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99" r:id="rId5"/>
    <p:sldId id="300" r:id="rId6"/>
    <p:sldId id="303" r:id="rId7"/>
    <p:sldId id="282" r:id="rId8"/>
    <p:sldId id="285" r:id="rId9"/>
    <p:sldId id="284" r:id="rId10"/>
    <p:sldId id="286" r:id="rId11"/>
    <p:sldId id="287" r:id="rId12"/>
    <p:sldId id="288" r:id="rId13"/>
    <p:sldId id="289" r:id="rId14"/>
    <p:sldId id="290" r:id="rId15"/>
    <p:sldId id="304" r:id="rId16"/>
    <p:sldId id="302" r:id="rId17"/>
    <p:sldId id="293" r:id="rId18"/>
    <p:sldId id="295" r:id="rId19"/>
    <p:sldId id="296" r:id="rId20"/>
    <p:sldId id="294" r:id="rId21"/>
    <p:sldId id="305" r:id="rId22"/>
    <p:sldId id="306" r:id="rId2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CAD6D-ABB7-4F9B-82B9-48600C21AA92}" type="datetimeFigureOut">
              <a:rPr lang="en-US" smtClean="0"/>
              <a:pPr/>
              <a:t>10/16/2012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10B44-D104-4C09-A2BA-20E88F8FE34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28BBF-B418-4388-9CBE-73DB9CA17EF5}" type="datetimeFigureOut">
              <a:rPr lang="en-US" smtClean="0"/>
              <a:pPr/>
              <a:t>10/16/2012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A190F-ED5D-4229-8687-EBCF077D15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8260-8C68-48D5-AFFA-FD87DBCC4228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895C-D886-4BB5-9936-4A67C2949B12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9901-B5C1-43AC-8C53-E4D0E7E521FE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0DCE3-4860-4190-B1C2-ED67A7081381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F0E54-19CF-4134-9577-C56B5A84BC03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E356-A281-4CB7-8FD5-FC99FC3C8F63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7662-8B8D-4607-82BA-A74204F71E08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AF6E-F07C-48D6-88F2-243970715BE8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B10D4-D54A-4C98-8C33-0812B19C080B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7C62C-E87F-4A01-9183-2EDC922E624A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F56E72A-B5A3-420E-9A23-036E9AD71C86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51EE241-8BD1-466F-9578-A0F1282A2187}" type="datetime1">
              <a:rPr lang="en-US" smtClean="0"/>
              <a:pPr/>
              <a:t>10/16/2012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7BE61F-472B-4302-B9D5-13476771161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f-ZA" dirty="0" smtClean="0"/>
              <a:t>Sandra Guasch Castelló</a:t>
            </a:r>
          </a:p>
          <a:p>
            <a:endParaRPr lang="af-ZA" dirty="0" smtClean="0"/>
          </a:p>
          <a:p>
            <a:r>
              <a:rPr lang="af-ZA" dirty="0" smtClean="0"/>
              <a:t>PhD evoting workshop</a:t>
            </a:r>
          </a:p>
          <a:p>
            <a:r>
              <a:rPr lang="af-ZA" dirty="0" smtClean="0"/>
              <a:t>Luxembourg, 15-16/10/2012</a:t>
            </a:r>
          </a:p>
          <a:p>
            <a:endParaRPr lang="af-ZA" dirty="0" smtClean="0"/>
          </a:p>
          <a:p>
            <a:endParaRPr lang="af-ZA" dirty="0" smtClean="0"/>
          </a:p>
          <a:p>
            <a:r>
              <a:rPr lang="af-ZA" dirty="0" smtClean="0"/>
              <a:t>Supervisor: paz morillo bosch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f-ZA" dirty="0" smtClean="0"/>
              <a:t>Verifiable Mixnets</a:t>
            </a: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B. </a:t>
            </a:r>
            <a:r>
              <a:rPr lang="es-ES" dirty="0" err="1" smtClean="0"/>
              <a:t>Terelius</a:t>
            </a:r>
            <a:r>
              <a:rPr lang="es-ES" dirty="0" smtClean="0"/>
              <a:t>, D. </a:t>
            </a:r>
            <a:r>
              <a:rPr lang="es-ES" dirty="0" err="1" smtClean="0"/>
              <a:t>Wikström</a:t>
            </a:r>
            <a:r>
              <a:rPr lang="es-ES" dirty="0" smtClean="0"/>
              <a:t>. </a:t>
            </a:r>
            <a:r>
              <a:rPr lang="es-ES" dirty="0" err="1" smtClean="0"/>
              <a:t>Proofs</a:t>
            </a:r>
            <a:r>
              <a:rPr lang="es-ES" dirty="0" smtClean="0"/>
              <a:t> of </a:t>
            </a:r>
            <a:r>
              <a:rPr lang="es-ES" dirty="0" err="1" smtClean="0"/>
              <a:t>restricted</a:t>
            </a:r>
            <a:r>
              <a:rPr lang="es-ES" dirty="0" smtClean="0"/>
              <a:t> </a:t>
            </a:r>
            <a:r>
              <a:rPr lang="es-ES" dirty="0" err="1" smtClean="0"/>
              <a:t>shuffles</a:t>
            </a:r>
            <a:r>
              <a:rPr lang="es-ES" dirty="0" smtClean="0"/>
              <a:t>. 2010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Product of a matrix and a vector: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Permutation matrix:</a:t>
            </a:r>
          </a:p>
          <a:p>
            <a:endParaRPr lang="en-US" dirty="0" smtClean="0"/>
          </a:p>
          <a:p>
            <a:r>
              <a:rPr lang="en-US" dirty="0" smtClean="0"/>
              <a:t>Characteristics:</a:t>
            </a:r>
          </a:p>
          <a:p>
            <a:pPr lvl="1"/>
            <a:r>
              <a:rPr lang="en-US" dirty="0" smtClean="0"/>
              <a:t>The product of the output elements is equal to the product of the input elements: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 linear combinations are done: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i="1" dirty="0" smtClean="0"/>
              <a:t>That means: the output contains the same elements than the input.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322263"/>
            <a:ext cx="1285884" cy="892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100652"/>
            <a:ext cx="2590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5100652"/>
            <a:ext cx="2638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5734068"/>
            <a:ext cx="9810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1928802"/>
            <a:ext cx="74009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43570" y="3357562"/>
            <a:ext cx="2357454" cy="821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Commitment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Pedersen commitment:</a:t>
            </a:r>
          </a:p>
          <a:p>
            <a:pPr lvl="1"/>
            <a:r>
              <a:rPr lang="en-US" dirty="0" smtClean="0"/>
              <a:t>Commitment to a value </a:t>
            </a:r>
            <a:r>
              <a:rPr lang="en-US" i="1" dirty="0" smtClean="0"/>
              <a:t>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Commit to a vector                               :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Commit to a matrix:</a:t>
            </a:r>
          </a:p>
          <a:p>
            <a:pPr lvl="1"/>
            <a:r>
              <a:rPr lang="en-US" dirty="0" smtClean="0"/>
              <a:t>Commit to each column </a:t>
            </a:r>
            <a:r>
              <a:rPr lang="en-US" i="1" dirty="0" smtClean="0"/>
              <a:t>j</a:t>
            </a:r>
            <a:r>
              <a:rPr lang="en-US" dirty="0" smtClean="0"/>
              <a:t>: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Commit all the columns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 </a:t>
            </a:r>
            <a:r>
              <a:rPr lang="en-US" dirty="0" smtClean="0"/>
              <a:t>together: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2071678"/>
            <a:ext cx="16097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490783"/>
            <a:ext cx="19145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3000372"/>
            <a:ext cx="44196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2895599"/>
            <a:ext cx="22574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24441" y="3714752"/>
            <a:ext cx="3462335" cy="116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57290" y="4572008"/>
            <a:ext cx="2019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91222" y="5429266"/>
            <a:ext cx="1924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643174" y="5834082"/>
            <a:ext cx="41052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Commitment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that: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Remember: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300108"/>
            <a:ext cx="4286280" cy="39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2800175"/>
            <a:ext cx="2786082" cy="3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val 13"/>
          <p:cNvSpPr/>
          <p:nvPr/>
        </p:nvSpPr>
        <p:spPr>
          <a:xfrm>
            <a:off x="3500430" y="2728737"/>
            <a:ext cx="714380" cy="357190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>
            <a:stCxn id="14" idx="5"/>
          </p:cNvCxnSpPr>
          <p:nvPr/>
        </p:nvCxnSpPr>
        <p:spPr>
          <a:xfrm rot="16200000" flipH="1">
            <a:off x="4207784" y="2936024"/>
            <a:ext cx="195185" cy="390371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00562" y="2943051"/>
            <a:ext cx="2143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The result of multiplying vector </a:t>
            </a:r>
            <a:r>
              <a:rPr lang="en-US" i="1" dirty="0" smtClean="0"/>
              <a:t>e</a:t>
            </a:r>
            <a:r>
              <a:rPr lang="en-US" dirty="0" smtClean="0"/>
              <a:t> by matrix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572264" y="3443117"/>
            <a:ext cx="500066" cy="1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43768" y="2737490"/>
            <a:ext cx="19288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Vector </a:t>
            </a:r>
            <a:r>
              <a:rPr lang="en-US" i="1" dirty="0" smtClean="0"/>
              <a:t>e</a:t>
            </a:r>
            <a:r>
              <a:rPr lang="en-US" dirty="0" smtClean="0"/>
              <a:t> permuted as defined by matrix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endParaRPr lang="en-GB" dirty="0"/>
          </a:p>
        </p:txBody>
      </p:sp>
      <p:pic>
        <p:nvPicPr>
          <p:cNvPr id="3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4716" y="4500570"/>
            <a:ext cx="287166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3" name="Shape 32"/>
          <p:cNvCxnSpPr>
            <a:stCxn id="20" idx="2"/>
            <a:endCxn id="31" idx="3"/>
          </p:cNvCxnSpPr>
          <p:nvPr/>
        </p:nvCxnSpPr>
        <p:spPr>
          <a:xfrm rot="5400000">
            <a:off x="6304372" y="3196827"/>
            <a:ext cx="785818" cy="2821801"/>
          </a:xfrm>
          <a:prstGeom prst="curvedConnector2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4572000" y="4500570"/>
            <a:ext cx="714380" cy="1071570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Commitment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characteristics of </a:t>
            </a:r>
            <a:r>
              <a:rPr lang="en-US" i="1" dirty="0" smtClean="0"/>
              <a:t>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output contains the same elements than the input vector: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2"/>
            <a:r>
              <a:rPr lang="en-US" dirty="0" smtClean="0"/>
              <a:t>We will use: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 linear combinations are done:</a:t>
            </a:r>
          </a:p>
          <a:p>
            <a:pPr lvl="2"/>
            <a:r>
              <a:rPr lang="en-US" dirty="0" smtClean="0"/>
              <a:t>We will use: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9459" y="2500306"/>
            <a:ext cx="2638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214686"/>
            <a:ext cx="2786082" cy="37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Oval 26"/>
          <p:cNvSpPr/>
          <p:nvPr/>
        </p:nvSpPr>
        <p:spPr>
          <a:xfrm>
            <a:off x="5143504" y="3143248"/>
            <a:ext cx="714380" cy="357190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8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071942"/>
            <a:ext cx="9810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4857760"/>
            <a:ext cx="64579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Oval 16"/>
          <p:cNvSpPr/>
          <p:nvPr/>
        </p:nvSpPr>
        <p:spPr>
          <a:xfrm>
            <a:off x="6500826" y="4786322"/>
            <a:ext cx="1000132" cy="500066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>
            <a:stCxn id="17" idx="4"/>
          </p:cNvCxnSpPr>
          <p:nvPr/>
        </p:nvCxnSpPr>
        <p:spPr>
          <a:xfrm rot="16200000" flipH="1">
            <a:off x="6786578" y="5500702"/>
            <a:ext cx="428630" cy="2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0496" y="5572140"/>
            <a:ext cx="8477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5786454"/>
            <a:ext cx="18097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3" name="Straight Connector 32"/>
          <p:cNvCxnSpPr/>
          <p:nvPr/>
        </p:nvCxnSpPr>
        <p:spPr>
          <a:xfrm rot="10800000">
            <a:off x="4143373" y="5857892"/>
            <a:ext cx="571504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4143373" y="6142055"/>
            <a:ext cx="571504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>
            <a:off x="4143373" y="6427807"/>
            <a:ext cx="571504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929190" y="5715016"/>
            <a:ext cx="500066" cy="158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929190" y="5999180"/>
            <a:ext cx="500066" cy="158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929190" y="6284932"/>
            <a:ext cx="500066" cy="158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Elbow Connector 50"/>
          <p:cNvCxnSpPr/>
          <p:nvPr/>
        </p:nvCxnSpPr>
        <p:spPr>
          <a:xfrm rot="10800000" flipV="1">
            <a:off x="6286514" y="4357694"/>
            <a:ext cx="2214577" cy="1643074"/>
          </a:xfrm>
          <a:prstGeom prst="bentConnector3">
            <a:avLst>
              <a:gd name="adj1" fmla="val -819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Commitment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023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Proofs over the commitment of </a:t>
            </a:r>
            <a:r>
              <a:rPr lang="en-US" i="1" dirty="0" smtClean="0"/>
              <a:t>M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From the commitment of      :       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Where        is the permutation of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Prove that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verifier checks that </a:t>
            </a:r>
          </a:p>
          <a:p>
            <a:pPr lvl="1">
              <a:buNone/>
            </a:pPr>
            <a:r>
              <a:rPr lang="en-US" dirty="0" smtClean="0"/>
              <a:t>     has an exponential form.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This is the heaviest part of the computation, </a:t>
            </a:r>
          </a:p>
          <a:p>
            <a:pPr lvl="1">
              <a:buNone/>
            </a:pPr>
            <a:r>
              <a:rPr lang="en-US" dirty="0" smtClean="0"/>
              <a:t>     but it’s done in the </a:t>
            </a:r>
            <a:r>
              <a:rPr lang="en-US" i="1" dirty="0" smtClean="0"/>
              <a:t>offline </a:t>
            </a:r>
            <a:r>
              <a:rPr lang="en-US" dirty="0" smtClean="0"/>
              <a:t>phase.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428868"/>
            <a:ext cx="43719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000240"/>
            <a:ext cx="2381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3057524"/>
            <a:ext cx="209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019424"/>
            <a:ext cx="2381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3643317"/>
            <a:ext cx="18764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Oval 31"/>
          <p:cNvSpPr/>
          <p:nvPr/>
        </p:nvSpPr>
        <p:spPr>
          <a:xfrm>
            <a:off x="5857884" y="2357430"/>
            <a:ext cx="357190" cy="357190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357554" y="3643314"/>
            <a:ext cx="928694" cy="428628"/>
          </a:xfrm>
          <a:prstGeom prst="ellipse">
            <a:avLst/>
          </a:prstGeom>
          <a:noFill/>
          <a:ln w="28575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Curved Connector 38"/>
          <p:cNvCxnSpPr>
            <a:stCxn id="32" idx="6"/>
            <a:endCxn id="37" idx="6"/>
          </p:cNvCxnSpPr>
          <p:nvPr/>
        </p:nvCxnSpPr>
        <p:spPr>
          <a:xfrm flipH="1">
            <a:off x="4286248" y="2536025"/>
            <a:ext cx="1928826" cy="1321603"/>
          </a:xfrm>
          <a:prstGeom prst="curvedConnector3">
            <a:avLst>
              <a:gd name="adj1" fmla="val -11122"/>
            </a:avLst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500826" y="2571744"/>
            <a:ext cx="2143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The </a:t>
            </a:r>
            <a:r>
              <a:rPr lang="en-US" dirty="0" err="1" smtClean="0"/>
              <a:t>prover</a:t>
            </a:r>
            <a:r>
              <a:rPr lang="en-US" dirty="0" smtClean="0"/>
              <a:t> has to do step-by-step the product of the values </a:t>
            </a:r>
            <a:r>
              <a:rPr lang="en-US" i="1" dirty="0" err="1" smtClean="0"/>
              <a:t>e’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.</a:t>
            </a:r>
            <a:endParaRPr lang="en-GB" dirty="0"/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42" y="3786190"/>
            <a:ext cx="36861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15140" y="4762512"/>
            <a:ext cx="13620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7115632" y="40719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…</a:t>
            </a:r>
            <a:endParaRPr lang="en-GB" dirty="0"/>
          </a:p>
        </p:txBody>
      </p:sp>
      <p:cxnSp>
        <p:nvCxnSpPr>
          <p:cNvPr id="45" name="Straight Arrow Connector 44"/>
          <p:cNvCxnSpPr/>
          <p:nvPr/>
        </p:nvCxnSpPr>
        <p:spPr>
          <a:xfrm rot="16200000" flipH="1">
            <a:off x="7143766" y="4572009"/>
            <a:ext cx="285754" cy="2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stCxn id="4109" idx="2"/>
            <a:endCxn id="1027" idx="2"/>
          </p:cNvCxnSpPr>
          <p:nvPr/>
        </p:nvCxnSpPr>
        <p:spPr>
          <a:xfrm rot="5400000" flipH="1">
            <a:off x="6138574" y="3885908"/>
            <a:ext cx="285752" cy="2229456"/>
          </a:xfrm>
          <a:prstGeom prst="curvedConnector3">
            <a:avLst>
              <a:gd name="adj1" fmla="val -79999"/>
            </a:avLst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29058" y="4429132"/>
            <a:ext cx="24753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Verificatum</a:t>
            </a:r>
            <a:r>
              <a:rPr lang="es-ES" dirty="0" smtClean="0"/>
              <a:t> times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15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310412" y="1936641"/>
          <a:ext cx="4761918" cy="3063995"/>
        </p:xfrm>
        <a:graphic>
          <a:graphicData uri="http://schemas.openxmlformats.org/drawingml/2006/table">
            <a:tbl>
              <a:tblPr/>
              <a:tblGrid>
                <a:gridCol w="2380959"/>
                <a:gridCol w="2380959"/>
              </a:tblGrid>
              <a:tr h="500001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Liberation Sans"/>
                        </a:rPr>
                        <a:t/>
                      </a:r>
                      <a:br>
                        <a:rPr lang="en-GB" sz="1400" dirty="0">
                          <a:latin typeface="Liberation Sans"/>
                        </a:rPr>
                      </a:br>
                      <a:endParaRPr lang="en-GB" sz="1400" dirty="0">
                        <a:latin typeface="Liberation Sans"/>
                      </a:endParaRPr>
                    </a:p>
                  </a:txBody>
                  <a:tcPr marL="71429" marR="71429" marT="35714" marB="35714" anchor="ctr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Liberation Sans"/>
                        </a:rPr>
                        <a:t>minutes</a:t>
                      </a:r>
                      <a:endParaRPr lang="en-GB" sz="1400" dirty="0">
                        <a:latin typeface="Liberation Sans"/>
                      </a:endParaRP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Liberation Sans"/>
                        </a:rPr>
                        <a:t>Offline:</a:t>
                      </a:r>
                      <a:endParaRPr lang="en-GB" sz="1400" dirty="0">
                        <a:latin typeface="Liberation Sans"/>
                      </a:endParaRP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iberation Sans"/>
                        </a:rPr>
                        <a:t>87,09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latin typeface="Liberation Sans"/>
                        </a:rPr>
                        <a:t>Commitment to a matrix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Liberation Sans"/>
                        </a:rPr>
                        <a:t>23,17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latin typeface="Liberation Sans"/>
                        </a:rPr>
                        <a:t>Check matrix commitment: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Liberation Sans"/>
                        </a:rPr>
                        <a:t>59,17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001"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latin typeface="Liberation Sans"/>
                        </a:rPr>
                        <a:t>Pre-generate re-encryption exponents: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Liberation Sans"/>
                        </a:rPr>
                        <a:t>4,76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Liberation Sans"/>
                        </a:rPr>
                        <a:t>Online:</a:t>
                      </a:r>
                      <a:endParaRPr lang="en-GB" sz="1400" dirty="0">
                        <a:latin typeface="Liberation Sans"/>
                      </a:endParaRPr>
                    </a:p>
                  </a:txBody>
                  <a:tcPr marL="71429" marR="71429" marT="35714" marB="357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iberation Sans"/>
                        </a:rPr>
                        <a:t>18,04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349703"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latin typeface="Liberation Sans"/>
                        </a:rPr>
                        <a:t>Perform mixing: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iberation Sans"/>
                        </a:rPr>
                        <a:t>0,02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latin typeface="Liberation Sans"/>
                        </a:rPr>
                        <a:t>Prove mixing: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Liberation Sans"/>
                        </a:rPr>
                        <a:t>3,97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715">
                <a:tc>
                  <a:txBody>
                    <a:bodyPr/>
                    <a:lstStyle/>
                    <a:p>
                      <a:pPr algn="l"/>
                      <a:r>
                        <a:rPr lang="en-GB" sz="1400">
                          <a:latin typeface="Liberation Sans"/>
                        </a:rPr>
                        <a:t>Validate mixing: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Liberation Sans"/>
                        </a:rPr>
                        <a:t>14,05</a:t>
                      </a:r>
                    </a:p>
                  </a:txBody>
                  <a:tcPr marL="71429" marR="71429" marT="35714" marB="3571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0034" y="1500174"/>
            <a:ext cx="40719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Java implementation.</a:t>
            </a:r>
          </a:p>
          <a:p>
            <a:pPr marL="0" lvl="1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Commitment to an initial matrix of 18.284 votes, mixing of 9.142 votes.</a:t>
            </a:r>
          </a:p>
          <a:p>
            <a:pPr marL="0" lvl="1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072198" y="5146617"/>
            <a:ext cx="278608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I5-2400 8GB RAM</a:t>
            </a:r>
          </a:p>
          <a:p>
            <a:pPr marL="0" lvl="1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3VMs (1 core, 2GB RAM)</a:t>
            </a:r>
          </a:p>
          <a:p>
            <a:pPr marL="0" lvl="1"/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VirtualBox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4.1.18</a:t>
            </a:r>
          </a:p>
          <a:p>
            <a:pPr marL="0" lvl="1"/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Verificatum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1.0.7.</a:t>
            </a:r>
          </a:p>
          <a:p>
            <a:pPr marL="0" lvl="1"/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approaches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Verifiable</a:t>
            </a:r>
            <a:r>
              <a:rPr lang="es-ES" dirty="0" smtClean="0"/>
              <a:t> </a:t>
            </a:r>
            <a:r>
              <a:rPr lang="es-ES" dirty="0" err="1" smtClean="0"/>
              <a:t>Mixnets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00375" y="1000108"/>
            <a:ext cx="5867400" cy="1219200"/>
          </a:xfrm>
        </p:spPr>
        <p:txBody>
          <a:bodyPr/>
          <a:lstStyle/>
          <a:p>
            <a:r>
              <a:rPr lang="en-US" dirty="0" smtClean="0"/>
              <a:t>D. Catalano and D. Fiore. Vector Commitments and their Applications. 2011.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* Commitment to a vector of </a:t>
            </a:r>
            <a:r>
              <a:rPr lang="en-US" i="1" dirty="0" smtClean="0"/>
              <a:t>q</a:t>
            </a:r>
            <a:r>
              <a:rPr lang="en-US" dirty="0" smtClean="0"/>
              <a:t> messages.</a:t>
            </a:r>
          </a:p>
          <a:p>
            <a:r>
              <a:rPr lang="en-US" dirty="0" smtClean="0"/>
              <a:t>* The commitment can be </a:t>
            </a:r>
            <a:r>
              <a:rPr lang="en-US" i="1" dirty="0" smtClean="0"/>
              <a:t>opened</a:t>
            </a:r>
            <a:r>
              <a:rPr lang="en-US" dirty="0" smtClean="0"/>
              <a:t> to a specific position.</a:t>
            </a:r>
          </a:p>
          <a:p>
            <a:r>
              <a:rPr lang="en-US" dirty="0" smtClean="0"/>
              <a:t>* Position binding: the commitment cannot be opened to two different values for the same position.</a:t>
            </a:r>
          </a:p>
          <a:p>
            <a:r>
              <a:rPr lang="en-US" dirty="0" smtClean="0"/>
              <a:t>* Size of commitment and openings is independent of </a:t>
            </a:r>
            <a:r>
              <a:rPr lang="en-US" i="1" dirty="0" smtClean="0"/>
              <a:t>q</a:t>
            </a:r>
            <a:r>
              <a:rPr lang="en-US" dirty="0" smtClean="0"/>
              <a:t>.</a:t>
            </a:r>
          </a:p>
          <a:p>
            <a:r>
              <a:rPr lang="en-US" dirty="0" smtClean="0"/>
              <a:t>* Commitment and openings are updatable.</a:t>
            </a:r>
          </a:p>
          <a:p>
            <a:endParaRPr lang="en-GB" dirty="0"/>
          </a:p>
        </p:txBody>
      </p:sp>
      <p:pic>
        <p:nvPicPr>
          <p:cNvPr id="7" name="Picture 6" descr="Vector_Commitm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58" y="2658829"/>
            <a:ext cx="6000760" cy="3080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Proving</a:t>
            </a:r>
            <a:r>
              <a:rPr lang="es-ES" dirty="0" smtClean="0"/>
              <a:t> </a:t>
            </a:r>
            <a:r>
              <a:rPr lang="es-ES" dirty="0" err="1" smtClean="0"/>
              <a:t>mixing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Vector </a:t>
            </a:r>
            <a:r>
              <a:rPr lang="es-ES" dirty="0" err="1" smtClean="0"/>
              <a:t>Commitments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Idea: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prove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commited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r>
              <a:rPr lang="es-ES" dirty="0" smtClean="0"/>
              <a:t> (</a:t>
            </a:r>
            <a:r>
              <a:rPr lang="es-ES" dirty="0" err="1" smtClean="0"/>
              <a:t>like</a:t>
            </a:r>
            <a:r>
              <a:rPr lang="es-ES" dirty="0" smtClean="0"/>
              <a:t> </a:t>
            </a:r>
            <a:r>
              <a:rPr lang="es-ES" dirty="0" err="1" smtClean="0"/>
              <a:t>Wikström</a:t>
            </a:r>
            <a:r>
              <a:rPr lang="es-ES" dirty="0" smtClean="0"/>
              <a:t>).</a:t>
            </a:r>
          </a:p>
          <a:p>
            <a:endParaRPr lang="es-ES" dirty="0" smtClean="0"/>
          </a:p>
          <a:p>
            <a:endParaRPr lang="es-ES" dirty="0" smtClean="0"/>
          </a:p>
          <a:p>
            <a:pPr lvl="1"/>
            <a:r>
              <a:rPr lang="es-ES" dirty="0" err="1" smtClean="0"/>
              <a:t>Commit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each</a:t>
            </a:r>
            <a:r>
              <a:rPr lang="es-ES" dirty="0" smtClean="0"/>
              <a:t> </a:t>
            </a:r>
            <a:r>
              <a:rPr lang="es-ES" dirty="0" err="1" smtClean="0"/>
              <a:t>row</a:t>
            </a:r>
            <a:r>
              <a:rPr lang="es-ES" dirty="0" smtClean="0"/>
              <a:t> of </a:t>
            </a:r>
            <a:r>
              <a:rPr lang="es-ES" i="1" dirty="0" smtClean="0"/>
              <a:t>M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a Vector </a:t>
            </a:r>
            <a:r>
              <a:rPr lang="es-ES" dirty="0" err="1" smtClean="0"/>
              <a:t>Commitment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opening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value</a:t>
            </a:r>
            <a:r>
              <a:rPr lang="es-ES" dirty="0" smtClean="0"/>
              <a:t> ‘0’ </a:t>
            </a:r>
            <a:r>
              <a:rPr lang="es-ES" dirty="0" err="1" smtClean="0"/>
              <a:t>that</a:t>
            </a:r>
            <a:r>
              <a:rPr lang="es-ES" dirty="0" smtClean="0"/>
              <a:t> can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positions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one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Make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opening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value</a:t>
            </a:r>
            <a:r>
              <a:rPr lang="es-ES" dirty="0" smtClean="0"/>
              <a:t> ‘1’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one</a:t>
            </a:r>
            <a:r>
              <a:rPr lang="es-ES" dirty="0" smtClean="0"/>
              <a:t> position.</a:t>
            </a:r>
          </a:p>
          <a:p>
            <a:pPr lvl="2"/>
            <a:r>
              <a:rPr lang="es-ES" dirty="0" err="1" smtClean="0"/>
              <a:t>Without</a:t>
            </a:r>
            <a:r>
              <a:rPr lang="es-ES" dirty="0" smtClean="0"/>
              <a:t> </a:t>
            </a:r>
            <a:r>
              <a:rPr lang="es-ES" dirty="0" err="1" smtClean="0"/>
              <a:t>revealing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position.</a:t>
            </a:r>
          </a:p>
          <a:p>
            <a:pPr lvl="1"/>
            <a:r>
              <a:rPr lang="es-ES" dirty="0" smtClean="0"/>
              <a:t>Vector </a:t>
            </a:r>
            <a:r>
              <a:rPr lang="es-ES" dirty="0" err="1" smtClean="0"/>
              <a:t>Commitments</a:t>
            </a:r>
            <a:r>
              <a:rPr lang="es-ES" dirty="0" smtClean="0"/>
              <a:t> </a:t>
            </a:r>
            <a:r>
              <a:rPr lang="es-ES" dirty="0" err="1" smtClean="0"/>
              <a:t>shall</a:t>
            </a:r>
            <a:r>
              <a:rPr lang="es-ES" dirty="0" smtClean="0"/>
              <a:t> </a:t>
            </a:r>
            <a:r>
              <a:rPr lang="es-ES" dirty="0" err="1" smtClean="0"/>
              <a:t>allow</a:t>
            </a:r>
            <a:r>
              <a:rPr lang="es-ES" dirty="0" smtClean="0"/>
              <a:t> </a:t>
            </a:r>
            <a:r>
              <a:rPr lang="es-ES" dirty="0" err="1" smtClean="0"/>
              <a:t>relating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commited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operations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Mixnet</a:t>
            </a:r>
            <a:r>
              <a:rPr lang="es-ES" dirty="0" smtClean="0"/>
              <a:t>.</a:t>
            </a:r>
          </a:p>
          <a:p>
            <a:pPr lvl="1"/>
            <a:endParaRPr lang="es-ES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564180"/>
            <a:ext cx="1143008" cy="79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929322" y="2568355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Only one ‘1’per column and row. 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5000628" y="2928934"/>
            <a:ext cx="857256" cy="3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830778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Idea: </a:t>
            </a:r>
            <a:r>
              <a:rPr lang="es-ES" dirty="0" err="1" smtClean="0"/>
              <a:t>what</a:t>
            </a:r>
            <a:r>
              <a:rPr lang="es-ES" dirty="0" smtClean="0"/>
              <a:t> </a:t>
            </a:r>
            <a:r>
              <a:rPr lang="es-ES" dirty="0" err="1" smtClean="0"/>
              <a:t>does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mean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make</a:t>
            </a:r>
            <a:r>
              <a:rPr lang="es-ES" dirty="0" smtClean="0"/>
              <a:t> a </a:t>
            </a:r>
            <a:r>
              <a:rPr lang="es-ES" dirty="0" err="1" smtClean="0"/>
              <a:t>shuffle</a:t>
            </a:r>
            <a:r>
              <a:rPr lang="es-ES" dirty="0" smtClean="0"/>
              <a:t>?</a:t>
            </a:r>
          </a:p>
          <a:p>
            <a:pPr lvl="1"/>
            <a:r>
              <a:rPr lang="es-ES" dirty="0" err="1" smtClean="0"/>
              <a:t>Messages</a:t>
            </a:r>
            <a:r>
              <a:rPr lang="es-ES" dirty="0" smtClean="0"/>
              <a:t> </a:t>
            </a:r>
            <a:r>
              <a:rPr lang="es-ES" dirty="0" err="1" smtClean="0"/>
              <a:t>before</a:t>
            </a:r>
            <a:r>
              <a:rPr lang="es-ES" dirty="0" smtClean="0"/>
              <a:t> and </a:t>
            </a:r>
            <a:r>
              <a:rPr lang="es-ES" dirty="0" err="1" smtClean="0"/>
              <a:t>after</a:t>
            </a:r>
            <a:r>
              <a:rPr lang="es-ES" dirty="0" smtClean="0"/>
              <a:t> are </a:t>
            </a:r>
          </a:p>
          <a:p>
            <a:pPr lvl="1">
              <a:buNone/>
            </a:pPr>
            <a:r>
              <a:rPr lang="es-ES" dirty="0" smtClean="0"/>
              <a:t> 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, </a:t>
            </a:r>
            <a:r>
              <a:rPr lang="es-ES" dirty="0" err="1" smtClean="0"/>
              <a:t>but</a:t>
            </a:r>
            <a:r>
              <a:rPr lang="es-ES" dirty="0" smtClean="0"/>
              <a:t> in </a:t>
            </a:r>
            <a:r>
              <a:rPr lang="es-ES" dirty="0" err="1" smtClean="0"/>
              <a:t>different</a:t>
            </a:r>
            <a:r>
              <a:rPr lang="es-ES" dirty="0" smtClean="0"/>
              <a:t> </a:t>
            </a:r>
            <a:r>
              <a:rPr lang="es-ES" dirty="0" err="1" smtClean="0"/>
              <a:t>order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 smtClean="0"/>
          </a:p>
          <a:p>
            <a:pPr lvl="1"/>
            <a:r>
              <a:rPr lang="es-ES" dirty="0" smtClean="0"/>
              <a:t>Vector </a:t>
            </a:r>
            <a:r>
              <a:rPr lang="es-ES" dirty="0" err="1" smtClean="0"/>
              <a:t>Commitments</a:t>
            </a:r>
            <a:r>
              <a:rPr lang="es-ES" dirty="0" smtClean="0"/>
              <a:t> are position </a:t>
            </a:r>
            <a:r>
              <a:rPr lang="es-ES" dirty="0" err="1" smtClean="0"/>
              <a:t>binding</a:t>
            </a:r>
            <a:r>
              <a:rPr lang="es-ES" dirty="0" smtClean="0"/>
              <a:t>: </a:t>
            </a:r>
            <a:r>
              <a:rPr lang="es-ES" dirty="0" err="1" smtClean="0"/>
              <a:t>prove</a:t>
            </a:r>
            <a:r>
              <a:rPr lang="es-ES" dirty="0" smtClean="0"/>
              <a:t> </a:t>
            </a:r>
            <a:r>
              <a:rPr lang="es-ES" dirty="0" err="1" smtClean="0"/>
              <a:t>both</a:t>
            </a:r>
            <a:r>
              <a:rPr lang="es-ES" dirty="0" smtClean="0"/>
              <a:t> </a:t>
            </a:r>
            <a:r>
              <a:rPr lang="es-ES" dirty="0" err="1" smtClean="0"/>
              <a:t>vectors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elements</a:t>
            </a:r>
            <a:r>
              <a:rPr lang="es-ES" dirty="0" smtClean="0"/>
              <a:t> in </a:t>
            </a:r>
            <a:r>
              <a:rPr lang="es-ES" dirty="0" err="1" smtClean="0"/>
              <a:t>different</a:t>
            </a:r>
            <a:r>
              <a:rPr lang="es-ES" dirty="0" smtClean="0"/>
              <a:t> positions.</a:t>
            </a:r>
          </a:p>
          <a:p>
            <a:pPr lvl="2"/>
            <a:r>
              <a:rPr lang="es-ES" dirty="0" smtClean="0"/>
              <a:t>Pass a test vector </a:t>
            </a:r>
            <a:r>
              <a:rPr lang="es-ES" dirty="0" err="1" smtClean="0"/>
              <a:t>through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</a:p>
          <a:p>
            <a:pPr lvl="2">
              <a:buNone/>
            </a:pPr>
            <a:r>
              <a:rPr lang="es-ES" dirty="0" smtClean="0"/>
              <a:t>    </a:t>
            </a:r>
            <a:r>
              <a:rPr lang="es-ES" dirty="0" err="1" smtClean="0"/>
              <a:t>permutation</a:t>
            </a:r>
            <a:r>
              <a:rPr lang="es-ES" dirty="0" smtClean="0"/>
              <a:t> </a:t>
            </a:r>
            <a:r>
              <a:rPr lang="es-ES" dirty="0" err="1" smtClean="0"/>
              <a:t>matrix</a:t>
            </a:r>
            <a:r>
              <a:rPr lang="es-ES" dirty="0" smtClean="0"/>
              <a:t> (</a:t>
            </a:r>
            <a:r>
              <a:rPr lang="es-ES" dirty="0" err="1" smtClean="0"/>
              <a:t>hidden</a:t>
            </a:r>
            <a:r>
              <a:rPr lang="es-ES" dirty="0" smtClean="0"/>
              <a:t>) and </a:t>
            </a:r>
          </a:p>
          <a:p>
            <a:pPr lvl="2">
              <a:buNone/>
            </a:pPr>
            <a:r>
              <a:rPr lang="es-ES" dirty="0" smtClean="0"/>
              <a:t>    </a:t>
            </a:r>
            <a:r>
              <a:rPr lang="es-ES" dirty="0" err="1" smtClean="0"/>
              <a:t>give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Vector </a:t>
            </a:r>
            <a:r>
              <a:rPr lang="es-ES" dirty="0" err="1" smtClean="0"/>
              <a:t>Commitment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</a:p>
          <a:p>
            <a:pPr lvl="2">
              <a:buNone/>
            </a:pPr>
            <a:r>
              <a:rPr lang="es-ES" dirty="0" smtClean="0"/>
              <a:t>    output.</a:t>
            </a:r>
          </a:p>
          <a:p>
            <a:pPr lvl="2"/>
            <a:r>
              <a:rPr lang="es-ES" dirty="0" err="1" smtClean="0"/>
              <a:t>Prove</a:t>
            </a:r>
            <a:r>
              <a:rPr lang="es-ES" dirty="0" smtClean="0"/>
              <a:t> </a:t>
            </a:r>
            <a:r>
              <a:rPr lang="es-ES" dirty="0" err="1" smtClean="0"/>
              <a:t>properties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commited</a:t>
            </a:r>
            <a:r>
              <a:rPr lang="es-ES" dirty="0" smtClean="0"/>
              <a:t> </a:t>
            </a:r>
          </a:p>
          <a:p>
            <a:pPr lvl="2">
              <a:buNone/>
            </a:pPr>
            <a:r>
              <a:rPr lang="es-ES" dirty="0" smtClean="0"/>
              <a:t>    output.</a:t>
            </a:r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29" name="Picture 28" descr="InOutCommi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777" y="3643314"/>
            <a:ext cx="3218437" cy="23574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Proving</a:t>
            </a:r>
            <a:r>
              <a:rPr lang="es-ES" dirty="0" smtClean="0"/>
              <a:t> </a:t>
            </a:r>
            <a:r>
              <a:rPr lang="es-ES" dirty="0" err="1" smtClean="0"/>
              <a:t>mixing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Vector </a:t>
            </a:r>
            <a:r>
              <a:rPr lang="es-ES" dirty="0" err="1" smtClean="0"/>
              <a:t>Commitments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19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928802"/>
            <a:ext cx="228887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traight Arrow Connector 12"/>
          <p:cNvCxnSpPr/>
          <p:nvPr/>
        </p:nvCxnSpPr>
        <p:spPr>
          <a:xfrm>
            <a:off x="3071802" y="5072074"/>
            <a:ext cx="2357454" cy="285752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57818" y="6000768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1400" dirty="0" smtClean="0"/>
              <a:t>Prove them in zero knowledge. </a:t>
            </a:r>
            <a:endParaRPr lang="en-GB" sz="14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072330" y="5929330"/>
            <a:ext cx="357190" cy="214314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INDEX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Counting methods for electronic voting.</a:t>
            </a:r>
          </a:p>
          <a:p>
            <a:pPr lvl="1"/>
            <a:r>
              <a:rPr lang="en-US" dirty="0" smtClean="0"/>
              <a:t>Verifiability of the counting process.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Verifiable </a:t>
            </a:r>
            <a:r>
              <a:rPr lang="en-US" dirty="0" err="1" smtClean="0"/>
              <a:t>Mixnets</a:t>
            </a:r>
            <a:endParaRPr lang="en-US" dirty="0" smtClean="0"/>
          </a:p>
          <a:p>
            <a:pPr lvl="1"/>
            <a:r>
              <a:rPr lang="en-US" dirty="0" err="1" smtClean="0"/>
              <a:t>Verificatum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Properties of a permutation matrix.</a:t>
            </a:r>
          </a:p>
          <a:p>
            <a:pPr lvl="2"/>
            <a:r>
              <a:rPr lang="en-US" dirty="0" smtClean="0"/>
              <a:t>Commitment to a permutation matrix.</a:t>
            </a:r>
          </a:p>
          <a:p>
            <a:pPr lvl="1"/>
            <a:r>
              <a:rPr lang="en-US" dirty="0" smtClean="0"/>
              <a:t>Other approaches:</a:t>
            </a:r>
          </a:p>
          <a:p>
            <a:pPr lvl="2"/>
            <a:r>
              <a:rPr lang="en-US" dirty="0" smtClean="0"/>
              <a:t>Vector Commitments.</a:t>
            </a:r>
          </a:p>
          <a:p>
            <a:pPr lvl="2"/>
            <a:r>
              <a:rPr lang="en-US" dirty="0" smtClean="0"/>
              <a:t>Cryptographic Accumulators.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00375" y="638164"/>
            <a:ext cx="5867400" cy="1219200"/>
          </a:xfrm>
        </p:spPr>
        <p:txBody>
          <a:bodyPr/>
          <a:lstStyle/>
          <a:p>
            <a:r>
              <a:rPr lang="en-US" dirty="0" smtClean="0"/>
              <a:t>J. </a:t>
            </a:r>
            <a:r>
              <a:rPr lang="en-US" dirty="0" err="1" smtClean="0"/>
              <a:t>Camenish</a:t>
            </a:r>
            <a:r>
              <a:rPr lang="en-US" dirty="0" smtClean="0"/>
              <a:t> and A. </a:t>
            </a:r>
            <a:r>
              <a:rPr lang="en-US" dirty="0" err="1" smtClean="0"/>
              <a:t>Lysyanskaya</a:t>
            </a:r>
            <a:r>
              <a:rPr lang="en-US" dirty="0" smtClean="0"/>
              <a:t>. Dynamic Accumulators and Application to Efficient Revocation of Anonymous credentials. 2002.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252370" y="857232"/>
            <a:ext cx="2676556" cy="60007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1800" dirty="0" smtClean="0"/>
              <a:t>* Compress a list of </a:t>
            </a:r>
            <a:r>
              <a:rPr lang="en-US" sz="1800" i="1" dirty="0" smtClean="0"/>
              <a:t>q </a:t>
            </a:r>
            <a:r>
              <a:rPr lang="en-US" sz="1800" dirty="0" smtClean="0"/>
              <a:t>elements into a single accumulator value.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* For each element, a witness </a:t>
            </a:r>
            <a:r>
              <a:rPr lang="en-US" sz="1800" i="1" dirty="0" smtClean="0"/>
              <a:t>w</a:t>
            </a:r>
            <a:r>
              <a:rPr lang="en-US" sz="1800" dirty="0" smtClean="0"/>
              <a:t> attests that it is in the accumulator.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* </a:t>
            </a:r>
            <a:r>
              <a:rPr lang="en-US" sz="1800" dirty="0" err="1" smtClean="0"/>
              <a:t>Camenish</a:t>
            </a:r>
            <a:r>
              <a:rPr lang="en-US" sz="1800" dirty="0" smtClean="0"/>
              <a:t> and </a:t>
            </a:r>
            <a:r>
              <a:rPr lang="en-US" sz="1800" dirty="0" err="1" smtClean="0"/>
              <a:t>Lysyanskaya</a:t>
            </a:r>
            <a:r>
              <a:rPr lang="en-US" sz="1800" dirty="0" smtClean="0"/>
              <a:t>: prove in zero knowledge that an element is in the accumulator.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* Can be used to prove in zero knowledge that an element belongs to a set.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* The accumulator can be updated to allocate new values.</a:t>
            </a:r>
          </a:p>
          <a:p>
            <a:pPr>
              <a:lnSpc>
                <a:spcPct val="120000"/>
              </a:lnSpc>
            </a:pPr>
            <a:r>
              <a:rPr lang="en-US" sz="1800" dirty="0" smtClean="0"/>
              <a:t>* Universal accumulators  (J. Li, N. Li, R. </a:t>
            </a:r>
            <a:r>
              <a:rPr lang="en-US" sz="1800" dirty="0" err="1" smtClean="0"/>
              <a:t>Xue</a:t>
            </a:r>
            <a:r>
              <a:rPr lang="en-US" sz="1800" dirty="0" smtClean="0"/>
              <a:t>. Universal Accumulators with Efficient Non-membership Proofs. 2007.) allow also to issue proofs of non-membership.</a:t>
            </a:r>
          </a:p>
          <a:p>
            <a:endParaRPr lang="en-GB" dirty="0"/>
          </a:p>
        </p:txBody>
      </p:sp>
      <p:pic>
        <p:nvPicPr>
          <p:cNvPr id="6" name="Picture 5" descr="Accumulat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020" y="2714620"/>
            <a:ext cx="5272632" cy="27747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1259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Proving</a:t>
            </a:r>
            <a:r>
              <a:rPr lang="es-ES" dirty="0" smtClean="0"/>
              <a:t> </a:t>
            </a:r>
            <a:r>
              <a:rPr lang="es-ES" dirty="0" err="1" smtClean="0"/>
              <a:t>mixing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Vector </a:t>
            </a:r>
            <a:r>
              <a:rPr lang="es-ES" dirty="0" err="1" smtClean="0"/>
              <a:t>Commitments</a:t>
            </a:r>
            <a:r>
              <a:rPr lang="es-ES" dirty="0" smtClean="0"/>
              <a:t> and </a:t>
            </a:r>
            <a:r>
              <a:rPr lang="es-ES" dirty="0" err="1" smtClean="0"/>
              <a:t>Accumulators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s-ES" dirty="0" smtClean="0"/>
              <a:t>Idea: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prove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vectors</a:t>
            </a:r>
            <a:r>
              <a:rPr lang="es-ES" dirty="0" smtClean="0"/>
              <a:t> </a:t>
            </a:r>
            <a:r>
              <a:rPr lang="es-ES" dirty="0" err="1" smtClean="0"/>
              <a:t>contain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values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in </a:t>
            </a:r>
            <a:r>
              <a:rPr lang="es-ES" dirty="0" err="1" smtClean="0"/>
              <a:t>different</a:t>
            </a:r>
            <a:r>
              <a:rPr lang="es-ES" dirty="0" smtClean="0"/>
              <a:t> </a:t>
            </a:r>
            <a:r>
              <a:rPr lang="es-ES" dirty="0" err="1" smtClean="0"/>
              <a:t>order</a:t>
            </a:r>
            <a:r>
              <a:rPr lang="es-ES" dirty="0" smtClean="0"/>
              <a:t> (</a:t>
            </a:r>
            <a:r>
              <a:rPr lang="es-ES" dirty="0" err="1" smtClean="0"/>
              <a:t>without</a:t>
            </a:r>
            <a:r>
              <a:rPr lang="es-ES" dirty="0" smtClean="0"/>
              <a:t> </a:t>
            </a:r>
            <a:r>
              <a:rPr lang="es-ES" dirty="0" err="1" smtClean="0"/>
              <a:t>learning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order</a:t>
            </a:r>
            <a:r>
              <a:rPr lang="es-ES" dirty="0" smtClean="0"/>
              <a:t>).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 lvl="1">
              <a:lnSpc>
                <a:spcPct val="120000"/>
              </a:lnSpc>
            </a:pPr>
            <a:r>
              <a:rPr lang="es-ES" dirty="0" smtClean="0"/>
              <a:t>Compare </a:t>
            </a:r>
            <a:r>
              <a:rPr lang="es-ES" dirty="0" err="1" smtClean="0"/>
              <a:t>the</a:t>
            </a:r>
            <a:r>
              <a:rPr lang="es-ES" dirty="0" smtClean="0"/>
              <a:t> vector </a:t>
            </a:r>
            <a:r>
              <a:rPr lang="es-ES" dirty="0" err="1" smtClean="0"/>
              <a:t>commitment</a:t>
            </a:r>
            <a:r>
              <a:rPr lang="es-ES" dirty="0" smtClean="0"/>
              <a:t> of  </a:t>
            </a:r>
            <a:r>
              <a:rPr lang="es-ES" dirty="0" err="1" smtClean="0"/>
              <a:t>the</a:t>
            </a:r>
            <a:r>
              <a:rPr lang="es-ES" dirty="0" smtClean="0"/>
              <a:t> output </a:t>
            </a:r>
            <a:r>
              <a:rPr lang="es-ES" dirty="0" err="1" smtClean="0"/>
              <a:t>does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open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values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input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positions </a:t>
            </a:r>
            <a:r>
              <a:rPr lang="es-ES" dirty="0" smtClean="0">
                <a:sym typeface="Wingdings" pitchFamily="2" charset="2"/>
              </a:rPr>
              <a:t>in </a:t>
            </a:r>
            <a:r>
              <a:rPr lang="es-ES" dirty="0" err="1" smtClean="0">
                <a:sym typeface="Wingdings" pitchFamily="2" charset="2"/>
              </a:rPr>
              <a:t>zero</a:t>
            </a:r>
            <a:r>
              <a:rPr lang="es-ES" dirty="0" smtClean="0">
                <a:sym typeface="Wingdings" pitchFamily="2" charset="2"/>
              </a:rPr>
              <a:t> </a:t>
            </a:r>
            <a:r>
              <a:rPr lang="es-ES" dirty="0" err="1" smtClean="0">
                <a:sym typeface="Wingdings" pitchFamily="2" charset="2"/>
              </a:rPr>
              <a:t>knowledge</a:t>
            </a:r>
            <a:r>
              <a:rPr lang="es-ES" dirty="0" smtClean="0">
                <a:sym typeface="Wingdings" pitchFamily="2" charset="2"/>
              </a:rPr>
              <a:t>!</a:t>
            </a:r>
            <a:endParaRPr lang="es-ES" dirty="0" smtClean="0"/>
          </a:p>
          <a:p>
            <a:pPr lvl="1">
              <a:lnSpc>
                <a:spcPct val="120000"/>
              </a:lnSpc>
            </a:pPr>
            <a:r>
              <a:rPr lang="es-ES" dirty="0" smtClean="0"/>
              <a:t>Use a </a:t>
            </a:r>
            <a:r>
              <a:rPr lang="es-ES" dirty="0" err="1" smtClean="0"/>
              <a:t>cryptographic</a:t>
            </a:r>
            <a:r>
              <a:rPr lang="es-ES" dirty="0" smtClean="0"/>
              <a:t> </a:t>
            </a:r>
            <a:r>
              <a:rPr lang="es-ES" dirty="0" err="1" smtClean="0"/>
              <a:t>accumulator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represent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set of input </a:t>
            </a:r>
            <a:r>
              <a:rPr lang="es-ES" dirty="0" err="1" smtClean="0"/>
              <a:t>values</a:t>
            </a:r>
            <a:r>
              <a:rPr lang="es-ES" dirty="0" smtClean="0"/>
              <a:t>, and </a:t>
            </a:r>
            <a:r>
              <a:rPr lang="es-ES" dirty="0" err="1" smtClean="0"/>
              <a:t>demostrate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output </a:t>
            </a:r>
            <a:r>
              <a:rPr lang="es-ES" dirty="0" err="1" smtClean="0"/>
              <a:t>values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vector </a:t>
            </a:r>
            <a:r>
              <a:rPr lang="es-ES" dirty="0" err="1" smtClean="0"/>
              <a:t>commitment</a:t>
            </a:r>
            <a:r>
              <a:rPr lang="es-ES" dirty="0" smtClean="0"/>
              <a:t> are </a:t>
            </a:r>
            <a:r>
              <a:rPr lang="es-ES" dirty="0" err="1" smtClean="0"/>
              <a:t>contained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accumulator</a:t>
            </a:r>
            <a:r>
              <a:rPr lang="es-ES" dirty="0" smtClean="0"/>
              <a:t>.</a:t>
            </a:r>
          </a:p>
          <a:p>
            <a:pPr lvl="1">
              <a:lnSpc>
                <a:spcPct val="120000"/>
              </a:lnSpc>
            </a:pPr>
            <a:endParaRPr lang="es-ES" dirty="0" smtClean="0"/>
          </a:p>
          <a:p>
            <a:pPr lvl="1"/>
            <a:endParaRPr lang="es-ES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5424" y="2643182"/>
            <a:ext cx="286108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Challenges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Make Vector Commitments homomorphic in some way:</a:t>
            </a:r>
          </a:p>
          <a:p>
            <a:pPr lvl="1"/>
            <a:r>
              <a:rPr lang="en-US" dirty="0" smtClean="0"/>
              <a:t>Vector Commitments shall allow relating the committed values to the operations of the </a:t>
            </a:r>
            <a:r>
              <a:rPr lang="en-US" dirty="0" err="1" smtClean="0"/>
              <a:t>mixnet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want to be able to relate a committed vector to values in an accumulator.</a:t>
            </a:r>
          </a:p>
          <a:p>
            <a:r>
              <a:rPr lang="en-US" dirty="0" smtClean="0"/>
              <a:t>Achieve Zero-Knowledge properties:</a:t>
            </a:r>
          </a:p>
          <a:p>
            <a:pPr lvl="1"/>
            <a:r>
              <a:rPr lang="en-US" dirty="0" smtClean="0"/>
              <a:t>We want to prove a position can be opened to a value without revealing that position.</a:t>
            </a:r>
          </a:p>
          <a:p>
            <a:pPr lvl="1"/>
            <a:endParaRPr lang="es-E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Counting</a:t>
            </a:r>
            <a:r>
              <a:rPr lang="es-ES" dirty="0" smtClean="0"/>
              <a:t> </a:t>
            </a:r>
            <a:r>
              <a:rPr lang="es-ES" dirty="0" err="1" smtClean="0"/>
              <a:t>methods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electronic</a:t>
            </a:r>
            <a:r>
              <a:rPr lang="es-ES" dirty="0" smtClean="0"/>
              <a:t> </a:t>
            </a:r>
            <a:r>
              <a:rPr lang="es-ES" dirty="0" err="1" smtClean="0"/>
              <a:t>voting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In case </a:t>
            </a:r>
            <a:r>
              <a:rPr lang="es-ES" dirty="0" err="1" smtClean="0"/>
              <a:t>encrypted</a:t>
            </a:r>
            <a:r>
              <a:rPr lang="es-ES" dirty="0" smtClean="0"/>
              <a:t> votes are </a:t>
            </a:r>
            <a:r>
              <a:rPr lang="es-ES" dirty="0" err="1" smtClean="0"/>
              <a:t>linked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voter</a:t>
            </a:r>
            <a:r>
              <a:rPr lang="es-ES" dirty="0" smtClean="0"/>
              <a:t> </a:t>
            </a:r>
            <a:r>
              <a:rPr lang="es-ES" dirty="0" err="1" smtClean="0"/>
              <a:t>identities</a:t>
            </a:r>
            <a:r>
              <a:rPr lang="es-ES" dirty="0" smtClean="0"/>
              <a:t> (</a:t>
            </a:r>
            <a:r>
              <a:rPr lang="es-ES" dirty="0" err="1" smtClean="0"/>
              <a:t>digitally</a:t>
            </a:r>
            <a:r>
              <a:rPr lang="es-ES" dirty="0" smtClean="0"/>
              <a:t> </a:t>
            </a:r>
            <a:r>
              <a:rPr lang="es-ES" dirty="0" err="1" smtClean="0"/>
              <a:t>signed</a:t>
            </a:r>
            <a:r>
              <a:rPr lang="es-ES" dirty="0" smtClean="0"/>
              <a:t>),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counting</a:t>
            </a:r>
            <a:r>
              <a:rPr lang="es-ES" dirty="0" smtClean="0"/>
              <a:t> </a:t>
            </a:r>
            <a:r>
              <a:rPr lang="es-ES" dirty="0" err="1" smtClean="0"/>
              <a:t>phase</a:t>
            </a:r>
            <a:r>
              <a:rPr lang="es-ES" dirty="0" smtClean="0"/>
              <a:t> has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implement</a:t>
            </a:r>
            <a:r>
              <a:rPr lang="es-ES" dirty="0" smtClean="0"/>
              <a:t> </a:t>
            </a:r>
            <a:r>
              <a:rPr lang="es-ES" dirty="0" err="1" smtClean="0"/>
              <a:t>procedures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preserving</a:t>
            </a:r>
            <a:r>
              <a:rPr lang="es-ES" dirty="0" smtClean="0"/>
              <a:t> vote </a:t>
            </a:r>
            <a:r>
              <a:rPr lang="es-ES" dirty="0" err="1" smtClean="0"/>
              <a:t>secrecy</a:t>
            </a:r>
            <a:r>
              <a:rPr lang="es-ES" dirty="0" smtClean="0"/>
              <a:t>.</a:t>
            </a:r>
          </a:p>
          <a:p>
            <a:pPr lvl="1">
              <a:buNone/>
            </a:pPr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5" name="Picture 4" descr="BasicSchem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3357562"/>
            <a:ext cx="4929222" cy="26503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Counting</a:t>
            </a:r>
            <a:r>
              <a:rPr lang="es-ES" dirty="0" smtClean="0"/>
              <a:t> </a:t>
            </a:r>
            <a:r>
              <a:rPr lang="es-ES" dirty="0" err="1" smtClean="0"/>
              <a:t>methods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providing</a:t>
            </a:r>
            <a:r>
              <a:rPr lang="es-ES" dirty="0" smtClean="0"/>
              <a:t> vote </a:t>
            </a:r>
            <a:r>
              <a:rPr lang="es-ES" dirty="0" err="1" smtClean="0"/>
              <a:t>secrecy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Homomorphic </a:t>
            </a:r>
            <a:r>
              <a:rPr lang="es-ES" dirty="0" err="1" smtClean="0"/>
              <a:t>tally</a:t>
            </a:r>
            <a:r>
              <a:rPr lang="es-ES" dirty="0" smtClean="0"/>
              <a:t>:</a:t>
            </a:r>
          </a:p>
          <a:p>
            <a:pPr lvl="2"/>
            <a:r>
              <a:rPr lang="es-ES" dirty="0" err="1" smtClean="0"/>
              <a:t>Poor</a:t>
            </a:r>
            <a:r>
              <a:rPr lang="es-ES" dirty="0" smtClean="0"/>
              <a:t> </a:t>
            </a:r>
            <a:r>
              <a:rPr lang="es-ES" dirty="0" err="1" smtClean="0"/>
              <a:t>scalability</a:t>
            </a:r>
            <a:r>
              <a:rPr lang="es-ES" dirty="0" smtClean="0"/>
              <a:t> and </a:t>
            </a:r>
            <a:r>
              <a:rPr lang="es-ES" dirty="0" err="1" smtClean="0"/>
              <a:t>flexibility</a:t>
            </a:r>
            <a:r>
              <a:rPr lang="es-ES" dirty="0" smtClean="0"/>
              <a:t>.</a:t>
            </a:r>
          </a:p>
          <a:p>
            <a:pPr lvl="1"/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6" name="Picture 5" descr="Mix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1314" y="5000636"/>
            <a:ext cx="5665529" cy="1605101"/>
          </a:xfrm>
          <a:prstGeom prst="rect">
            <a:avLst/>
          </a:prstGeom>
        </p:spPr>
      </p:pic>
      <p:pic>
        <p:nvPicPr>
          <p:cNvPr id="7" name="Picture 6" descr="Homomorphi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786058"/>
            <a:ext cx="4500594" cy="225550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4195160"/>
            <a:ext cx="2286016" cy="80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 </a:t>
            </a:r>
            <a:r>
              <a:rPr lang="es-ES" dirty="0" err="1" smtClean="0"/>
              <a:t>Verifiability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counting</a:t>
            </a:r>
            <a:r>
              <a:rPr lang="es-ES" dirty="0" smtClean="0"/>
              <a:t> </a:t>
            </a:r>
            <a:r>
              <a:rPr lang="es-ES" dirty="0" err="1" smtClean="0"/>
              <a:t>process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Homomorphic </a:t>
            </a:r>
            <a:r>
              <a:rPr lang="es-ES" dirty="0" err="1" smtClean="0"/>
              <a:t>tally</a:t>
            </a:r>
            <a:r>
              <a:rPr lang="es-ES" dirty="0" smtClean="0"/>
              <a:t>:</a:t>
            </a:r>
          </a:p>
          <a:p>
            <a:pPr lvl="1">
              <a:buNone/>
            </a:pPr>
            <a:endParaRPr lang="es-E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3980846"/>
            <a:ext cx="2286016" cy="80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Homomorphic_veri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428868"/>
            <a:ext cx="6182256" cy="2063418"/>
          </a:xfrm>
          <a:prstGeom prst="rect">
            <a:avLst/>
          </a:prstGeom>
        </p:spPr>
      </p:pic>
      <p:pic>
        <p:nvPicPr>
          <p:cNvPr id="10" name="Picture 9" descr="Mixing_veri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64" y="4349569"/>
            <a:ext cx="5939790" cy="2232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/>
              <a:t>verificatum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Verifiable</a:t>
            </a:r>
            <a:r>
              <a:rPr lang="es-ES" dirty="0" smtClean="0"/>
              <a:t> </a:t>
            </a:r>
            <a:r>
              <a:rPr lang="es-ES" dirty="0" err="1" smtClean="0"/>
              <a:t>Mixnets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Verificatum</a:t>
            </a:r>
            <a:r>
              <a:rPr lang="es-ES" dirty="0" smtClean="0"/>
              <a:t>: a </a:t>
            </a:r>
            <a:r>
              <a:rPr lang="es-ES" dirty="0" err="1" smtClean="0"/>
              <a:t>verifiable</a:t>
            </a:r>
            <a:r>
              <a:rPr lang="es-ES" dirty="0" smtClean="0"/>
              <a:t> </a:t>
            </a:r>
            <a:r>
              <a:rPr lang="es-ES" dirty="0" err="1" smtClean="0"/>
              <a:t>mixnet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in two papers: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D. </a:t>
            </a:r>
            <a:r>
              <a:rPr lang="en-US" dirty="0" err="1" smtClean="0"/>
              <a:t>Wikström</a:t>
            </a:r>
            <a:r>
              <a:rPr lang="en-US" dirty="0" smtClean="0"/>
              <a:t>. A Commitment-Consistent Proof of a Shuffle. 2011.</a:t>
            </a:r>
          </a:p>
          <a:p>
            <a:pPr lvl="2"/>
            <a:r>
              <a:rPr lang="en-US" dirty="0" smtClean="0"/>
              <a:t>Generic design of a </a:t>
            </a:r>
            <a:r>
              <a:rPr lang="en-US" dirty="0" err="1" smtClean="0"/>
              <a:t>mixnet</a:t>
            </a:r>
            <a:r>
              <a:rPr lang="en-US" dirty="0" smtClean="0"/>
              <a:t> verification process divided in two phases.</a:t>
            </a:r>
          </a:p>
          <a:p>
            <a:pPr lvl="2"/>
            <a:r>
              <a:rPr lang="en-US" dirty="0" smtClean="0"/>
              <a:t>The heavier computations are moved to a pre-computation phase.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B. </a:t>
            </a:r>
            <a:r>
              <a:rPr lang="en-US" dirty="0" err="1" smtClean="0"/>
              <a:t>Terelius</a:t>
            </a:r>
            <a:r>
              <a:rPr lang="en-US" dirty="0" smtClean="0"/>
              <a:t>, D. </a:t>
            </a:r>
            <a:r>
              <a:rPr lang="en-US" dirty="0" err="1" smtClean="0"/>
              <a:t>Wikström</a:t>
            </a:r>
            <a:r>
              <a:rPr lang="en-US" dirty="0" smtClean="0"/>
              <a:t>. Proofs of Restricted Shuffles. </a:t>
            </a:r>
            <a:r>
              <a:rPr lang="en-US" dirty="0" err="1" smtClean="0"/>
              <a:t>AfricaCrypt</a:t>
            </a:r>
            <a:r>
              <a:rPr lang="en-US" dirty="0" smtClean="0"/>
              <a:t> 2010.</a:t>
            </a:r>
          </a:p>
          <a:p>
            <a:pPr lvl="2"/>
            <a:r>
              <a:rPr lang="en-US" dirty="0" smtClean="0"/>
              <a:t>Use a matrix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commitment</a:t>
            </a:r>
            <a:r>
              <a:rPr lang="en-US" dirty="0" smtClean="0"/>
              <a:t> to prove the properties of this matrix.</a:t>
            </a:r>
          </a:p>
          <a:p>
            <a:pPr lvl="2"/>
            <a:r>
              <a:rPr lang="en-US" dirty="0" smtClean="0"/>
              <a:t>Define the properties of a permutation matrix.</a:t>
            </a:r>
          </a:p>
          <a:p>
            <a:pPr lvl="4">
              <a:buNone/>
            </a:pPr>
            <a:endParaRPr lang="en-US" dirty="0" smtClean="0"/>
          </a:p>
          <a:p>
            <a:pPr lvl="2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</a:t>
            </a:r>
            <a:r>
              <a:rPr lang="en-US" dirty="0" err="1" smtClean="0"/>
              <a:t>Wikström</a:t>
            </a:r>
            <a:r>
              <a:rPr lang="en-US" dirty="0" smtClean="0"/>
              <a:t>. A Commitment-Consistent Proof of a Shuffle. 2011.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How to proof that the mixing has been performed correctly?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Shuffle or permutation.</a:t>
            </a:r>
          </a:p>
          <a:p>
            <a:pPr lvl="1"/>
            <a:r>
              <a:rPr lang="en-US" dirty="0" smtClean="0"/>
              <a:t>Re-encryption.</a:t>
            </a:r>
          </a:p>
          <a:p>
            <a:endParaRPr lang="en-GB" dirty="0"/>
          </a:p>
        </p:txBody>
      </p:sp>
      <p:pic>
        <p:nvPicPr>
          <p:cNvPr id="6" name="Picture Placeholder 5" descr="Mixnet_Operations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935" r="1935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E61F-472B-4302-B9D5-134767711617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</a:t>
            </a:r>
            <a:r>
              <a:rPr lang="en-US" dirty="0" err="1" smtClean="0"/>
              <a:t>Wikström</a:t>
            </a:r>
            <a:r>
              <a:rPr lang="en-US" dirty="0" smtClean="0"/>
              <a:t>. A Commitment-Consistent Proof of a Shuffle. 2011.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Division in two processes:</a:t>
            </a:r>
          </a:p>
          <a:p>
            <a:pPr lvl="1"/>
            <a:r>
              <a:rPr lang="en-US" i="1" dirty="0" smtClean="0"/>
              <a:t>Offline</a:t>
            </a:r>
            <a:r>
              <a:rPr lang="en-US" dirty="0" smtClean="0"/>
              <a:t> or computed before mixing.</a:t>
            </a:r>
          </a:p>
          <a:p>
            <a:pPr lvl="1"/>
            <a:r>
              <a:rPr lang="en-US" i="1" dirty="0" smtClean="0"/>
              <a:t>Online </a:t>
            </a:r>
            <a:r>
              <a:rPr lang="en-US" dirty="0" smtClean="0"/>
              <a:t>or computed during mixing.</a:t>
            </a:r>
          </a:p>
          <a:p>
            <a:endParaRPr lang="en-GB" dirty="0"/>
          </a:p>
        </p:txBody>
      </p:sp>
      <p:pic>
        <p:nvPicPr>
          <p:cNvPr id="8" name="Picture Placeholder 7" descr="Verification_Phases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40" r="34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7024</TotalTime>
  <Words>1108</Words>
  <Application>Microsoft Office PowerPoint</Application>
  <PresentationFormat>On-screen Show (4:3)</PresentationFormat>
  <Paragraphs>250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Civic</vt:lpstr>
      <vt:lpstr>Verifiable Mixnets</vt:lpstr>
      <vt:lpstr>INDEX</vt:lpstr>
      <vt:lpstr>INTRODUCTION</vt:lpstr>
      <vt:lpstr>INTRODUCTION</vt:lpstr>
      <vt:lpstr>INTRODUCTION</vt:lpstr>
      <vt:lpstr>Verifiable Mixnets</vt:lpstr>
      <vt:lpstr>Verificatum: a verifiable mixnet</vt:lpstr>
      <vt:lpstr>D. Wikström. A Commitment-Consistent Proof of a Shuffle. 2011.</vt:lpstr>
      <vt:lpstr>D. Wikström. A Commitment-Consistent Proof of a Shuffle. 2011.</vt:lpstr>
      <vt:lpstr>B. Terelius, D. Wikström. Proofs of restricted shuffles. 2010</vt:lpstr>
      <vt:lpstr>Commitment to a permutation matrix</vt:lpstr>
      <vt:lpstr>Commitment to a permutation matrix</vt:lpstr>
      <vt:lpstr>Commitment to a permutation matrix</vt:lpstr>
      <vt:lpstr>Commitment to a permutation matrix</vt:lpstr>
      <vt:lpstr>Verificatum times</vt:lpstr>
      <vt:lpstr>Verifiable Mixnets</vt:lpstr>
      <vt:lpstr>D. Catalano and D. Fiore. Vector Commitments and their Applications. 2011. </vt:lpstr>
      <vt:lpstr>Proving mixing with Vector Commitments</vt:lpstr>
      <vt:lpstr>Proving mixing with Vector Commitments</vt:lpstr>
      <vt:lpstr>J. Camenish and A. Lysyanskaya. Dynamic Accumulators and Application to Efficient Revocation of Anonymous credentials. 2002. </vt:lpstr>
      <vt:lpstr>Proving mixing with Vector Commitments and Accumulators</vt:lpstr>
      <vt:lpstr>Challenges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Eines criptogràfiques avançades per a sistemes de vot electrònic</dc:title>
  <dc:creator>sguasch</dc:creator>
  <cp:lastModifiedBy>sguasch</cp:lastModifiedBy>
  <cp:revision>417</cp:revision>
  <dcterms:created xsi:type="dcterms:W3CDTF">2012-08-27T10:19:21Z</dcterms:created>
  <dcterms:modified xsi:type="dcterms:W3CDTF">2012-10-16T07:08:02Z</dcterms:modified>
</cp:coreProperties>
</file>