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81" r:id="rId2"/>
    <p:sldId id="263" r:id="rId3"/>
    <p:sldId id="283" r:id="rId4"/>
    <p:sldId id="282" r:id="rId5"/>
    <p:sldId id="265" r:id="rId6"/>
    <p:sldId id="270" r:id="rId7"/>
    <p:sldId id="268" r:id="rId8"/>
    <p:sldId id="264" r:id="rId9"/>
    <p:sldId id="267" r:id="rId10"/>
    <p:sldId id="293" r:id="rId11"/>
    <p:sldId id="269" r:id="rId12"/>
    <p:sldId id="274" r:id="rId13"/>
    <p:sldId id="272" r:id="rId14"/>
    <p:sldId id="276" r:id="rId15"/>
    <p:sldId id="273" r:id="rId16"/>
    <p:sldId id="285" r:id="rId17"/>
    <p:sldId id="295" r:id="rId18"/>
    <p:sldId id="296" r:id="rId19"/>
    <p:sldId id="290" r:id="rId20"/>
    <p:sldId id="292" r:id="rId21"/>
    <p:sldId id="297" r:id="rId22"/>
    <p:sldId id="289" r:id="rId23"/>
  </p:sldIdLst>
  <p:sldSz cx="9144000" cy="6858000" type="screen4x3"/>
  <p:notesSz cx="6775450" cy="9906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ian Helmholt" initials="KH" lastIdx="32" clrIdx="0"/>
  <p:cmAuthor id="1" name="Gerben Broenink" initials="G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9816"/>
    <a:srgbClr val="B1F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8575" y="0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3AC84-8288-48DF-8D0A-520DE7427988}" type="datetimeFigureOut">
              <a:rPr lang="en-GB" smtClean="0"/>
              <a:t>15/03/2013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863" y="4705350"/>
            <a:ext cx="5419725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8575" y="9409113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A2106-7172-428D-867C-0B3D3E1BC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79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heet met TNO-logo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E62D-0290-4C19-997B-F9B26437F2A0}" type="datetimeFigureOut">
              <a:rPr lang="nl-NL" smtClean="0"/>
              <a:t>15-3-2013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E199-FE6A-4B27-99E0-FE786FC235A5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Rechthoek 9"/>
          <p:cNvSpPr/>
          <p:nvPr/>
        </p:nvSpPr>
        <p:spPr bwMode="white">
          <a:xfrm>
            <a:off x="4678658" y="0"/>
            <a:ext cx="72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403350" y="1303200"/>
            <a:ext cx="7272338" cy="900000"/>
          </a:xfrm>
        </p:spPr>
        <p:txBody>
          <a:bodyPr/>
          <a:lstStyle>
            <a:lvl1pPr>
              <a:lnSpc>
                <a:spcPts val="32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Ondertitel 2"/>
          <p:cNvSpPr>
            <a:spLocks noGrp="1"/>
          </p:cNvSpPr>
          <p:nvPr>
            <p:ph type="subTitle" idx="1"/>
          </p:nvPr>
        </p:nvSpPr>
        <p:spPr>
          <a:xfrm>
            <a:off x="1403350" y="2348880"/>
            <a:ext cx="7272338" cy="360000"/>
          </a:xfrm>
        </p:spPr>
        <p:txBody>
          <a:bodyPr/>
          <a:lstStyle>
            <a:lvl1pPr marL="0" indent="0" algn="l">
              <a:lnSpc>
                <a:spcPts val="16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cxnSp>
        <p:nvCxnSpPr>
          <p:cNvPr id="9" name="Rechte verbindingslijn 8"/>
          <p:cNvCxnSpPr/>
          <p:nvPr/>
        </p:nvCxnSpPr>
        <p:spPr>
          <a:xfrm flipV="1">
            <a:off x="1220400" y="831600"/>
            <a:ext cx="0" cy="1805312"/>
          </a:xfrm>
          <a:prstGeom prst="line">
            <a:avLst/>
          </a:prstGeom>
          <a:ln w="127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985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klein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03350" y="1303200"/>
            <a:ext cx="7272338" cy="900000"/>
          </a:xfrm>
        </p:spPr>
        <p:txBody>
          <a:bodyPr/>
          <a:lstStyle>
            <a:lvl1pPr>
              <a:lnSpc>
                <a:spcPts val="32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350" y="2350800"/>
            <a:ext cx="7272338" cy="360000"/>
          </a:xfrm>
        </p:spPr>
        <p:txBody>
          <a:bodyPr/>
          <a:lstStyle>
            <a:lvl1pPr marL="0" indent="0" algn="l">
              <a:lnSpc>
                <a:spcPts val="16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E62D-0290-4C19-997B-F9B26437F2A0}" type="datetimeFigureOut">
              <a:rPr lang="nl-NL" smtClean="0"/>
              <a:t>15-3-2013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E199-FE6A-4B27-99E0-FE786FC235A5}" type="slidenum">
              <a:rPr lang="nl-NL" smtClean="0"/>
              <a:t>‹#›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 bwMode="white">
          <a:xfrm>
            <a:off x="4678658" y="0"/>
            <a:ext cx="72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403350" y="4293096"/>
            <a:ext cx="3024188" cy="2088654"/>
          </a:xfrm>
          <a:effectLst>
            <a:outerShdw blurRad="127000" dist="25400" dir="2700000" algn="ctr" rotWithShape="0">
              <a:schemeClr val="tx1">
                <a:alpha val="55000"/>
              </a:schemeClr>
            </a:outerShdw>
          </a:effectLst>
        </p:spPr>
        <p:txBody>
          <a:bodyPr/>
          <a:lstStyle>
            <a:lvl1pPr marL="0" indent="0">
              <a:buFontTx/>
              <a:buNone/>
              <a:defRPr baseline="0"/>
            </a:lvl1pPr>
            <a:lvl2pPr marL="357188" indent="-171450">
              <a:buFontTx/>
              <a:buBlip>
                <a:blip r:embed="rId2"/>
              </a:buBlip>
              <a:defRPr/>
            </a:lvl2pPr>
            <a:lvl3pPr marL="542925" indent="-187325">
              <a:buFontTx/>
              <a:buBlip>
                <a:blip r:embed="rId2"/>
              </a:buBlip>
              <a:defRPr/>
            </a:lvl3pPr>
            <a:lvl4pPr marL="715963" indent="-173038">
              <a:buFontTx/>
              <a:buBlip>
                <a:blip r:embed="rId2"/>
              </a:buBlip>
              <a:defRPr/>
            </a:lvl4pPr>
            <a:lvl5pPr marL="901700" indent="-187325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l-NL" dirty="0" smtClean="0"/>
              <a:t>Voeg hier een afbeelding toe en plaats deze linksonder</a:t>
            </a:r>
            <a:endParaRPr lang="nl-NL" dirty="0"/>
          </a:p>
        </p:txBody>
      </p:sp>
      <p:cxnSp>
        <p:nvCxnSpPr>
          <p:cNvPr id="9" name="Rechte verbindingslijn 8"/>
          <p:cNvCxnSpPr/>
          <p:nvPr/>
        </p:nvCxnSpPr>
        <p:spPr>
          <a:xfrm flipV="1">
            <a:off x="1220400" y="831600"/>
            <a:ext cx="0" cy="5550150"/>
          </a:xfrm>
          <a:prstGeom prst="line">
            <a:avLst/>
          </a:prstGeom>
          <a:ln w="127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130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somming en of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3350" y="2199600"/>
            <a:ext cx="7272338" cy="4182150"/>
          </a:xfrm>
        </p:spPr>
        <p:txBody>
          <a:bodyPr/>
          <a:lstStyle>
            <a:lvl1pPr marL="185738" indent="-185738">
              <a:buFontTx/>
              <a:buBlip>
                <a:blip r:embed="rId2"/>
              </a:buBlip>
              <a:defRPr/>
            </a:lvl1pPr>
            <a:lvl2pPr marL="357188" indent="-171450">
              <a:buFontTx/>
              <a:buBlip>
                <a:blip r:embed="rId2"/>
              </a:buBlip>
              <a:defRPr/>
            </a:lvl2pPr>
            <a:lvl3pPr marL="542925" indent="-187325">
              <a:buFontTx/>
              <a:buBlip>
                <a:blip r:embed="rId2"/>
              </a:buBlip>
              <a:defRPr/>
            </a:lvl3pPr>
            <a:lvl4pPr marL="715963" indent="-173038">
              <a:buFontTx/>
              <a:buBlip>
                <a:blip r:embed="rId2"/>
              </a:buBlip>
              <a:defRPr/>
            </a:lvl4pPr>
            <a:lvl5pPr marL="901700" indent="-187325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E62D-0290-4C19-997B-F9B26437F2A0}" type="datetimeFigureOut">
              <a:rPr lang="nl-NL" smtClean="0"/>
              <a:t>15-3-2013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E199-FE6A-4B27-99E0-FE786FC235A5}" type="slidenum">
              <a:rPr lang="nl-NL" smtClean="0"/>
              <a:t>‹#›</a:t>
            </a:fld>
            <a:endParaRPr lang="nl-NL"/>
          </a:p>
        </p:txBody>
      </p:sp>
      <p:cxnSp>
        <p:nvCxnSpPr>
          <p:cNvPr id="7" name="Rechte verbindingslijn 8"/>
          <p:cNvCxnSpPr/>
          <p:nvPr/>
        </p:nvCxnSpPr>
        <p:spPr>
          <a:xfrm flipV="1">
            <a:off x="1220400" y="831600"/>
            <a:ext cx="0" cy="5550150"/>
          </a:xfrm>
          <a:prstGeom prst="line">
            <a:avLst/>
          </a:prstGeom>
          <a:ln w="127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06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box  of groo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3350" y="2199600"/>
            <a:ext cx="7272338" cy="41821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85738" indent="0">
              <a:buFontTx/>
              <a:buNone/>
              <a:defRPr/>
            </a:lvl2pPr>
            <a:lvl3pPr marL="35560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E62D-0290-4C19-997B-F9B26437F2A0}" type="datetimeFigureOut">
              <a:rPr lang="nl-NL" smtClean="0"/>
              <a:t>15-3-2013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E199-FE6A-4B27-99E0-FE786FC235A5}" type="slidenum">
              <a:rPr lang="nl-NL" smtClean="0"/>
              <a:t>‹#›</a:t>
            </a:fld>
            <a:endParaRPr lang="nl-NL"/>
          </a:p>
        </p:txBody>
      </p:sp>
      <p:cxnSp>
        <p:nvCxnSpPr>
          <p:cNvPr id="7" name="Rechte verbindingslijn 8"/>
          <p:cNvCxnSpPr/>
          <p:nvPr/>
        </p:nvCxnSpPr>
        <p:spPr>
          <a:xfrm flipV="1">
            <a:off x="1220400" y="831600"/>
            <a:ext cx="0" cy="5550150"/>
          </a:xfrm>
          <a:prstGeom prst="line">
            <a:avLst/>
          </a:prstGeom>
          <a:ln w="127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781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 naas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6462" y="1342800"/>
            <a:ext cx="3959225" cy="72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16462" y="2199600"/>
            <a:ext cx="3959225" cy="4182150"/>
          </a:xfrm>
        </p:spPr>
        <p:txBody>
          <a:bodyPr/>
          <a:lstStyle>
            <a:lvl1pPr marL="185738" indent="-185738">
              <a:buFontTx/>
              <a:buBlip>
                <a:blip r:embed="rId2"/>
              </a:buBlip>
              <a:defRPr/>
            </a:lvl1pPr>
            <a:lvl2pPr marL="357188" indent="-171450">
              <a:buFontTx/>
              <a:buBlip>
                <a:blip r:embed="rId2"/>
              </a:buBlip>
              <a:defRPr/>
            </a:lvl2pPr>
            <a:lvl3pPr marL="542925" indent="-187325">
              <a:buFontTx/>
              <a:buBlip>
                <a:blip r:embed="rId2"/>
              </a:buBlip>
              <a:defRPr/>
            </a:lvl3pPr>
            <a:lvl4pPr marL="715963" indent="-173038">
              <a:buFontTx/>
              <a:buBlip>
                <a:blip r:embed="rId2"/>
              </a:buBlip>
              <a:defRPr/>
            </a:lvl4pPr>
            <a:lvl5pPr marL="901700" indent="-187325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E62D-0290-4C19-997B-F9B26437F2A0}" type="datetimeFigureOut">
              <a:rPr lang="nl-NL" smtClean="0"/>
              <a:t>15-3-2013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E199-FE6A-4B27-99E0-FE786FC235A5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403350" y="1412875"/>
            <a:ext cx="3024188" cy="4968875"/>
          </a:xfrm>
          <a:effectLst>
            <a:outerShdw blurRad="127000" dist="25400" dir="2700000" algn="ctr" rotWithShape="0">
              <a:schemeClr val="tx1">
                <a:alpha val="55000"/>
              </a:schemeClr>
            </a:outerShdw>
          </a:effectLst>
        </p:spPr>
        <p:txBody>
          <a:bodyPr/>
          <a:lstStyle>
            <a:lvl1pPr marL="0" indent="0">
              <a:buFontTx/>
              <a:buNone/>
              <a:defRPr baseline="0"/>
            </a:lvl1pPr>
            <a:lvl2pPr marL="357188" indent="-171450">
              <a:buFontTx/>
              <a:buBlip>
                <a:blip r:embed="rId2"/>
              </a:buBlip>
              <a:defRPr/>
            </a:lvl2pPr>
            <a:lvl3pPr marL="542925" indent="-187325">
              <a:buFontTx/>
              <a:buBlip>
                <a:blip r:embed="rId2"/>
              </a:buBlip>
              <a:defRPr/>
            </a:lvl3pPr>
            <a:lvl4pPr marL="715963" indent="-173038">
              <a:buFontTx/>
              <a:buBlip>
                <a:blip r:embed="rId2"/>
              </a:buBlip>
              <a:defRPr/>
            </a:lvl4pPr>
            <a:lvl5pPr marL="901700" indent="-187325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l-NL" dirty="0" smtClean="0"/>
              <a:t>Voeg hier een staande afbeelding  toe en plaats deze vullend binnen dit kader</a:t>
            </a:r>
            <a:endParaRPr lang="nl-NL" dirty="0"/>
          </a:p>
        </p:txBody>
      </p:sp>
      <p:cxnSp>
        <p:nvCxnSpPr>
          <p:cNvPr id="8" name="Rechte verbindingslijn 8"/>
          <p:cNvCxnSpPr/>
          <p:nvPr/>
        </p:nvCxnSpPr>
        <p:spPr>
          <a:xfrm flipV="1">
            <a:off x="1220400" y="831600"/>
            <a:ext cx="0" cy="5550150"/>
          </a:xfrm>
          <a:prstGeom prst="line">
            <a:avLst/>
          </a:prstGeom>
          <a:ln w="127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292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 naast teks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6462" y="1342800"/>
            <a:ext cx="3959225" cy="72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16462" y="2199600"/>
            <a:ext cx="3959225" cy="41821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85738" indent="0">
              <a:buFontTx/>
              <a:buNone/>
              <a:defRPr/>
            </a:lvl2pPr>
            <a:lvl3pPr marL="35560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E62D-0290-4C19-997B-F9B26437F2A0}" type="datetimeFigureOut">
              <a:rPr lang="nl-NL" smtClean="0"/>
              <a:t>15-3-2013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E199-FE6A-4B27-99E0-FE786FC235A5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403350" y="1412875"/>
            <a:ext cx="3024188" cy="4968875"/>
          </a:xfrm>
          <a:effectLst>
            <a:outerShdw blurRad="127000" dist="25400" dir="2700000" algn="ctr" rotWithShape="0">
              <a:schemeClr val="tx1">
                <a:alpha val="55000"/>
              </a:schemeClr>
            </a:outerShdw>
          </a:effectLst>
        </p:spPr>
        <p:txBody>
          <a:bodyPr/>
          <a:lstStyle>
            <a:lvl1pPr marL="0" indent="0">
              <a:buFontTx/>
              <a:buNone/>
              <a:defRPr baseline="0"/>
            </a:lvl1pPr>
            <a:lvl2pPr marL="357188" indent="-171450">
              <a:buFontTx/>
              <a:buBlip>
                <a:blip r:embed="rId2"/>
              </a:buBlip>
              <a:defRPr/>
            </a:lvl2pPr>
            <a:lvl3pPr marL="542925" indent="-187325">
              <a:buFontTx/>
              <a:buBlip>
                <a:blip r:embed="rId2"/>
              </a:buBlip>
              <a:defRPr/>
            </a:lvl3pPr>
            <a:lvl4pPr marL="715963" indent="-173038">
              <a:buFontTx/>
              <a:buBlip>
                <a:blip r:embed="rId2"/>
              </a:buBlip>
              <a:defRPr/>
            </a:lvl4pPr>
            <a:lvl5pPr marL="901700" indent="-187325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l-NL" dirty="0" smtClean="0"/>
              <a:t>Voeg hier een staande afbeelding  toe en plaats deze vullend binnen dit kader</a:t>
            </a:r>
            <a:endParaRPr lang="nl-NL" dirty="0"/>
          </a:p>
        </p:txBody>
      </p:sp>
      <p:cxnSp>
        <p:nvCxnSpPr>
          <p:cNvPr id="8" name="Rechte verbindingslijn 8"/>
          <p:cNvCxnSpPr/>
          <p:nvPr/>
        </p:nvCxnSpPr>
        <p:spPr>
          <a:xfrm flipV="1">
            <a:off x="1220400" y="831600"/>
            <a:ext cx="0" cy="5550150"/>
          </a:xfrm>
          <a:prstGeom prst="line">
            <a:avLst/>
          </a:prstGeom>
          <a:ln w="127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101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ge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E62D-0290-4C19-997B-F9B26437F2A0}" type="datetimeFigureOut">
              <a:rPr lang="nl-NL" smtClean="0"/>
              <a:t>15-3-2013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E199-FE6A-4B27-99E0-FE786FC235A5}" type="slidenum">
              <a:rPr lang="nl-NL" smtClean="0"/>
              <a:t>‹#›</a:t>
            </a:fld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403350" y="1412875"/>
            <a:ext cx="7272338" cy="4968875"/>
          </a:xfrm>
          <a:effectLst>
            <a:outerShdw blurRad="127000" dist="25400" dir="2700000" algn="ctr" rotWithShape="0">
              <a:schemeClr val="tx1">
                <a:alpha val="55000"/>
              </a:schemeClr>
            </a:outerShdw>
          </a:effectLst>
        </p:spPr>
        <p:txBody>
          <a:bodyPr/>
          <a:lstStyle>
            <a:lvl1pPr marL="0" indent="0">
              <a:buFontTx/>
              <a:buNone/>
              <a:defRPr baseline="0"/>
            </a:lvl1pPr>
            <a:lvl2pPr marL="357188" indent="-171450">
              <a:buFontTx/>
              <a:buBlip>
                <a:blip r:embed="rId2"/>
              </a:buBlip>
              <a:defRPr/>
            </a:lvl2pPr>
            <a:lvl3pPr marL="542925" indent="-187325">
              <a:buFontTx/>
              <a:buBlip>
                <a:blip r:embed="rId2"/>
              </a:buBlip>
              <a:defRPr/>
            </a:lvl3pPr>
            <a:lvl4pPr marL="715963" indent="-173038">
              <a:buFontTx/>
              <a:buBlip>
                <a:blip r:embed="rId2"/>
              </a:buBlip>
              <a:defRPr/>
            </a:lvl4pPr>
            <a:lvl5pPr marL="901700" indent="-187325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l-NL" dirty="0" smtClean="0"/>
              <a:t>Voeg hier een afbeelding toe en plaats deze linksonder</a:t>
            </a:r>
            <a:endParaRPr lang="nl-NL" dirty="0"/>
          </a:p>
        </p:txBody>
      </p:sp>
      <p:cxnSp>
        <p:nvCxnSpPr>
          <p:cNvPr id="7" name="Rechte verbindingslijn 8"/>
          <p:cNvCxnSpPr/>
          <p:nvPr/>
        </p:nvCxnSpPr>
        <p:spPr>
          <a:xfrm flipV="1">
            <a:off x="1220400" y="831600"/>
            <a:ext cx="0" cy="5550150"/>
          </a:xfrm>
          <a:prstGeom prst="line">
            <a:avLst/>
          </a:prstGeom>
          <a:ln w="127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401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slide" Target="../slides/slide2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261469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403350" y="1342800"/>
            <a:ext cx="7272338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03350" y="2199600"/>
            <a:ext cx="7272338" cy="4320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816800" y="262800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smtClean="0"/>
              <a:t>10-1-2012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816800" y="370800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816800" y="153968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162E199-FE6A-4B27-99E0-FE786FC235A5}" type="slidenum">
              <a:rPr lang="nl-NL" smtClean="0"/>
              <a:t>‹#›</a:t>
            </a:fld>
            <a:endParaRPr lang="nl-NL"/>
          </a:p>
        </p:txBody>
      </p:sp>
      <p:cxnSp>
        <p:nvCxnSpPr>
          <p:cNvPr id="8" name="Rechte verbindingslijn 7"/>
          <p:cNvCxnSpPr/>
          <p:nvPr/>
        </p:nvCxnSpPr>
        <p:spPr>
          <a:xfrm flipV="1">
            <a:off x="248400" y="162000"/>
            <a:ext cx="0" cy="54000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V="1">
            <a:off x="2336400" y="162000"/>
            <a:ext cx="0" cy="54000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Afbeelding 10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03" y="162000"/>
            <a:ext cx="619016" cy="493200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effectLst>
            <a:outerShdw blurRad="101600" dist="12700" dir="2700000" algn="ctr" rotWithShape="0">
              <a:prstClr val="black">
                <a:alpha val="50000"/>
              </a:prstClr>
            </a:outerShdw>
          </a:effectLst>
        </p:spPr>
      </p:pic>
      <p:pic>
        <p:nvPicPr>
          <p:cNvPr id="12" name="Afbeelding 1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03" y="162000"/>
            <a:ext cx="619016" cy="4932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effectLst>
            <a:outerShdw blurRad="101600" dist="12700" dir="2700000" algn="ctr" rotWithShape="0">
              <a:prstClr val="black">
                <a:alpha val="50000"/>
              </a:prstClr>
            </a:outerShdw>
          </a:effectLst>
        </p:spPr>
      </p:pic>
      <p:cxnSp>
        <p:nvCxnSpPr>
          <p:cNvPr id="15" name="Rechte verbindingslijn 14"/>
          <p:cNvCxnSpPr/>
          <p:nvPr/>
        </p:nvCxnSpPr>
        <p:spPr>
          <a:xfrm flipV="1">
            <a:off x="4708800" y="162000"/>
            <a:ext cx="0" cy="54000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33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5738" indent="-185738" algn="l" defTabSz="914400" rtl="0" eaLnBrk="1" latinLnBrk="0" hangingPunct="1">
        <a:lnSpc>
          <a:spcPts val="2810"/>
        </a:lnSpc>
        <a:spcBef>
          <a:spcPts val="0"/>
        </a:spcBef>
        <a:buFontTx/>
        <a:buBlip>
          <a:blip r:embed="rId14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57188" indent="-171450" algn="l" defTabSz="914400" rtl="0" eaLnBrk="1" latinLnBrk="0" hangingPunct="1">
        <a:lnSpc>
          <a:spcPts val="2810"/>
        </a:lnSpc>
        <a:spcBef>
          <a:spcPts val="0"/>
        </a:spcBef>
        <a:buFontTx/>
        <a:buBlip>
          <a:blip r:embed="rId14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42925" indent="-185738" algn="l" defTabSz="914400" rtl="0" eaLnBrk="1" latinLnBrk="0" hangingPunct="1">
        <a:lnSpc>
          <a:spcPts val="2810"/>
        </a:lnSpc>
        <a:spcBef>
          <a:spcPts val="0"/>
        </a:spcBef>
        <a:buFontTx/>
        <a:buBlip>
          <a:blip r:embed="rId14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15963" indent="-173038" algn="l" defTabSz="914400" rtl="0" eaLnBrk="1" latinLnBrk="0" hangingPunct="1">
        <a:lnSpc>
          <a:spcPts val="2810"/>
        </a:lnSpc>
        <a:spcBef>
          <a:spcPts val="0"/>
        </a:spcBef>
        <a:buFontTx/>
        <a:buBlip>
          <a:blip r:embed="rId14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901700" indent="-185738" algn="l" defTabSz="914400" rtl="0" eaLnBrk="1" latinLnBrk="0" hangingPunct="1">
        <a:lnSpc>
          <a:spcPts val="2810"/>
        </a:lnSpc>
        <a:spcBef>
          <a:spcPts val="0"/>
        </a:spcBef>
        <a:buFontTx/>
        <a:buBlip>
          <a:blip r:embed="rId14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png"/><Relationship Id="rId18" Type="http://schemas.openxmlformats.org/officeDocument/2006/relationships/image" Target="../media/image17.png"/><Relationship Id="rId26" Type="http://schemas.microsoft.com/office/2007/relationships/hdphoto" Target="../media/hdphoto5.wdp"/><Relationship Id="rId3" Type="http://schemas.openxmlformats.org/officeDocument/2006/relationships/image" Target="../media/image7.jpeg"/><Relationship Id="rId21" Type="http://schemas.microsoft.com/office/2007/relationships/hdphoto" Target="../media/hdphoto3.wdp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16.emf"/><Relationship Id="rId25" Type="http://schemas.openxmlformats.org/officeDocument/2006/relationships/image" Target="../media/image30.png"/><Relationship Id="rId2" Type="http://schemas.openxmlformats.org/officeDocument/2006/relationships/image" Target="../media/image11.png"/><Relationship Id="rId16" Type="http://schemas.microsoft.com/office/2007/relationships/hdphoto" Target="../media/hdphoto2.wdp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24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6.png"/><Relationship Id="rId23" Type="http://schemas.microsoft.com/office/2007/relationships/hdphoto" Target="../media/hdphoto4.wdp"/><Relationship Id="rId10" Type="http://schemas.openxmlformats.org/officeDocument/2006/relationships/image" Target="../media/image22.emf"/><Relationship Id="rId19" Type="http://schemas.openxmlformats.org/officeDocument/2006/relationships/image" Target="../media/image19.jpeg"/><Relationship Id="rId4" Type="http://schemas.openxmlformats.org/officeDocument/2006/relationships/image" Target="../media/image8.png"/><Relationship Id="rId9" Type="http://schemas.openxmlformats.org/officeDocument/2006/relationships/image" Target="../media/image21.png"/><Relationship Id="rId14" Type="http://schemas.microsoft.com/office/2007/relationships/hdphoto" Target="../media/hdphoto1.wdp"/><Relationship Id="rId2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openxmlformats.org/officeDocument/2006/relationships/image" Target="../media/image10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openxmlformats.org/officeDocument/2006/relationships/image" Target="../media/image10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12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31.png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7.jpe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5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jpe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emf"/><Relationship Id="rId3" Type="http://schemas.openxmlformats.org/officeDocument/2006/relationships/image" Target="../media/image8.png"/><Relationship Id="rId7" Type="http://schemas.openxmlformats.org/officeDocument/2006/relationships/image" Target="../media/image16.emf"/><Relationship Id="rId12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20.emf"/><Relationship Id="rId5" Type="http://schemas.openxmlformats.org/officeDocument/2006/relationships/image" Target="../media/image11.png"/><Relationship Id="rId15" Type="http://schemas.openxmlformats.org/officeDocument/2006/relationships/image" Target="../media/image24.png"/><Relationship Id="rId10" Type="http://schemas.openxmlformats.org/officeDocument/2006/relationships/image" Target="../media/image19.jpeg"/><Relationship Id="rId4" Type="http://schemas.openxmlformats.org/officeDocument/2006/relationships/image" Target="../media/image10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6.emf"/><Relationship Id="rId3" Type="http://schemas.openxmlformats.org/officeDocument/2006/relationships/image" Target="../media/image23.png"/><Relationship Id="rId7" Type="http://schemas.openxmlformats.org/officeDocument/2006/relationships/image" Target="../media/image12.png"/><Relationship Id="rId12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22.emf"/><Relationship Id="rId5" Type="http://schemas.openxmlformats.org/officeDocument/2006/relationships/image" Target="../media/image8.png"/><Relationship Id="rId15" Type="http://schemas.openxmlformats.org/officeDocument/2006/relationships/image" Target="../media/image19.jpeg"/><Relationship Id="rId10" Type="http://schemas.openxmlformats.org/officeDocument/2006/relationships/image" Target="../media/image21.png"/><Relationship Id="rId4" Type="http://schemas.openxmlformats.org/officeDocument/2006/relationships/image" Target="../media/image7.jpeg"/><Relationship Id="rId9" Type="http://schemas.openxmlformats.org/officeDocument/2006/relationships/image" Target="../media/image20.emf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Smartgrid</a:t>
            </a:r>
            <a:r>
              <a:rPr lang="en-GB" dirty="0" smtClean="0"/>
              <a:t> security	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Gerben Broenink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23528" y="122647"/>
            <a:ext cx="720080" cy="570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2" descr="https://encrypted-tbn2.gstatic.com/images?q=tbn:ANd9GcQt4iaptGInoA7acV_0sk7zEc8CCUnHKIhG3EIX6kATsVMby-u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6"/>
          <a:stretch/>
        </p:blipFill>
        <p:spPr bwMode="auto">
          <a:xfrm>
            <a:off x="370390" y="93573"/>
            <a:ext cx="457194" cy="59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11760" y="116632"/>
            <a:ext cx="720080" cy="58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2647"/>
            <a:ext cx="760065" cy="57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9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3357080"/>
            <a:ext cx="7272338" cy="792000"/>
          </a:xfrm>
        </p:spPr>
        <p:txBody>
          <a:bodyPr/>
          <a:lstStyle/>
          <a:p>
            <a:r>
              <a:rPr lang="en-GB" dirty="0" smtClean="0"/>
              <a:t>Taking up the challenges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23528" y="122647"/>
            <a:ext cx="720080" cy="570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2" descr="https://encrypted-tbn2.gstatic.com/images?q=tbn:ANd9GcQt4iaptGInoA7acV_0sk7zEc8CCUnHKIhG3EIX6kATsVMby-u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6"/>
          <a:stretch/>
        </p:blipFill>
        <p:spPr bwMode="auto">
          <a:xfrm>
            <a:off x="370390" y="93573"/>
            <a:ext cx="457194" cy="59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11760" y="116632"/>
            <a:ext cx="720080" cy="58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2647"/>
            <a:ext cx="760065" cy="57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6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663180"/>
            <a:ext cx="6234113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Rounded Rectangle 82"/>
          <p:cNvSpPr/>
          <p:nvPr/>
        </p:nvSpPr>
        <p:spPr>
          <a:xfrm>
            <a:off x="1422400" y="3613298"/>
            <a:ext cx="1281088" cy="30560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4" name="Rounded Rectangle 83"/>
          <p:cNvSpPr/>
          <p:nvPr/>
        </p:nvSpPr>
        <p:spPr>
          <a:xfrm>
            <a:off x="2115404" y="4472930"/>
            <a:ext cx="1281088" cy="21964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5" name="Rounded Rectangle 84"/>
          <p:cNvSpPr/>
          <p:nvPr/>
        </p:nvSpPr>
        <p:spPr>
          <a:xfrm>
            <a:off x="2866335" y="5109280"/>
            <a:ext cx="1281088" cy="15600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" name="Rounded Rectangle 85"/>
          <p:cNvSpPr/>
          <p:nvPr/>
        </p:nvSpPr>
        <p:spPr>
          <a:xfrm>
            <a:off x="3506936" y="5812930"/>
            <a:ext cx="1281088" cy="8564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23528" y="122647"/>
            <a:ext cx="720080" cy="570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https://encrypted-tbn2.gstatic.com/images?q=tbn:ANd9GcQt4iaptGInoA7acV_0sk7zEc8CCUnHKIhG3EIX6kATsVMby-u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6"/>
          <a:stretch/>
        </p:blipFill>
        <p:spPr bwMode="auto">
          <a:xfrm>
            <a:off x="370390" y="93573"/>
            <a:ext cx="457194" cy="59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11760" y="116632"/>
            <a:ext cx="720080" cy="58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2647"/>
            <a:ext cx="760065" cy="57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1988493"/>
            <a:ext cx="512762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3125" y="2204393"/>
            <a:ext cx="511175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5733405"/>
            <a:ext cx="276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24500" y="5439718"/>
            <a:ext cx="276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" name="Picture 1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95888" y="5253980"/>
            <a:ext cx="276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" name="Picture 1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2650" y="5223818"/>
            <a:ext cx="276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8" name="Picture 1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9325" y="5549255"/>
            <a:ext cx="276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" name="Picture 1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5625" y="5038080"/>
            <a:ext cx="276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" name="Picture 1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2388" y="4972993"/>
            <a:ext cx="276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" name="Picture 1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6950" y="4785668"/>
            <a:ext cx="276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" name="Picture 1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9863" y="4530080"/>
            <a:ext cx="276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3" name="Picture 1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3713" y="4718993"/>
            <a:ext cx="276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4" name="Picture 1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6425" y="4277668"/>
            <a:ext cx="276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5" name="Picture 1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25" y="4458643"/>
            <a:ext cx="276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8" name="Picture 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0413" y="5379393"/>
            <a:ext cx="2730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" name="Picture 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79963" y="5274618"/>
            <a:ext cx="271462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0" name="Picture 2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38875" y="4326880"/>
            <a:ext cx="2714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" name="Picture 2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4613" y="4217343"/>
            <a:ext cx="271462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2" name="Picture 2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62563" y="4658668"/>
            <a:ext cx="5238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3" name="Picture 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8788" y="4574530"/>
            <a:ext cx="271462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" name="Picture 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89563" y="3950643"/>
            <a:ext cx="2730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5" name="Picture 2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78325" y="2918768"/>
            <a:ext cx="385763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" name="Picture 3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13425" y="3382318"/>
            <a:ext cx="385763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0925" y="4647555"/>
            <a:ext cx="3810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7837" y="6093296"/>
            <a:ext cx="6143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1893" y="5738837"/>
            <a:ext cx="61436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5949" y="5445224"/>
            <a:ext cx="61436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3601" y="5157192"/>
            <a:ext cx="6127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4725144"/>
            <a:ext cx="61436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2" name="Picture 4" descr="https://encrypted-tbn3.gstatic.com/images?q=tbn:ANd9GcQ2kmLpgwYKvElTfSURBVilRUF0aeHYf7J-6RAOiNTjLGKjGawC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567" y="5544493"/>
            <a:ext cx="288396" cy="2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https://encrypted-tbn3.gstatic.com/images?q=tbn:ANd9GcQ2kmLpgwYKvElTfSURBVilRUF0aeHYf7J-6RAOiNTjLGKjGawC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067" y="5705100"/>
            <a:ext cx="288396" cy="2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https://encrypted-tbn3.gstatic.com/images?q=tbn:ANd9GcQ2kmLpgwYKvElTfSURBVilRUF0aeHYf7J-6RAOiNTjLGKjGawC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684" y="5251072"/>
            <a:ext cx="288396" cy="2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ttps://encrypted-tbn3.gstatic.com/images?q=tbn:ANd9GcQ2kmLpgwYKvElTfSURBVilRUF0aeHYf7J-6RAOiNTjLGKjGawC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716" y="5445224"/>
            <a:ext cx="288396" cy="2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ttps://encrypted-tbn3.gstatic.com/images?q=tbn:ANd9GcQ2kmLpgwYKvElTfSURBVilRUF0aeHYf7J-6RAOiNTjLGKjGawC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116" y="5013176"/>
            <a:ext cx="288396" cy="2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https://encrypted-tbn3.gstatic.com/images?q=tbn:ANd9GcQ2kmLpgwYKvElTfSURBVilRUF0aeHYf7J-6RAOiNTjLGKjGawC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772" y="5251072"/>
            <a:ext cx="288396" cy="2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https://encrypted-tbn3.gstatic.com/images?q=tbn:ANd9GcQ2kmLpgwYKvElTfSURBVilRUF0aeHYf7J-6RAOiNTjLGKjGawC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780" y="4747016"/>
            <a:ext cx="288396" cy="2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https://encrypted-tbn3.gstatic.com/images?q=tbn:ANd9GcQ2kmLpgwYKvElTfSURBVilRUF0aeHYf7J-6RAOiNTjLGKjGawC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812" y="4963040"/>
            <a:ext cx="288396" cy="2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https://encrypted-tbn3.gstatic.com/images?q=tbn:ANd9GcQ2kmLpgwYKvElTfSURBVilRUF0aeHYf7J-6RAOiNTjLGKjGawC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09120"/>
            <a:ext cx="288396" cy="2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https://encrypted-tbn3.gstatic.com/images?q=tbn:ANd9GcQ2kmLpgwYKvElTfSURBVilRUF0aeHYf7J-6RAOiNTjLGKjGawC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868" y="4653136"/>
            <a:ext cx="288396" cy="2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https://encrypted-tbn3.gstatic.com/images?q=tbn:ANd9GcQ2kmLpgwYKvElTfSURBVilRUF0aeHYf7J-6RAOiNTjLGKjGawC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93096"/>
            <a:ext cx="288396" cy="2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https://encrypted-tbn3.gstatic.com/images?q=tbn:ANd9GcQ2kmLpgwYKvElTfSURBVilRUF0aeHYf7J-6RAOiNTjLGKjGawC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16" y="4458984"/>
            <a:ext cx="288396" cy="2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386263" y="2112318"/>
            <a:ext cx="1422400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808663" y="2579043"/>
            <a:ext cx="14224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6" name="Picture 21" descr="C:\Users\BobWin7\Documents\My Dropbox\TU\Master Thesis\Presentations\PIcs\wind.jpe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1305868"/>
            <a:ext cx="99377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1" descr="C:\Users\BobWin7\Documents\My Dropbox\TU\Master Thesis\Presentations\PIcs\wind.jpe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8" y="1783705"/>
            <a:ext cx="995362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hackydays.files.wordpress.com/2008/09/plc-750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852280"/>
            <a:ext cx="325451" cy="24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http://hackydays.files.wordpress.com/2008/09/plc-750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384" y="4525454"/>
            <a:ext cx="325451" cy="24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http://hackydays.files.wordpress.com/2008/09/plc-750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49" y="4232769"/>
            <a:ext cx="325451" cy="24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http://hackydays.files.wordpress.com/2008/09/plc-750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163" y="3788991"/>
            <a:ext cx="325451" cy="24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https://encrypted-tbn3.gstatic.com/images?q=tbn:ANd9GcQ2kmLpgwYKvElTfSURBVilRUF0aeHYf7J-6RAOiNTjLGKjGawC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186" y="4945861"/>
            <a:ext cx="288396" cy="2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https://encrypted-tbn3.gstatic.com/images?q=tbn:ANd9GcQ2kmLpgwYKvElTfSURBVilRUF0aeHYf7J-6RAOiNTjLGKjGawC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4584868"/>
            <a:ext cx="288396" cy="2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https://encrypted-tbn3.gstatic.com/images?q=tbn:ANd9GcQ2kmLpgwYKvElTfSURBVilRUF0aeHYf7J-6RAOiNTjLGKjGawC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365" y="4323471"/>
            <a:ext cx="288396" cy="2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https://encrypted-tbn3.gstatic.com/images?q=tbn:ANd9GcQ2kmLpgwYKvElTfSURBVilRUF0aeHYf7J-6RAOiNTjLGKjGawC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990" y="3857376"/>
            <a:ext cx="288396" cy="2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7889870" y="3717032"/>
            <a:ext cx="642570" cy="64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79" name="Rechte verbindingslijn 18"/>
          <p:cNvCxnSpPr/>
          <p:nvPr/>
        </p:nvCxnSpPr>
        <p:spPr bwMode="auto">
          <a:xfrm flipH="1">
            <a:off x="7324202" y="4032192"/>
            <a:ext cx="449725" cy="98173"/>
          </a:xfrm>
          <a:prstGeom prst="line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0" name="Rechte verbindingslijn 18"/>
          <p:cNvCxnSpPr/>
          <p:nvPr/>
        </p:nvCxnSpPr>
        <p:spPr bwMode="auto">
          <a:xfrm flipH="1">
            <a:off x="7423504" y="4272282"/>
            <a:ext cx="416565" cy="171188"/>
          </a:xfrm>
          <a:prstGeom prst="line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1" name="Rechte verbindingslijn 18"/>
          <p:cNvCxnSpPr/>
          <p:nvPr/>
        </p:nvCxnSpPr>
        <p:spPr bwMode="auto">
          <a:xfrm flipH="1">
            <a:off x="7634547" y="4426084"/>
            <a:ext cx="260444" cy="188898"/>
          </a:xfrm>
          <a:prstGeom prst="line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Rechte verbindingslijn 18"/>
          <p:cNvCxnSpPr/>
          <p:nvPr/>
        </p:nvCxnSpPr>
        <p:spPr bwMode="auto">
          <a:xfrm flipH="1">
            <a:off x="7885588" y="4474694"/>
            <a:ext cx="135931" cy="272352"/>
          </a:xfrm>
          <a:prstGeom prst="line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0504" y="5364765"/>
            <a:ext cx="414748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Solutions approaches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Smart 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SCADA control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Demand Response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cxnSp>
        <p:nvCxnSpPr>
          <p:cNvPr id="5" name="Straight Arrow Connector 4"/>
          <p:cNvCxnSpPr>
            <a:stCxn id="1028" idx="3"/>
            <a:endCxn id="67" idx="1"/>
          </p:cNvCxnSpPr>
          <p:nvPr/>
        </p:nvCxnSpPr>
        <p:spPr>
          <a:xfrm flipV="1">
            <a:off x="3616833" y="4592064"/>
            <a:ext cx="3475083" cy="624046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1028" idx="3"/>
            <a:endCxn id="65" idx="1"/>
          </p:cNvCxnSpPr>
          <p:nvPr/>
        </p:nvCxnSpPr>
        <p:spPr>
          <a:xfrm flipV="1">
            <a:off x="3616833" y="4786216"/>
            <a:ext cx="3043035" cy="429894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1028" idx="3"/>
            <a:endCxn id="58" idx="0"/>
          </p:cNvCxnSpPr>
          <p:nvPr/>
        </p:nvCxnSpPr>
        <p:spPr>
          <a:xfrm flipV="1">
            <a:off x="3616833" y="4963040"/>
            <a:ext cx="2683177" cy="25307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1028" idx="3"/>
            <a:endCxn id="51" idx="0"/>
          </p:cNvCxnSpPr>
          <p:nvPr/>
        </p:nvCxnSpPr>
        <p:spPr>
          <a:xfrm>
            <a:off x="3616833" y="5216110"/>
            <a:ext cx="2323137" cy="34962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1028" idx="3"/>
            <a:endCxn id="49" idx="0"/>
          </p:cNvCxnSpPr>
          <p:nvPr/>
        </p:nvCxnSpPr>
        <p:spPr>
          <a:xfrm>
            <a:off x="3616833" y="5216110"/>
            <a:ext cx="1819081" cy="229114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1028" idx="3"/>
            <a:endCxn id="47" idx="0"/>
          </p:cNvCxnSpPr>
          <p:nvPr/>
        </p:nvCxnSpPr>
        <p:spPr>
          <a:xfrm>
            <a:off x="3616833" y="5216110"/>
            <a:ext cx="1336432" cy="48899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vu.nl/nl/Images/weegschaal%20persoonlijke%20effectiviteit_tcm9-227643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07" b="9811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506" y="4944016"/>
            <a:ext cx="768327" cy="5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itle 1"/>
          <p:cNvSpPr>
            <a:spLocks noGrp="1"/>
          </p:cNvSpPr>
          <p:nvPr>
            <p:ph type="title"/>
          </p:nvPr>
        </p:nvSpPr>
        <p:spPr>
          <a:xfrm>
            <a:off x="1403350" y="908720"/>
            <a:ext cx="7272338" cy="792000"/>
          </a:xfrm>
        </p:spPr>
        <p:txBody>
          <a:bodyPr/>
          <a:lstStyle/>
          <a:p>
            <a:r>
              <a:rPr lang="en-GB" dirty="0" smtClean="0"/>
              <a:t>Taking up challenges</a:t>
            </a:r>
            <a:endParaRPr lang="en-GB" dirty="0"/>
          </a:p>
        </p:txBody>
      </p:sp>
      <p:pic>
        <p:nvPicPr>
          <p:cNvPr id="87" name="Picture 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0925" y="4647553"/>
            <a:ext cx="3810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8" name="Freeform 87"/>
          <p:cNvSpPr/>
          <p:nvPr/>
        </p:nvSpPr>
        <p:spPr>
          <a:xfrm>
            <a:off x="7412948" y="4290592"/>
            <a:ext cx="511852" cy="689534"/>
          </a:xfrm>
          <a:custGeom>
            <a:avLst/>
            <a:gdLst>
              <a:gd name="connsiteX0" fmla="*/ 511852 w 511852"/>
              <a:gd name="connsiteY0" fmla="*/ 0 h 689534"/>
              <a:gd name="connsiteX1" fmla="*/ 223 w 511852"/>
              <a:gd name="connsiteY1" fmla="*/ 293915 h 689534"/>
              <a:gd name="connsiteX2" fmla="*/ 446538 w 511852"/>
              <a:gd name="connsiteY2" fmla="*/ 685800 h 68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1852" h="689534">
                <a:moveTo>
                  <a:pt x="511852" y="0"/>
                </a:moveTo>
                <a:cubicBezTo>
                  <a:pt x="261480" y="89807"/>
                  <a:pt x="11109" y="179615"/>
                  <a:pt x="223" y="293915"/>
                </a:cubicBezTo>
                <a:cubicBezTo>
                  <a:pt x="-10663" y="408215"/>
                  <a:pt x="379409" y="727529"/>
                  <a:pt x="446538" y="685800"/>
                </a:cubicBezTo>
              </a:path>
            </a:pathLst>
          </a:custGeom>
          <a:noFill/>
          <a:ln w="50800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54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2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5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5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5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122647"/>
            <a:ext cx="720080" cy="570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https://encrypted-tbn2.gstatic.com/images?q=tbn:ANd9GcQt4iaptGInoA7acV_0sk7zEc8CCUnHKIhG3EIX6kATsVMby-u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6"/>
          <a:stretch/>
        </p:blipFill>
        <p:spPr bwMode="auto">
          <a:xfrm>
            <a:off x="370390" y="93573"/>
            <a:ext cx="457194" cy="59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11760" y="116632"/>
            <a:ext cx="720080" cy="58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2647"/>
            <a:ext cx="760065" cy="57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422400" y="1988491"/>
            <a:ext cx="6234113" cy="4680866"/>
            <a:chOff x="1422400" y="1988491"/>
            <a:chExt cx="6234113" cy="4680866"/>
          </a:xfrm>
        </p:grpSpPr>
        <p:pic>
          <p:nvPicPr>
            <p:cNvPr id="23" name="Picture 2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32138" y="1988491"/>
              <a:ext cx="512762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400" y="2663178"/>
              <a:ext cx="6234113" cy="361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13125" y="2204391"/>
              <a:ext cx="511175" cy="668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6" name="Rounded Rectangle 25"/>
            <p:cNvSpPr/>
            <p:nvPr/>
          </p:nvSpPr>
          <p:spPr>
            <a:xfrm>
              <a:off x="1422400" y="3613296"/>
              <a:ext cx="1281088" cy="305606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115404" y="4472929"/>
              <a:ext cx="1281088" cy="19842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866335" y="5109278"/>
              <a:ext cx="1281088" cy="156007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506879" y="5812930"/>
              <a:ext cx="1281088" cy="6442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03350" y="1376856"/>
            <a:ext cx="7272338" cy="792000"/>
          </a:xfrm>
        </p:spPr>
        <p:txBody>
          <a:bodyPr/>
          <a:lstStyle/>
          <a:p>
            <a:r>
              <a:rPr lang="en-GB" dirty="0" smtClean="0"/>
              <a:t>What is TNO doing?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618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7584" y="2780928"/>
            <a:ext cx="720080" cy="3888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23528" y="122647"/>
            <a:ext cx="720080" cy="570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https://encrypted-tbn2.gstatic.com/images?q=tbn:ANd9GcQt4iaptGInoA7acV_0sk7zEc8CCUnHKIhG3EIX6kATsVMby-u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6"/>
          <a:stretch/>
        </p:blipFill>
        <p:spPr bwMode="auto">
          <a:xfrm>
            <a:off x="370390" y="93573"/>
            <a:ext cx="457194" cy="59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11760" y="116632"/>
            <a:ext cx="720080" cy="58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2647"/>
            <a:ext cx="760065" cy="57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422400" y="1988491"/>
            <a:ext cx="6234113" cy="4680866"/>
            <a:chOff x="1422400" y="1988491"/>
            <a:chExt cx="6234113" cy="4680866"/>
          </a:xfrm>
        </p:grpSpPr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32138" y="1988491"/>
              <a:ext cx="512762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9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400" y="2663178"/>
              <a:ext cx="6234113" cy="361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7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13125" y="2204391"/>
              <a:ext cx="511175" cy="668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4" name="Rounded Rectangle 13"/>
            <p:cNvSpPr/>
            <p:nvPr/>
          </p:nvSpPr>
          <p:spPr>
            <a:xfrm>
              <a:off x="1422400" y="3613296"/>
              <a:ext cx="1281088" cy="305606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115404" y="4472929"/>
              <a:ext cx="1281088" cy="205241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866335" y="5109278"/>
              <a:ext cx="1281088" cy="156007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506879" y="5812930"/>
              <a:ext cx="1281088" cy="85642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2" name="Picture 4" descr="https://encrypted-tbn3.gstatic.com/images?q=tbn:ANd9GcQ2kmLpgwYKvElTfSURBVilRUF0aeHYf7J-6RAOiNTjLGKjGawC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1567" y="5544491"/>
              <a:ext cx="288396" cy="266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https://encrypted-tbn3.gstatic.com/images?q=tbn:ANd9GcQ2kmLpgwYKvElTfSURBVilRUF0aeHYf7J-6RAOiNTjLGKjGawC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067" y="5705098"/>
              <a:ext cx="288396" cy="266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https://encrypted-tbn3.gstatic.com/images?q=tbn:ANd9GcQ2kmLpgwYKvElTfSURBVilRUF0aeHYf7J-6RAOiNTjLGKjGawC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684" y="5251070"/>
              <a:ext cx="288396" cy="266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s://encrypted-tbn3.gstatic.com/images?q=tbn:ANd9GcQ2kmLpgwYKvElTfSURBVilRUF0aeHYf7J-6RAOiNTjLGKjGawC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716" y="5445222"/>
              <a:ext cx="288396" cy="266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https://encrypted-tbn3.gstatic.com/images?q=tbn:ANd9GcQ2kmLpgwYKvElTfSURBVilRUF0aeHYf7J-6RAOiNTjLGKjGawC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4116" y="5013174"/>
              <a:ext cx="288396" cy="266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ttps://encrypted-tbn3.gstatic.com/images?q=tbn:ANd9GcQ2kmLpgwYKvElTfSURBVilRUF0aeHYf7J-6RAOiNTjLGKjGawC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772" y="5251070"/>
              <a:ext cx="288396" cy="266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https://encrypted-tbn3.gstatic.com/images?q=tbn:ANd9GcQ2kmLpgwYKvElTfSURBVilRUF0aeHYf7J-6RAOiNTjLGKjGawC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780" y="4747014"/>
              <a:ext cx="288396" cy="266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https://encrypted-tbn3.gstatic.com/images?q=tbn:ANd9GcQ2kmLpgwYKvElTfSURBVilRUF0aeHYf7J-6RAOiNTjLGKjGawC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5812" y="4963038"/>
              <a:ext cx="288396" cy="266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https://encrypted-tbn3.gstatic.com/images?q=tbn:ANd9GcQ2kmLpgwYKvElTfSURBVilRUF0aeHYf7J-6RAOiNTjLGKjGawC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4509118"/>
              <a:ext cx="288396" cy="266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https://encrypted-tbn3.gstatic.com/images?q=tbn:ANd9GcQ2kmLpgwYKvElTfSURBVilRUF0aeHYf7J-6RAOiNTjLGKjGawC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9868" y="4653134"/>
              <a:ext cx="288396" cy="266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https://encrypted-tbn3.gstatic.com/images?q=tbn:ANd9GcQ2kmLpgwYKvElTfSURBVilRUF0aeHYf7J-6RAOiNTjLGKjGawC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293094"/>
              <a:ext cx="288396" cy="266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https://encrypted-tbn3.gstatic.com/images?q=tbn:ANd9GcQ2kmLpgwYKvElTfSURBVilRUF0aeHYf7J-6RAOiNTjLGKjGawC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916" y="4458982"/>
              <a:ext cx="288396" cy="266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https://encrypted-tbn3.gstatic.com/images?q=tbn:ANd9GcQ2kmLpgwYKvElTfSURBVilRUF0aeHYf7J-6RAOiNTjLGKjGawC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186" y="4945859"/>
              <a:ext cx="288396" cy="266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https://encrypted-tbn3.gstatic.com/images?q=tbn:ANd9GcQ2kmLpgwYKvElTfSURBVilRUF0aeHYf7J-6RAOiNTjLGKjGawC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463" y="4584866"/>
              <a:ext cx="288396" cy="266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https://encrypted-tbn3.gstatic.com/images?q=tbn:ANd9GcQ2kmLpgwYKvElTfSURBVilRUF0aeHYf7J-6RAOiNTjLGKjGawC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5365" y="4323469"/>
              <a:ext cx="288396" cy="266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https://encrypted-tbn3.gstatic.com/images?q=tbn:ANd9GcQ2kmLpgwYKvElTfSURBVilRUF0aeHYf7J-6RAOiNTjLGKjGawC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990" y="3857374"/>
              <a:ext cx="288396" cy="266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-2884" y="4063712"/>
            <a:ext cx="2758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Smart meters:</a:t>
            </a:r>
          </a:p>
          <a:p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Review on smart meter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Putting privacy on the agenda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Methodical approach in risk analysis to requirements.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Review on smart meter legislation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Smart meter lab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Cost benefits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1403350" y="1376856"/>
            <a:ext cx="7272338" cy="792000"/>
          </a:xfrm>
        </p:spPr>
        <p:txBody>
          <a:bodyPr/>
          <a:lstStyle/>
          <a:p>
            <a:r>
              <a:rPr lang="en-GB" dirty="0" smtClean="0"/>
              <a:t>What is TNO doing?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0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27584" y="4852278"/>
            <a:ext cx="720080" cy="1817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23528" y="122647"/>
            <a:ext cx="720080" cy="570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https://encrypted-tbn2.gstatic.com/images?q=tbn:ANd9GcQt4iaptGInoA7acV_0sk7zEc8CCUnHKIhG3EIX6kATsVMby-u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6"/>
          <a:stretch/>
        </p:blipFill>
        <p:spPr bwMode="auto">
          <a:xfrm>
            <a:off x="370390" y="93573"/>
            <a:ext cx="457194" cy="59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11760" y="116632"/>
            <a:ext cx="720080" cy="58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2647"/>
            <a:ext cx="760065" cy="57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422400" y="1988491"/>
            <a:ext cx="6234113" cy="4680866"/>
            <a:chOff x="1422400" y="1988491"/>
            <a:chExt cx="6234113" cy="4680866"/>
          </a:xfrm>
        </p:grpSpPr>
        <p:pic>
          <p:nvPicPr>
            <p:cNvPr id="23" name="Picture 2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32138" y="1988491"/>
              <a:ext cx="512762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400" y="2663178"/>
              <a:ext cx="6234113" cy="361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13125" y="2204391"/>
              <a:ext cx="511175" cy="668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6" name="Rounded Rectangle 25"/>
            <p:cNvSpPr/>
            <p:nvPr/>
          </p:nvSpPr>
          <p:spPr>
            <a:xfrm>
              <a:off x="1422400" y="3613296"/>
              <a:ext cx="1281088" cy="305606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115404" y="4472929"/>
              <a:ext cx="1281088" cy="19804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866335" y="5109278"/>
              <a:ext cx="1281088" cy="156007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506879" y="5812930"/>
              <a:ext cx="1281088" cy="85642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9" name="Picture 6" descr="http://hackydays.files.wordpress.com/2008/09/plc-750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300" y="4852278"/>
              <a:ext cx="325451" cy="244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http://hackydays.files.wordpress.com/2008/09/plc-750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384" y="4525452"/>
              <a:ext cx="325451" cy="244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6" descr="http://hackydays.files.wordpress.com/2008/09/plc-750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8549" y="4232767"/>
              <a:ext cx="325451" cy="244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6" descr="http://hackydays.files.wordpress.com/2008/09/plc-750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7163" y="3788989"/>
              <a:ext cx="325451" cy="244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403350" y="1376856"/>
            <a:ext cx="7272338" cy="792000"/>
          </a:xfrm>
        </p:spPr>
        <p:txBody>
          <a:bodyPr/>
          <a:lstStyle/>
          <a:p>
            <a:r>
              <a:rPr lang="en-GB" dirty="0" smtClean="0"/>
              <a:t>What is TNO doing?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8951" y="5371669"/>
            <a:ext cx="266429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SCADA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Developing knowledge about SCADA and smart substations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 smtClean="0"/>
              <a:t>E. </a:t>
            </a:r>
            <a:r>
              <a:rPr lang="en-US" sz="1200" i="1" dirty="0" err="1" smtClean="0"/>
              <a:t>Luijjf</a:t>
            </a:r>
            <a:r>
              <a:rPr lang="en-US" sz="1200" i="1" dirty="0" smtClean="0"/>
              <a:t> : “Assessing </a:t>
            </a:r>
            <a:r>
              <a:rPr lang="en-US" sz="1200" i="1" dirty="0"/>
              <a:t>and Improving SCADA Security in the Dutch Drinking Water Sector</a:t>
            </a:r>
            <a:r>
              <a:rPr lang="en-US" sz="1200" i="1" dirty="0" smtClean="0"/>
              <a:t>.”</a:t>
            </a:r>
            <a:endParaRPr lang="en-GB" sz="1200" i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169225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827584" y="5109278"/>
            <a:ext cx="720080" cy="1560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23528" y="122647"/>
            <a:ext cx="720080" cy="570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https://encrypted-tbn2.gstatic.com/images?q=tbn:ANd9GcQt4iaptGInoA7acV_0sk7zEc8CCUnHKIhG3EIX6kATsVMby-u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6"/>
          <a:stretch/>
        </p:blipFill>
        <p:spPr bwMode="auto">
          <a:xfrm>
            <a:off x="370390" y="93573"/>
            <a:ext cx="457194" cy="59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11760" y="116632"/>
            <a:ext cx="720080" cy="58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2647"/>
            <a:ext cx="760065" cy="57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5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1988491"/>
            <a:ext cx="512762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58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663178"/>
            <a:ext cx="6234113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3125" y="2204391"/>
            <a:ext cx="511175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60" name="Rounded Rectangle 59"/>
          <p:cNvSpPr/>
          <p:nvPr/>
        </p:nvSpPr>
        <p:spPr>
          <a:xfrm>
            <a:off x="1422400" y="3613296"/>
            <a:ext cx="1281088" cy="30560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Rounded Rectangle 60"/>
          <p:cNvSpPr/>
          <p:nvPr/>
        </p:nvSpPr>
        <p:spPr>
          <a:xfrm>
            <a:off x="2115404" y="4472929"/>
            <a:ext cx="1281088" cy="19842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Rounded Rectangle 61"/>
          <p:cNvSpPr/>
          <p:nvPr/>
        </p:nvSpPr>
        <p:spPr>
          <a:xfrm>
            <a:off x="2866335" y="5109278"/>
            <a:ext cx="1281088" cy="15600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Rounded Rectangle 62"/>
          <p:cNvSpPr/>
          <p:nvPr/>
        </p:nvSpPr>
        <p:spPr>
          <a:xfrm>
            <a:off x="3506879" y="5812930"/>
            <a:ext cx="1281088" cy="6442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4725142"/>
            <a:ext cx="61436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89870" y="3717030"/>
            <a:ext cx="642570" cy="64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41" name="Rechte verbindingslijn 18"/>
          <p:cNvCxnSpPr/>
          <p:nvPr/>
        </p:nvCxnSpPr>
        <p:spPr bwMode="auto">
          <a:xfrm flipH="1">
            <a:off x="7324202" y="4032190"/>
            <a:ext cx="449725" cy="98173"/>
          </a:xfrm>
          <a:prstGeom prst="line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18"/>
          <p:cNvCxnSpPr/>
          <p:nvPr/>
        </p:nvCxnSpPr>
        <p:spPr bwMode="auto">
          <a:xfrm flipH="1">
            <a:off x="7423504" y="4272280"/>
            <a:ext cx="416565" cy="171188"/>
          </a:xfrm>
          <a:prstGeom prst="line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18"/>
          <p:cNvCxnSpPr/>
          <p:nvPr/>
        </p:nvCxnSpPr>
        <p:spPr bwMode="auto">
          <a:xfrm flipH="1">
            <a:off x="7634547" y="4426082"/>
            <a:ext cx="260444" cy="188898"/>
          </a:xfrm>
          <a:prstGeom prst="line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18"/>
          <p:cNvCxnSpPr/>
          <p:nvPr/>
        </p:nvCxnSpPr>
        <p:spPr bwMode="auto">
          <a:xfrm flipH="1">
            <a:off x="7885588" y="4474692"/>
            <a:ext cx="135931" cy="272352"/>
          </a:xfrm>
          <a:prstGeom prst="line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0925" y="4647553"/>
            <a:ext cx="3810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" name="Picture 1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25" y="4458641"/>
            <a:ext cx="276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Freeform 4"/>
          <p:cNvSpPr/>
          <p:nvPr/>
        </p:nvSpPr>
        <p:spPr>
          <a:xfrm>
            <a:off x="7412948" y="4290592"/>
            <a:ext cx="511852" cy="689534"/>
          </a:xfrm>
          <a:custGeom>
            <a:avLst/>
            <a:gdLst>
              <a:gd name="connsiteX0" fmla="*/ 511852 w 511852"/>
              <a:gd name="connsiteY0" fmla="*/ 0 h 689534"/>
              <a:gd name="connsiteX1" fmla="*/ 223 w 511852"/>
              <a:gd name="connsiteY1" fmla="*/ 293915 h 689534"/>
              <a:gd name="connsiteX2" fmla="*/ 446538 w 511852"/>
              <a:gd name="connsiteY2" fmla="*/ 685800 h 68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1852" h="689534">
                <a:moveTo>
                  <a:pt x="511852" y="0"/>
                </a:moveTo>
                <a:cubicBezTo>
                  <a:pt x="261480" y="89807"/>
                  <a:pt x="11109" y="179615"/>
                  <a:pt x="223" y="293915"/>
                </a:cubicBezTo>
                <a:cubicBezTo>
                  <a:pt x="-10663" y="408215"/>
                  <a:pt x="379409" y="727529"/>
                  <a:pt x="446538" y="685800"/>
                </a:cubicBezTo>
              </a:path>
            </a:pathLst>
          </a:custGeom>
          <a:noFill/>
          <a:ln w="50800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116883" y="5441352"/>
            <a:ext cx="2664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Demand Response </a:t>
            </a:r>
            <a:r>
              <a:rPr lang="en-GB" sz="1200" b="1" dirty="0" err="1" smtClean="0"/>
              <a:t>Mgmt</a:t>
            </a:r>
            <a:endParaRPr lang="en-GB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err="1" smtClean="0"/>
              <a:t>Powermatcher</a:t>
            </a:r>
            <a:r>
              <a:rPr lang="en-GB" sz="1200" dirty="0" smtClean="0"/>
              <a:t>, a demand response management framework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Flexible power, a demand response management infrastructure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403350" y="1376856"/>
            <a:ext cx="7272338" cy="792000"/>
          </a:xfrm>
        </p:spPr>
        <p:txBody>
          <a:bodyPr/>
          <a:lstStyle/>
          <a:p>
            <a:r>
              <a:rPr lang="en-GB" dirty="0" smtClean="0"/>
              <a:t>What is TNO doing?</a:t>
            </a:r>
            <a:endParaRPr lang="en-GB" dirty="0"/>
          </a:p>
        </p:txBody>
      </p:sp>
      <p:pic>
        <p:nvPicPr>
          <p:cNvPr id="2050" name="Picture 2" descr="http://www.powermatcher.net/uploads/pics/powermatcher-smartgrid-technology-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716" y="1092625"/>
            <a:ext cx="2473420" cy="68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exible Power Alliance Network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29" y="2655241"/>
            <a:ext cx="2908592" cy="77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5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122647"/>
            <a:ext cx="720080" cy="570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https://encrypted-tbn2.gstatic.com/images?q=tbn:ANd9GcQt4iaptGInoA7acV_0sk7zEc8CCUnHKIhG3EIX6kATsVMby-u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6"/>
          <a:stretch/>
        </p:blipFill>
        <p:spPr bwMode="auto">
          <a:xfrm>
            <a:off x="370390" y="93573"/>
            <a:ext cx="457194" cy="59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11760" y="116632"/>
            <a:ext cx="720080" cy="58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2647"/>
            <a:ext cx="760065" cy="57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403350" y="1376856"/>
            <a:ext cx="7272338" cy="792000"/>
          </a:xfrm>
        </p:spPr>
        <p:txBody>
          <a:bodyPr/>
          <a:lstStyle/>
          <a:p>
            <a:r>
              <a:rPr lang="en-GB" dirty="0" smtClean="0"/>
              <a:t>Security </a:t>
            </a:r>
            <a:r>
              <a:rPr lang="en-GB" dirty="0"/>
              <a:t>r</a:t>
            </a:r>
            <a:r>
              <a:rPr lang="en-GB" dirty="0" smtClean="0"/>
              <a:t>esearch topics</a:t>
            </a:r>
            <a:endParaRPr lang="en-GB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1" b="19527"/>
          <a:stretch/>
        </p:blipFill>
        <p:spPr bwMode="auto">
          <a:xfrm>
            <a:off x="7381743" y="908720"/>
            <a:ext cx="1528537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1640" y="2617167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Where is innovation required from the security point of view?</a:t>
            </a:r>
          </a:p>
        </p:txBody>
      </p:sp>
    </p:spTree>
    <p:extLst>
      <p:ext uri="{BB962C8B-B14F-4D97-AF65-F5344CB8AC3E}">
        <p14:creationId xmlns:p14="http://schemas.microsoft.com/office/powerpoint/2010/main" val="312424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122647"/>
            <a:ext cx="720080" cy="570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https://encrypted-tbn2.gstatic.com/images?q=tbn:ANd9GcQt4iaptGInoA7acV_0sk7zEc8CCUnHKIhG3EIX6kATsVMby-u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6"/>
          <a:stretch/>
        </p:blipFill>
        <p:spPr bwMode="auto">
          <a:xfrm>
            <a:off x="370390" y="93573"/>
            <a:ext cx="457194" cy="59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11760" y="116632"/>
            <a:ext cx="720080" cy="58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2647"/>
            <a:ext cx="760065" cy="57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403350" y="1376856"/>
            <a:ext cx="7272338" cy="792000"/>
          </a:xfrm>
        </p:spPr>
        <p:txBody>
          <a:bodyPr/>
          <a:lstStyle/>
          <a:p>
            <a:r>
              <a:rPr lang="en-GB" dirty="0" smtClean="0"/>
              <a:t>Security </a:t>
            </a:r>
            <a:r>
              <a:rPr lang="en-GB" dirty="0"/>
              <a:t>r</a:t>
            </a:r>
            <a:r>
              <a:rPr lang="en-GB" dirty="0" smtClean="0"/>
              <a:t>esearch topics</a:t>
            </a:r>
            <a:endParaRPr lang="en-GB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1" b="19527"/>
          <a:stretch/>
        </p:blipFill>
        <p:spPr bwMode="auto">
          <a:xfrm>
            <a:off x="7381743" y="908720"/>
            <a:ext cx="1528537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1640" y="1916832"/>
            <a:ext cx="7200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Security by design</a:t>
            </a:r>
          </a:p>
          <a:p>
            <a:endParaRPr lang="en-GB" sz="1400" dirty="0" smtClean="0"/>
          </a:p>
          <a:p>
            <a:r>
              <a:rPr lang="en-GB" sz="1400" dirty="0" smtClean="0"/>
              <a:t>ICT is introduced into a new field of expertise </a:t>
            </a:r>
            <a:r>
              <a:rPr lang="en-GB" sz="1400" dirty="0" smtClean="0">
                <a:sym typeface="Wingdings" panose="05000000000000000000" pitchFamily="2" charset="2"/>
              </a:rPr>
              <a:t> many security solutions might be reinvented</a:t>
            </a:r>
            <a:endParaRPr lang="en-GB" sz="1400" dirty="0" smtClean="0"/>
          </a:p>
          <a:p>
            <a:endParaRPr lang="en-GB" sz="1400" dirty="0" smtClean="0"/>
          </a:p>
          <a:p>
            <a:r>
              <a:rPr lang="en-GB" sz="1400" dirty="0" smtClean="0"/>
              <a:t>Two examples:</a:t>
            </a:r>
            <a:endParaRPr lang="en-GB" sz="1400" dirty="0"/>
          </a:p>
          <a:p>
            <a:endParaRPr lang="en-GB" sz="1400" dirty="0"/>
          </a:p>
          <a:p>
            <a:r>
              <a:rPr lang="en-GB" sz="1400" dirty="0" smtClean="0"/>
              <a:t>1. First requirements document of the Dutch smart meter: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Contains the functionality of remote disconnecting users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Did not contain any security requirements about this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r>
              <a:rPr lang="en-GB" sz="1400" dirty="0" smtClean="0"/>
              <a:t>2. Several smart meters communicate</a:t>
            </a:r>
          </a:p>
          <a:p>
            <a:r>
              <a:rPr lang="en-GB" sz="1400" dirty="0" smtClean="0"/>
              <a:t>     without crypto. </a:t>
            </a:r>
            <a:r>
              <a:rPr lang="en-GB" sz="1100" dirty="0" smtClean="0"/>
              <a:t>(no signing and no encryption)</a:t>
            </a:r>
          </a:p>
          <a:p>
            <a:endParaRPr lang="en-GB" sz="1100" dirty="0" smtClean="0"/>
          </a:p>
          <a:p>
            <a:endParaRPr lang="en-GB" sz="1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65104"/>
            <a:ext cx="3923928" cy="242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165304"/>
            <a:ext cx="23293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dirty="0"/>
              <a:t>Link: http://www.youtube.com/watch?v=xOArwu3lziQ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75" y="4973953"/>
            <a:ext cx="2602712" cy="19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71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122647"/>
            <a:ext cx="720080" cy="570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https://encrypted-tbn2.gstatic.com/images?q=tbn:ANd9GcQt4iaptGInoA7acV_0sk7zEc8CCUnHKIhG3EIX6kATsVMby-u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6"/>
          <a:stretch/>
        </p:blipFill>
        <p:spPr bwMode="auto">
          <a:xfrm>
            <a:off x="370390" y="93573"/>
            <a:ext cx="457194" cy="59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11760" y="116632"/>
            <a:ext cx="720080" cy="58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2647"/>
            <a:ext cx="760065" cy="57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403350" y="1376856"/>
            <a:ext cx="7272338" cy="792000"/>
          </a:xfrm>
        </p:spPr>
        <p:txBody>
          <a:bodyPr/>
          <a:lstStyle/>
          <a:p>
            <a:r>
              <a:rPr lang="en-GB" dirty="0" smtClean="0"/>
              <a:t>Security </a:t>
            </a:r>
            <a:r>
              <a:rPr lang="en-GB" dirty="0"/>
              <a:t>r</a:t>
            </a:r>
            <a:r>
              <a:rPr lang="en-GB" dirty="0" smtClean="0"/>
              <a:t>esearch topics</a:t>
            </a:r>
            <a:endParaRPr lang="en-GB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1" b="19527"/>
          <a:stretch/>
        </p:blipFill>
        <p:spPr bwMode="auto">
          <a:xfrm>
            <a:off x="7381743" y="908720"/>
            <a:ext cx="1528537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1640" y="2276872"/>
            <a:ext cx="7200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ICT becomes a new dependency</a:t>
            </a:r>
          </a:p>
          <a:p>
            <a:endParaRPr lang="en-GB" sz="1400" dirty="0" smtClean="0"/>
          </a:p>
          <a:p>
            <a:r>
              <a:rPr lang="en-GB" sz="1400" dirty="0" smtClean="0"/>
              <a:t>The current infrastructure runs ‘without ICT’.</a:t>
            </a:r>
          </a:p>
          <a:p>
            <a:endParaRPr lang="en-GB" sz="1400" dirty="0" smtClean="0"/>
          </a:p>
          <a:p>
            <a:r>
              <a:rPr lang="en-GB" sz="1400" dirty="0" smtClean="0"/>
              <a:t>When ICT fails, the energy infrastructure continues to function.</a:t>
            </a:r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>What’s happening when we design the energy infrastructure to depend on ICT?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21744" y="4654877"/>
            <a:ext cx="4122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How can we benefit from applying ICT without reducing availability and continuity? 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107504" y="4200740"/>
            <a:ext cx="1585727" cy="2468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07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122647"/>
            <a:ext cx="720080" cy="570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https://encrypted-tbn2.gstatic.com/images?q=tbn:ANd9GcQt4iaptGInoA7acV_0sk7zEc8CCUnHKIhG3EIX6kATsVMby-u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6"/>
          <a:stretch/>
        </p:blipFill>
        <p:spPr bwMode="auto">
          <a:xfrm>
            <a:off x="370390" y="93573"/>
            <a:ext cx="457194" cy="59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11760" y="116632"/>
            <a:ext cx="720080" cy="58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2647"/>
            <a:ext cx="760065" cy="57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2276872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Privacy</a:t>
            </a:r>
          </a:p>
          <a:p>
            <a:endParaRPr lang="en-GB" sz="1400" b="1" dirty="0"/>
          </a:p>
          <a:p>
            <a:pPr marL="342900" indent="-342900">
              <a:buAutoNum type="arabicPeriod"/>
            </a:pPr>
            <a:r>
              <a:rPr lang="en-GB" sz="1400" dirty="0" smtClean="0"/>
              <a:t>Information sharing: </a:t>
            </a:r>
          </a:p>
          <a:p>
            <a:r>
              <a:rPr lang="en-GB" sz="1100" dirty="0" smtClean="0"/>
              <a:t>More information is used and communicated in the grid.</a:t>
            </a:r>
            <a:endParaRPr lang="en-GB" sz="1400" dirty="0"/>
          </a:p>
          <a:p>
            <a:endParaRPr lang="en-GB" sz="1400" dirty="0"/>
          </a:p>
          <a:p>
            <a:r>
              <a:rPr lang="en-GB" sz="1400" dirty="0" smtClean="0"/>
              <a:t>2.    Demand response management,</a:t>
            </a:r>
          </a:p>
          <a:p>
            <a:r>
              <a:rPr lang="en-GB" sz="1100" dirty="0" smtClean="0"/>
              <a:t>The network influences the consumer</a:t>
            </a:r>
            <a:r>
              <a:rPr lang="en-GB" sz="1200" dirty="0" smtClean="0"/>
              <a:t>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721" y="1556792"/>
            <a:ext cx="3050639" cy="321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1" b="19527"/>
          <a:stretch/>
        </p:blipFill>
        <p:spPr bwMode="auto">
          <a:xfrm>
            <a:off x="7381743" y="908720"/>
            <a:ext cx="1528537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99" y="4869160"/>
            <a:ext cx="2563739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906990"/>
            <a:ext cx="2592288" cy="195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7032" y="4725144"/>
            <a:ext cx="43914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Link: http://www.telegraaf.nl/binnenland/21337752/__Energiebedrijf_zet_koelkast_lager__.html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403350" y="1376856"/>
            <a:ext cx="7272338" cy="792000"/>
          </a:xfrm>
        </p:spPr>
        <p:txBody>
          <a:bodyPr/>
          <a:lstStyle/>
          <a:p>
            <a:r>
              <a:rPr lang="en-GB" dirty="0" smtClean="0"/>
              <a:t>Security </a:t>
            </a:r>
            <a:r>
              <a:rPr lang="en-GB" dirty="0"/>
              <a:t>r</a:t>
            </a:r>
            <a:r>
              <a:rPr lang="en-GB" dirty="0" smtClean="0"/>
              <a:t>esearch topics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00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122647"/>
            <a:ext cx="720080" cy="570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https://encrypted-tbn2.gstatic.com/images?q=tbn:ANd9GcQt4iaptGInoA7acV_0sk7zEc8CCUnHKIhG3EIX6kATsVMby-u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6"/>
          <a:stretch/>
        </p:blipFill>
        <p:spPr bwMode="auto">
          <a:xfrm>
            <a:off x="370390" y="93573"/>
            <a:ext cx="457194" cy="59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11760" y="116632"/>
            <a:ext cx="720080" cy="58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2647"/>
            <a:ext cx="760065" cy="57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3350" y="1342800"/>
            <a:ext cx="7272338" cy="720000"/>
          </a:xfrm>
        </p:spPr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03350" y="2199600"/>
            <a:ext cx="7272338" cy="41821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Where am I coming from?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are the (upcoming) demands to our energy infrastructure</a:t>
            </a:r>
            <a:r>
              <a:rPr lang="en-GB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Challenges in our energy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Taking up the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Security research topics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5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122647"/>
            <a:ext cx="720080" cy="570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https://encrypted-tbn2.gstatic.com/images?q=tbn:ANd9GcQt4iaptGInoA7acV_0sk7zEc8CCUnHKIhG3EIX6kATsVMby-u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6"/>
          <a:stretch/>
        </p:blipFill>
        <p:spPr bwMode="auto">
          <a:xfrm>
            <a:off x="370390" y="93573"/>
            <a:ext cx="457194" cy="59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11760" y="116632"/>
            <a:ext cx="720080" cy="58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2647"/>
            <a:ext cx="760065" cy="57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403350" y="1376856"/>
            <a:ext cx="7272338" cy="792000"/>
          </a:xfrm>
        </p:spPr>
        <p:txBody>
          <a:bodyPr/>
          <a:lstStyle/>
          <a:p>
            <a:r>
              <a:rPr lang="en-GB" dirty="0" smtClean="0"/>
              <a:t>Security </a:t>
            </a:r>
            <a:r>
              <a:rPr lang="en-GB" dirty="0"/>
              <a:t>r</a:t>
            </a:r>
            <a:r>
              <a:rPr lang="en-GB" dirty="0" smtClean="0"/>
              <a:t>esearch topics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1916832"/>
            <a:ext cx="69847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</a:t>
            </a:r>
            <a:r>
              <a:rPr lang="en-GB" b="1" dirty="0" smtClean="0"/>
              <a:t>arket possibilities</a:t>
            </a:r>
          </a:p>
          <a:p>
            <a:endParaRPr lang="en-GB" dirty="0"/>
          </a:p>
          <a:p>
            <a:r>
              <a:rPr lang="en-GB" dirty="0" smtClean="0"/>
              <a:t>Many designs for </a:t>
            </a:r>
            <a:r>
              <a:rPr lang="en-GB" dirty="0"/>
              <a:t>D</a:t>
            </a:r>
            <a:r>
              <a:rPr lang="en-GB" dirty="0" smtClean="0"/>
              <a:t>emand </a:t>
            </a:r>
            <a:r>
              <a:rPr lang="en-GB" dirty="0"/>
              <a:t>R</a:t>
            </a:r>
            <a:r>
              <a:rPr lang="en-GB" dirty="0" smtClean="0"/>
              <a:t>esponse </a:t>
            </a:r>
            <a:r>
              <a:rPr lang="en-GB" dirty="0"/>
              <a:t>S</a:t>
            </a:r>
            <a:r>
              <a:rPr lang="en-GB" dirty="0" smtClean="0"/>
              <a:t>ystems introduce a market (with an accompanying) infrastructure. </a:t>
            </a:r>
            <a:endParaRPr lang="en-GB" dirty="0"/>
          </a:p>
          <a:p>
            <a:r>
              <a:rPr lang="en-GB" dirty="0" smtClean="0"/>
              <a:t>The idea is that the ‘market and its rules’ will cater for availability and affordability</a:t>
            </a:r>
          </a:p>
          <a:p>
            <a:endParaRPr lang="en-GB" dirty="0"/>
          </a:p>
          <a:p>
            <a:r>
              <a:rPr lang="en-GB" dirty="0" smtClean="0"/>
              <a:t>The market itself can introduce new risks: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due to manipulation of the market by parties using it for generating money through ‘loopholes’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People who cannot fulfil the agreements.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1" b="19527"/>
          <a:stretch/>
        </p:blipFill>
        <p:spPr bwMode="auto">
          <a:xfrm>
            <a:off x="7381743" y="908720"/>
            <a:ext cx="1528537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vu.nl/nl/Images/weegschaal%20persoonlijke%20effectiviteit_tcm9-2276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07" b="9811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97152"/>
            <a:ext cx="1865567" cy="132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11760" y="5429860"/>
            <a:ext cx="4122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How can we use a market structure in a secure way?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2027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1916832"/>
            <a:ext cx="69847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Green energy source add extra demands to our energy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Three solution directions: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Smart meters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SCADA 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Demand response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Several open questions: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Security by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ICT becomes a new dependency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Privacy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Market mechanism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1" b="19527"/>
          <a:stretch/>
        </p:blipFill>
        <p:spPr bwMode="auto">
          <a:xfrm>
            <a:off x="7381743" y="908720"/>
            <a:ext cx="1528537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3528" y="122647"/>
            <a:ext cx="720080" cy="570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https://encrypted-tbn2.gstatic.com/images?q=tbn:ANd9GcQt4iaptGInoA7acV_0sk7zEc8CCUnHKIhG3EIX6kATsVMby-u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6"/>
          <a:stretch/>
        </p:blipFill>
        <p:spPr bwMode="auto">
          <a:xfrm>
            <a:off x="370390" y="93573"/>
            <a:ext cx="457194" cy="59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11760" y="116632"/>
            <a:ext cx="720080" cy="58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2647"/>
            <a:ext cx="760065" cy="57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403350" y="1376856"/>
            <a:ext cx="7272338" cy="792000"/>
          </a:xfrm>
        </p:spPr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pic>
        <p:nvPicPr>
          <p:cNvPr id="11" name="Picture 4" descr="http://www.vu.nl/nl/Images/weegschaal%20persoonlijke%20effectiviteit_tcm9-2276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07" b="9811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028" y="5661825"/>
            <a:ext cx="1289503" cy="91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17032"/>
            <a:ext cx="2086789" cy="161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www.powermatcher.net/uploads/pics/powermatcher-smartgrid-technology-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0" y="6065415"/>
            <a:ext cx="2473420" cy="68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02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122647"/>
            <a:ext cx="720080" cy="570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https://encrypted-tbn2.gstatic.com/images?q=tbn:ANd9GcQt4iaptGInoA7acV_0sk7zEc8CCUnHKIhG3EIX6kATsVMby-u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6"/>
          <a:stretch/>
        </p:blipFill>
        <p:spPr bwMode="auto">
          <a:xfrm>
            <a:off x="370390" y="93573"/>
            <a:ext cx="457194" cy="59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11760" y="116632"/>
            <a:ext cx="720080" cy="58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2647"/>
            <a:ext cx="760065" cy="57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251049" y="1304808"/>
            <a:ext cx="2808312" cy="792000"/>
          </a:xfrm>
        </p:spPr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1" b="19527"/>
          <a:stretch/>
        </p:blipFill>
        <p:spPr bwMode="auto">
          <a:xfrm>
            <a:off x="6228184" y="4581128"/>
            <a:ext cx="2520280" cy="189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11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122647"/>
            <a:ext cx="720080" cy="570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https://encrypted-tbn2.gstatic.com/images?q=tbn:ANd9GcQt4iaptGInoA7acV_0sk7zEc8CCUnHKIhG3EIX6kATsVMby-u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6"/>
          <a:stretch/>
        </p:blipFill>
        <p:spPr bwMode="auto">
          <a:xfrm>
            <a:off x="370390" y="93573"/>
            <a:ext cx="457194" cy="59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11760" y="116632"/>
            <a:ext cx="720080" cy="58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2647"/>
            <a:ext cx="760065" cy="57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3350" y="1342800"/>
            <a:ext cx="7272338" cy="720000"/>
          </a:xfrm>
        </p:spPr>
        <p:txBody>
          <a:bodyPr/>
          <a:lstStyle/>
          <a:p>
            <a:r>
              <a:rPr lang="en-GB" dirty="0" smtClean="0"/>
              <a:t>Where am I coming from?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03350" y="2199600"/>
            <a:ext cx="7272338" cy="41821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Gerben Broenink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Background in applied computer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Security Scientist at TNO from 2008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Research topics: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828675" lvl="3" indent="-285750">
              <a:buFont typeface="Arial" panose="020B0604020202020204" pitchFamily="34" charset="0"/>
              <a:buChar char="•"/>
            </a:pPr>
            <a:r>
              <a:rPr lang="en-GB" dirty="0" smtClean="0"/>
              <a:t>Network security </a:t>
            </a:r>
            <a:r>
              <a:rPr lang="en-GB" sz="1400" dirty="0" smtClean="0"/>
              <a:t>(mainly for Dutch department of Defence)</a:t>
            </a:r>
          </a:p>
          <a:p>
            <a:pPr marL="828675" lvl="3" indent="-285750">
              <a:buFont typeface="Arial" panose="020B0604020202020204" pitchFamily="34" charset="0"/>
              <a:buChar char="•"/>
            </a:pPr>
            <a:r>
              <a:rPr lang="en-GB" dirty="0" smtClean="0"/>
              <a:t>Secure smartphone </a:t>
            </a:r>
            <a:r>
              <a:rPr lang="en-GB" sz="1400" dirty="0"/>
              <a:t>(mainly for Dutch department of Defence)</a:t>
            </a:r>
            <a:endParaRPr lang="en-GB" sz="1400" dirty="0" smtClean="0"/>
          </a:p>
          <a:p>
            <a:pPr marL="828675" lvl="3" indent="-285750">
              <a:buFont typeface="Arial" panose="020B0604020202020204" pitchFamily="34" charset="0"/>
              <a:buChar char="•"/>
            </a:pPr>
            <a:r>
              <a:rPr lang="en-GB" dirty="0" smtClean="0"/>
              <a:t>Smart grids </a:t>
            </a:r>
            <a:r>
              <a:rPr lang="en-GB" sz="1400" dirty="0" smtClean="0"/>
              <a:t>(research project founded by Dutch government, and FP7 projects)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2" t="14976" r="29835"/>
          <a:stretch/>
        </p:blipFill>
        <p:spPr bwMode="auto">
          <a:xfrm>
            <a:off x="6588224" y="908721"/>
            <a:ext cx="248381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99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1376856"/>
            <a:ext cx="7272338" cy="792000"/>
          </a:xfrm>
        </p:spPr>
        <p:txBody>
          <a:bodyPr/>
          <a:lstStyle/>
          <a:p>
            <a:r>
              <a:rPr lang="en-GB" dirty="0" smtClean="0"/>
              <a:t>What are the (upcoming) demands to our energy infrastructure?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23528" y="122647"/>
            <a:ext cx="720080" cy="570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2" descr="https://encrypted-tbn2.gstatic.com/images?q=tbn:ANd9GcQt4iaptGInoA7acV_0sk7zEc8CCUnHKIhG3EIX6kATsVMby-u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6"/>
          <a:stretch/>
        </p:blipFill>
        <p:spPr bwMode="auto">
          <a:xfrm>
            <a:off x="370390" y="93573"/>
            <a:ext cx="457194" cy="59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11760" y="116632"/>
            <a:ext cx="720080" cy="58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2647"/>
            <a:ext cx="760065" cy="57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03648" y="2793702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Increase of more “green” sources of energy: wind and solar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More efficiency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4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122647"/>
            <a:ext cx="720080" cy="570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https://encrypted-tbn2.gstatic.com/images?q=tbn:ANd9GcQt4iaptGInoA7acV_0sk7zEc8CCUnHKIhG3EIX6kATsVMby-u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6"/>
          <a:stretch/>
        </p:blipFill>
        <p:spPr bwMode="auto">
          <a:xfrm>
            <a:off x="370390" y="93573"/>
            <a:ext cx="457194" cy="59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11760" y="116632"/>
            <a:ext cx="720080" cy="58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2647"/>
            <a:ext cx="760065" cy="57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1943125"/>
            <a:ext cx="512762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617812"/>
            <a:ext cx="6234113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Rechte verbindingslijn 2"/>
          <p:cNvCxnSpPr>
            <a:cxnSpLocks noChangeShapeType="1"/>
          </p:cNvCxnSpPr>
          <p:nvPr/>
        </p:nvCxnSpPr>
        <p:spPr bwMode="auto">
          <a:xfrm flipH="1">
            <a:off x="4102100" y="3238525"/>
            <a:ext cx="3033713" cy="1879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76200" dist="50800" dir="5400000" rotWithShape="0">
              <a:srgbClr val="4E3B30">
                <a:alpha val="5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Rechte verbindingslijn 6"/>
          <p:cNvCxnSpPr>
            <a:cxnSpLocks noChangeShapeType="1"/>
          </p:cNvCxnSpPr>
          <p:nvPr/>
        </p:nvCxnSpPr>
        <p:spPr bwMode="auto">
          <a:xfrm flipH="1">
            <a:off x="3290888" y="2708300"/>
            <a:ext cx="2870200" cy="17192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76200" dist="50800" dir="5400000" rotWithShape="0">
              <a:srgbClr val="4E3B30">
                <a:alpha val="5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kstvak 14"/>
          <p:cNvSpPr txBox="1">
            <a:spLocks noChangeArrowheads="1"/>
          </p:cNvSpPr>
          <p:nvPr/>
        </p:nvSpPr>
        <p:spPr bwMode="auto">
          <a:xfrm>
            <a:off x="5870575" y="3001987"/>
            <a:ext cx="733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b="1" dirty="0" smtClean="0"/>
              <a:t>MV</a:t>
            </a:r>
            <a:endParaRPr lang="en-GB" b="1" dirty="0"/>
          </a:p>
        </p:txBody>
      </p:sp>
      <p:sp>
        <p:nvSpPr>
          <p:cNvPr id="26" name="Tekstvak 15"/>
          <p:cNvSpPr txBox="1">
            <a:spLocks noChangeArrowheads="1"/>
          </p:cNvSpPr>
          <p:nvPr/>
        </p:nvSpPr>
        <p:spPr bwMode="auto">
          <a:xfrm>
            <a:off x="7107238" y="3573487"/>
            <a:ext cx="731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b="1" dirty="0" smtClean="0"/>
              <a:t>LV</a:t>
            </a:r>
            <a:endParaRPr lang="en-GB" b="1" dirty="0"/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3125" y="2159025"/>
            <a:ext cx="511175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29" name="Tekstvak 14"/>
          <p:cNvSpPr txBox="1">
            <a:spLocks noChangeArrowheads="1"/>
          </p:cNvSpPr>
          <p:nvPr/>
        </p:nvSpPr>
        <p:spPr bwMode="auto">
          <a:xfrm>
            <a:off x="4703989" y="2276500"/>
            <a:ext cx="733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b="1" dirty="0"/>
              <a:t>H</a:t>
            </a:r>
            <a:r>
              <a:rPr lang="en-GB" b="1" dirty="0" smtClean="0"/>
              <a:t>V</a:t>
            </a:r>
            <a:endParaRPr lang="en-GB" b="1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403350" y="908720"/>
            <a:ext cx="7272338" cy="792000"/>
          </a:xfrm>
        </p:spPr>
        <p:txBody>
          <a:bodyPr/>
          <a:lstStyle/>
          <a:p>
            <a:r>
              <a:rPr lang="en-GB" dirty="0"/>
              <a:t>What are the (upcoming) demands to our energy infrastructure?</a:t>
            </a:r>
          </a:p>
        </p:txBody>
      </p:sp>
    </p:spTree>
    <p:extLst>
      <p:ext uri="{BB962C8B-B14F-4D97-AF65-F5344CB8AC3E}">
        <p14:creationId xmlns:p14="http://schemas.microsoft.com/office/powerpoint/2010/main" val="253509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-0.00798 -0.32547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-0.00781 -0.32547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27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619774"/>
            <a:ext cx="6234113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ounded Rectangle 34"/>
          <p:cNvSpPr/>
          <p:nvPr/>
        </p:nvSpPr>
        <p:spPr>
          <a:xfrm>
            <a:off x="1422400" y="3569892"/>
            <a:ext cx="1281088" cy="30560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ounded Rectangle 35"/>
          <p:cNvSpPr/>
          <p:nvPr/>
        </p:nvSpPr>
        <p:spPr>
          <a:xfrm>
            <a:off x="2115404" y="4400922"/>
            <a:ext cx="1281088" cy="13361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ounded Rectangle 36"/>
          <p:cNvSpPr/>
          <p:nvPr/>
        </p:nvSpPr>
        <p:spPr>
          <a:xfrm>
            <a:off x="2866335" y="5065874"/>
            <a:ext cx="1281088" cy="15600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Rounded Rectangle 37"/>
          <p:cNvSpPr/>
          <p:nvPr/>
        </p:nvSpPr>
        <p:spPr>
          <a:xfrm>
            <a:off x="3506879" y="5092852"/>
            <a:ext cx="1281088" cy="12884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23528" y="122647"/>
            <a:ext cx="720080" cy="570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https://encrypted-tbn2.gstatic.com/images?q=tbn:ANd9GcQt4iaptGInoA7acV_0sk7zEc8CCUnHKIhG3EIX6kATsVMby-u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6"/>
          <a:stretch/>
        </p:blipFill>
        <p:spPr bwMode="auto">
          <a:xfrm>
            <a:off x="370390" y="93573"/>
            <a:ext cx="457194" cy="59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11760" y="116632"/>
            <a:ext cx="720080" cy="58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2647"/>
            <a:ext cx="760065" cy="57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1945087"/>
            <a:ext cx="512762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3125" y="2160987"/>
            <a:ext cx="511175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767" y="1681058"/>
            <a:ext cx="1440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Production</a:t>
            </a:r>
            <a:endParaRPr lang="en-GB" dirty="0"/>
          </a:p>
        </p:txBody>
      </p:sp>
      <p:pic>
        <p:nvPicPr>
          <p:cNvPr id="44" name="Picture 5" descr="C:\Users\BobWin7\Documents\My Dropbox\TU\Master Thesis\Presentations\PIcs\Average Consumpti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950458"/>
            <a:ext cx="2631610" cy="179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83731" y="5343964"/>
            <a:ext cx="338437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Total production has to match the total consumption.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76056" y="1681058"/>
            <a:ext cx="1720280" cy="103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" name="Picture 7" descr="C:\Users\BobWin7\Documents\My Dropbox\TU\Master Thesis\Thesis\Real\Methodology\Pictures\sun da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62" y="1609831"/>
            <a:ext cx="1568825" cy="117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00529" y="2829324"/>
            <a:ext cx="1229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Solar power</a:t>
            </a:r>
            <a:endParaRPr lang="en-GB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084168" y="2829323"/>
            <a:ext cx="1377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Wind turbine</a:t>
            </a:r>
            <a:endParaRPr lang="en-GB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5436096" y="5851795"/>
            <a:ext cx="175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Consumption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508104" y="2983212"/>
            <a:ext cx="2572627" cy="1550790"/>
          </a:xfrm>
          <a:prstGeom prst="straightConnector1">
            <a:avLst/>
          </a:prstGeom>
          <a:ln w="635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82593" y="3385226"/>
            <a:ext cx="1298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Balance</a:t>
            </a:r>
            <a:endParaRPr lang="en-GB" dirty="0"/>
          </a:p>
        </p:txBody>
      </p:sp>
      <p:pic>
        <p:nvPicPr>
          <p:cNvPr id="24" name="Picture 5" descr="C:\Users\BobWin7\Documents\My Dropbox\TU\Master Thesis\Presentations\PIcs\Average Consumpti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03" y="1545236"/>
            <a:ext cx="1674277" cy="113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342730" y="2829324"/>
            <a:ext cx="1381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Power plant</a:t>
            </a:r>
            <a:endParaRPr lang="en-GB" sz="1400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403350" y="908720"/>
            <a:ext cx="7272338" cy="792000"/>
          </a:xfrm>
        </p:spPr>
        <p:txBody>
          <a:bodyPr/>
          <a:lstStyle/>
          <a:p>
            <a:r>
              <a:rPr lang="en-GB" dirty="0"/>
              <a:t>What are the (upcoming) demands to our energy infrastructure?</a:t>
            </a:r>
          </a:p>
        </p:txBody>
      </p:sp>
    </p:spTree>
    <p:extLst>
      <p:ext uri="{BB962C8B-B14F-4D97-AF65-F5344CB8AC3E}">
        <p14:creationId xmlns:p14="http://schemas.microsoft.com/office/powerpoint/2010/main" val="245371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634184"/>
            <a:ext cx="6234113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422400" y="3584302"/>
            <a:ext cx="1281088" cy="30560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ounded Rectangle 24"/>
          <p:cNvSpPr/>
          <p:nvPr/>
        </p:nvSpPr>
        <p:spPr>
          <a:xfrm>
            <a:off x="2115404" y="4443935"/>
            <a:ext cx="1281088" cy="26284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ounded Rectangle 27"/>
          <p:cNvSpPr/>
          <p:nvPr/>
        </p:nvSpPr>
        <p:spPr>
          <a:xfrm>
            <a:off x="2866335" y="5080284"/>
            <a:ext cx="1281088" cy="15600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ounded Rectangle 31"/>
          <p:cNvSpPr/>
          <p:nvPr/>
        </p:nvSpPr>
        <p:spPr>
          <a:xfrm>
            <a:off x="3506879" y="5783936"/>
            <a:ext cx="1281088" cy="12884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23528" y="122647"/>
            <a:ext cx="720080" cy="570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https://encrypted-tbn2.gstatic.com/images?q=tbn:ANd9GcQt4iaptGInoA7acV_0sk7zEc8CCUnHKIhG3EIX6kATsVMby-u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6"/>
          <a:stretch/>
        </p:blipFill>
        <p:spPr bwMode="auto">
          <a:xfrm>
            <a:off x="370390" y="93573"/>
            <a:ext cx="457194" cy="59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11760" y="116632"/>
            <a:ext cx="720080" cy="58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2647"/>
            <a:ext cx="760065" cy="57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1959497"/>
            <a:ext cx="512762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3125" y="2175397"/>
            <a:ext cx="511175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30" name="Oval Callout 29"/>
          <p:cNvSpPr/>
          <p:nvPr/>
        </p:nvSpPr>
        <p:spPr>
          <a:xfrm>
            <a:off x="6372200" y="3688036"/>
            <a:ext cx="2767013" cy="1354137"/>
          </a:xfrm>
          <a:prstGeom prst="wedgeEllipseCallout">
            <a:avLst>
              <a:gd name="adj1" fmla="val -109957"/>
              <a:gd name="adj2" fmla="val -166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Information, based on little measurement data</a:t>
            </a:r>
            <a:endParaRPr lang="en-GB" dirty="0"/>
          </a:p>
        </p:txBody>
      </p:sp>
      <p:sp>
        <p:nvSpPr>
          <p:cNvPr id="31" name="Oval Callout 30"/>
          <p:cNvSpPr/>
          <p:nvPr/>
        </p:nvSpPr>
        <p:spPr>
          <a:xfrm>
            <a:off x="1049164" y="5747271"/>
            <a:ext cx="2767013" cy="1354137"/>
          </a:xfrm>
          <a:prstGeom prst="wedgeEllipseCallout">
            <a:avLst>
              <a:gd name="adj1" fmla="val 71799"/>
              <a:gd name="adj2" fmla="val -64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“No phone calls, no problem”</a:t>
            </a:r>
            <a:endParaRPr lang="en-GB" dirty="0"/>
          </a:p>
        </p:txBody>
      </p:sp>
      <p:sp>
        <p:nvSpPr>
          <p:cNvPr id="29" name="Oval Callout 28"/>
          <p:cNvSpPr/>
          <p:nvPr/>
        </p:nvSpPr>
        <p:spPr>
          <a:xfrm>
            <a:off x="5322888" y="1615803"/>
            <a:ext cx="2767013" cy="1354137"/>
          </a:xfrm>
          <a:prstGeom prst="wedgeEllipseCallout">
            <a:avLst>
              <a:gd name="adj1" fmla="val -95938"/>
              <a:gd name="adj2" fmla="val 75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Detailed information, based on measurement data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403350" y="908720"/>
            <a:ext cx="7272338" cy="792000"/>
          </a:xfrm>
        </p:spPr>
        <p:txBody>
          <a:bodyPr/>
          <a:lstStyle/>
          <a:p>
            <a:r>
              <a:rPr lang="en-GB" dirty="0" smtClean="0"/>
              <a:t>What information is available on the flow of electricity?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70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 animBg="1"/>
      <p:bldP spid="31" grpId="1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122647"/>
            <a:ext cx="720080" cy="570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https://encrypted-tbn2.gstatic.com/images?q=tbn:ANd9GcQt4iaptGInoA7acV_0sk7zEc8CCUnHKIhG3EIX6kATsVMby-u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6"/>
          <a:stretch/>
        </p:blipFill>
        <p:spPr bwMode="auto">
          <a:xfrm>
            <a:off x="370390" y="93573"/>
            <a:ext cx="457194" cy="59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11760" y="116632"/>
            <a:ext cx="720080" cy="58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2647"/>
            <a:ext cx="760065" cy="57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1988491"/>
            <a:ext cx="512762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663178"/>
            <a:ext cx="6234113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3125" y="2204391"/>
            <a:ext cx="511175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86263" y="2112316"/>
            <a:ext cx="1422400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08663" y="2579041"/>
            <a:ext cx="14224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5733403"/>
            <a:ext cx="276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24500" y="5439716"/>
            <a:ext cx="276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" name="Picture 1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95888" y="5253978"/>
            <a:ext cx="276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" name="Picture 1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2650" y="5223816"/>
            <a:ext cx="276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8" name="Picture 1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9325" y="5549253"/>
            <a:ext cx="276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" name="Picture 1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5625" y="5038078"/>
            <a:ext cx="276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" name="Picture 1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2388" y="4972991"/>
            <a:ext cx="276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" name="Picture 1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6950" y="4785666"/>
            <a:ext cx="276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" name="Picture 1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9863" y="4530078"/>
            <a:ext cx="276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3" name="Picture 1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3713" y="4718991"/>
            <a:ext cx="276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4" name="Picture 1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6425" y="4277666"/>
            <a:ext cx="276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5" name="Picture 1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25" y="4458641"/>
            <a:ext cx="276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6" name="Picture 21" descr="C:\Users\BobWin7\Documents\My Dropbox\TU\Master Thesis\Presentations\PIcs\wind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1305866"/>
            <a:ext cx="99377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1" descr="C:\Users\BobWin7\Documents\My Dropbox\TU\Master Thesis\Presentations\PIcs\wind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8" y="1783703"/>
            <a:ext cx="995362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0413" y="5379391"/>
            <a:ext cx="2730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" name="Picture 2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79963" y="5274616"/>
            <a:ext cx="271462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0" name="Picture 2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38875" y="4326878"/>
            <a:ext cx="2714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" name="Picture 2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24613" y="4217341"/>
            <a:ext cx="271462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2" name="Picture 2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62563" y="4658666"/>
            <a:ext cx="5238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3" name="Picture 2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68788" y="4574528"/>
            <a:ext cx="271462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" name="Picture 2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89563" y="3950641"/>
            <a:ext cx="2730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5" name="Picture 2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378325" y="2918766"/>
            <a:ext cx="385763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" name="Picture 3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813425" y="3382316"/>
            <a:ext cx="385763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34575" y="5987403"/>
            <a:ext cx="6143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34575" y="5504803"/>
            <a:ext cx="61436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34575" y="5006328"/>
            <a:ext cx="61436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91725" y="4455466"/>
            <a:ext cx="6127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99675" y="3956991"/>
            <a:ext cx="61436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72088" y="5887391"/>
            <a:ext cx="3810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9450" y="5573066"/>
            <a:ext cx="3810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6350" y="5260328"/>
            <a:ext cx="3810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3088" y="4941241"/>
            <a:ext cx="3810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0925" y="4647553"/>
            <a:ext cx="3810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7" name="Rounded Rectangle 56"/>
          <p:cNvSpPr/>
          <p:nvPr/>
        </p:nvSpPr>
        <p:spPr>
          <a:xfrm>
            <a:off x="1422400" y="3613296"/>
            <a:ext cx="1281088" cy="30560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Rounded Rectangle 57"/>
          <p:cNvSpPr/>
          <p:nvPr/>
        </p:nvSpPr>
        <p:spPr>
          <a:xfrm>
            <a:off x="2115404" y="4472929"/>
            <a:ext cx="1281088" cy="17645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Rounded Rectangle 58"/>
          <p:cNvSpPr/>
          <p:nvPr/>
        </p:nvSpPr>
        <p:spPr>
          <a:xfrm>
            <a:off x="2866335" y="5109278"/>
            <a:ext cx="1281088" cy="15600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ounded Rectangle 59"/>
          <p:cNvSpPr/>
          <p:nvPr/>
        </p:nvSpPr>
        <p:spPr>
          <a:xfrm>
            <a:off x="3447214" y="5887391"/>
            <a:ext cx="1281088" cy="7819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1403350" y="908720"/>
            <a:ext cx="7272338" cy="792000"/>
          </a:xfrm>
        </p:spPr>
        <p:txBody>
          <a:bodyPr/>
          <a:lstStyle/>
          <a:p>
            <a:r>
              <a:rPr lang="en-GB" dirty="0"/>
              <a:t>What are the (upcoming) demands to our energy infrastructure?</a:t>
            </a:r>
          </a:p>
        </p:txBody>
      </p:sp>
    </p:spTree>
    <p:extLst>
      <p:ext uri="{BB962C8B-B14F-4D97-AF65-F5344CB8AC3E}">
        <p14:creationId xmlns:p14="http://schemas.microsoft.com/office/powerpoint/2010/main" val="138777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88 -0.0132 L -0.47084 -0.0129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98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0.00694 L -0.4033 0.004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60" y="-139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95 0.03334 L -0.33889 0.0307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92" y="-13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87 0.06551 L -0.29098 0.0629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92" y="-13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097 0.08959 L -0.24687 0.0870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9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663178"/>
            <a:ext cx="6234113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7837" y="6093296"/>
            <a:ext cx="6143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1893" y="5738837"/>
            <a:ext cx="61436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5949" y="5445224"/>
            <a:ext cx="61436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3601" y="5157192"/>
            <a:ext cx="6127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4725144"/>
            <a:ext cx="61436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0" name="Rounded Rectangle 49"/>
          <p:cNvSpPr/>
          <p:nvPr/>
        </p:nvSpPr>
        <p:spPr>
          <a:xfrm>
            <a:off x="1422400" y="3613296"/>
            <a:ext cx="1281088" cy="30560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Rounded Rectangle 50"/>
          <p:cNvSpPr/>
          <p:nvPr/>
        </p:nvSpPr>
        <p:spPr>
          <a:xfrm>
            <a:off x="2115404" y="4472929"/>
            <a:ext cx="1281088" cy="18703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ounded Rectangle 65"/>
          <p:cNvSpPr/>
          <p:nvPr/>
        </p:nvSpPr>
        <p:spPr>
          <a:xfrm>
            <a:off x="2866335" y="5109278"/>
            <a:ext cx="1281088" cy="15600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Rounded Rectangle 66"/>
          <p:cNvSpPr/>
          <p:nvPr/>
        </p:nvSpPr>
        <p:spPr>
          <a:xfrm>
            <a:off x="3506879" y="5812930"/>
            <a:ext cx="1281088" cy="6442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23528" y="122647"/>
            <a:ext cx="720080" cy="570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https://encrypted-tbn2.gstatic.com/images?q=tbn:ANd9GcQt4iaptGInoA7acV_0sk7zEc8CCUnHKIhG3EIX6kATsVMby-u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6"/>
          <a:stretch/>
        </p:blipFill>
        <p:spPr bwMode="auto">
          <a:xfrm>
            <a:off x="370390" y="93573"/>
            <a:ext cx="457194" cy="59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11760" y="116632"/>
            <a:ext cx="720080" cy="58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2647"/>
            <a:ext cx="760065" cy="57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1988491"/>
            <a:ext cx="512762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3125" y="2204391"/>
            <a:ext cx="511175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5733403"/>
            <a:ext cx="276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24500" y="5439716"/>
            <a:ext cx="276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95888" y="5253978"/>
            <a:ext cx="276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2650" y="5223816"/>
            <a:ext cx="276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8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9325" y="5549253"/>
            <a:ext cx="276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5625" y="5038078"/>
            <a:ext cx="276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2388" y="4972991"/>
            <a:ext cx="276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6950" y="4785666"/>
            <a:ext cx="276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9863" y="4530078"/>
            <a:ext cx="276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3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3713" y="4718991"/>
            <a:ext cx="276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4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6425" y="4277666"/>
            <a:ext cx="276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5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25" y="4458641"/>
            <a:ext cx="276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8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0413" y="5379391"/>
            <a:ext cx="2730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" name="Picture 2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79963" y="5274616"/>
            <a:ext cx="271462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0" name="Picture 2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38875" y="4326878"/>
            <a:ext cx="2714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" name="Picture 2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4613" y="4217341"/>
            <a:ext cx="271462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2" name="Picture 2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62563" y="4658666"/>
            <a:ext cx="5238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3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68788" y="4574528"/>
            <a:ext cx="271462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89563" y="3950641"/>
            <a:ext cx="2730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5" name="Picture 2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78325" y="2918766"/>
            <a:ext cx="385763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" name="Picture 3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13425" y="3382316"/>
            <a:ext cx="385763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72088" y="5887391"/>
            <a:ext cx="3810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9450" y="5573066"/>
            <a:ext cx="3810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6350" y="5260328"/>
            <a:ext cx="3810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3088" y="4941241"/>
            <a:ext cx="3810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0925" y="4647553"/>
            <a:ext cx="3810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386263" y="2112316"/>
            <a:ext cx="1422400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808663" y="2579041"/>
            <a:ext cx="14224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6" name="Picture 21" descr="C:\Users\BobWin7\Documents\My Dropbox\TU\Master Thesis\Presentations\PIcs\wind.jpe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1305866"/>
            <a:ext cx="99377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1" descr="C:\Users\BobWin7\Documents\My Dropbox\TU\Master Thesis\Presentations\PIcs\wind.jpe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8" y="1783703"/>
            <a:ext cx="995362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Oval Callout 57"/>
          <p:cNvSpPr/>
          <p:nvPr/>
        </p:nvSpPr>
        <p:spPr>
          <a:xfrm>
            <a:off x="160336" y="4714875"/>
            <a:ext cx="2767013" cy="1354137"/>
          </a:xfrm>
          <a:prstGeom prst="wedgeEllipseCallout">
            <a:avLst>
              <a:gd name="adj1" fmla="val 146568"/>
              <a:gd name="adj2" fmla="val 396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 higher peak load: risk of congestion</a:t>
            </a:r>
            <a:endParaRPr lang="en-GB" dirty="0"/>
          </a:p>
        </p:txBody>
      </p:sp>
      <p:sp>
        <p:nvSpPr>
          <p:cNvPr id="57" name="Oval Callout 56"/>
          <p:cNvSpPr/>
          <p:nvPr/>
        </p:nvSpPr>
        <p:spPr>
          <a:xfrm>
            <a:off x="6404484" y="5231032"/>
            <a:ext cx="2767013" cy="1354137"/>
          </a:xfrm>
          <a:prstGeom prst="wedgeEllipseCallout">
            <a:avLst>
              <a:gd name="adj1" fmla="val -66326"/>
              <a:gd name="adj2" fmla="val -654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Consumer becomes a producer</a:t>
            </a:r>
            <a:endParaRPr lang="en-GB" dirty="0"/>
          </a:p>
        </p:txBody>
      </p:sp>
      <p:sp>
        <p:nvSpPr>
          <p:cNvPr id="3" name="Oval Callout 2"/>
          <p:cNvSpPr/>
          <p:nvPr/>
        </p:nvSpPr>
        <p:spPr>
          <a:xfrm>
            <a:off x="6382820" y="3477621"/>
            <a:ext cx="2767013" cy="1354137"/>
          </a:xfrm>
          <a:prstGeom prst="wedgeEllipseCallout">
            <a:avLst>
              <a:gd name="adj1" fmla="val -36248"/>
              <a:gd name="adj2" fmla="val -87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Green energy, less controllable production</a:t>
            </a:r>
            <a:endParaRPr lang="en-GB" dirty="0"/>
          </a:p>
        </p:txBody>
      </p:sp>
      <p:sp>
        <p:nvSpPr>
          <p:cNvPr id="59" name="Oval Callout 58"/>
          <p:cNvSpPr/>
          <p:nvPr/>
        </p:nvSpPr>
        <p:spPr>
          <a:xfrm>
            <a:off x="245019" y="1676807"/>
            <a:ext cx="2767013" cy="1354137"/>
          </a:xfrm>
          <a:prstGeom prst="wedgeEllipseCallout">
            <a:avLst>
              <a:gd name="adj1" fmla="val 109349"/>
              <a:gd name="adj2" fmla="val -124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More distributed power supply</a:t>
            </a:r>
            <a:endParaRPr lang="en-GB" dirty="0"/>
          </a:p>
        </p:txBody>
      </p:sp>
      <p:sp>
        <p:nvSpPr>
          <p:cNvPr id="68" name="Title 1"/>
          <p:cNvSpPr>
            <a:spLocks noGrp="1"/>
          </p:cNvSpPr>
          <p:nvPr>
            <p:ph type="title"/>
          </p:nvPr>
        </p:nvSpPr>
        <p:spPr>
          <a:xfrm>
            <a:off x="1403350" y="908720"/>
            <a:ext cx="7272338" cy="792000"/>
          </a:xfrm>
        </p:spPr>
        <p:txBody>
          <a:bodyPr/>
          <a:lstStyle/>
          <a:p>
            <a:r>
              <a:rPr lang="en-GB" dirty="0" smtClean="0"/>
              <a:t>Summary of challenges to our energy infrastructure</a:t>
            </a:r>
            <a:endParaRPr lang="en-GB" dirty="0"/>
          </a:p>
        </p:txBody>
      </p:sp>
      <p:sp>
        <p:nvSpPr>
          <p:cNvPr id="60" name="Oval Callout 59"/>
          <p:cNvSpPr/>
          <p:nvPr/>
        </p:nvSpPr>
        <p:spPr>
          <a:xfrm>
            <a:off x="-75335" y="3220391"/>
            <a:ext cx="2767013" cy="1354137"/>
          </a:xfrm>
          <a:prstGeom prst="wedgeEllipseCallout">
            <a:avLst>
              <a:gd name="adj1" fmla="val 77933"/>
              <a:gd name="adj2" fmla="val 351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Low amount of information for control purposes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73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7" grpId="0" animBg="1"/>
      <p:bldP spid="3" grpId="0" animBg="1"/>
      <p:bldP spid="59" grpId="0" animBg="1"/>
      <p:bldP spid="60" grpId="0" animBg="1"/>
    </p:bldLst>
  </p:timing>
</p:sld>
</file>

<file path=ppt/theme/theme1.xml><?xml version="1.0" encoding="utf-8"?>
<a:theme xmlns:a="http://schemas.openxmlformats.org/drawingml/2006/main" name="Basis TNO tekstdia -">
  <a:themeElements>
    <a:clrScheme name="TNO">
      <a:dk1>
        <a:sysClr val="windowText" lastClr="000000"/>
      </a:dk1>
      <a:lt1>
        <a:sysClr val="window" lastClr="FFFFFF"/>
      </a:lt1>
      <a:dk2>
        <a:srgbClr val="649EC9"/>
      </a:dk2>
      <a:lt2>
        <a:srgbClr val="9C9C9E"/>
      </a:lt2>
      <a:accent1>
        <a:srgbClr val="ED8000"/>
      </a:accent1>
      <a:accent2>
        <a:srgbClr val="CB1325"/>
      </a:accent2>
      <a:accent3>
        <a:srgbClr val="FFCB00"/>
      </a:accent3>
      <a:accent4>
        <a:srgbClr val="649EC9"/>
      </a:accent4>
      <a:accent5>
        <a:srgbClr val="D6277A"/>
      </a:accent5>
      <a:accent6>
        <a:srgbClr val="93A800"/>
      </a:accent6>
      <a:hlink>
        <a:srgbClr val="9C9C9E"/>
      </a:hlink>
      <a:folHlink>
        <a:srgbClr val="5D5C60"/>
      </a:folHlink>
    </a:clrScheme>
    <a:fontScheme name="T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tno-sjabloon</Template>
  <TotalTime>2995</TotalTime>
  <Words>654</Words>
  <Application>Microsoft Office PowerPoint</Application>
  <PresentationFormat>On-screen Show (4:3)</PresentationFormat>
  <Paragraphs>132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Basis TNO tekstdia -</vt:lpstr>
      <vt:lpstr>Smartgrid security </vt:lpstr>
      <vt:lpstr>Outline</vt:lpstr>
      <vt:lpstr>Where am I coming from?</vt:lpstr>
      <vt:lpstr>What are the (upcoming) demands to our energy infrastructure?</vt:lpstr>
      <vt:lpstr>What are the (upcoming) demands to our energy infrastructure?</vt:lpstr>
      <vt:lpstr>What are the (upcoming) demands to our energy infrastructure?</vt:lpstr>
      <vt:lpstr>What information is available on the flow of electricity?</vt:lpstr>
      <vt:lpstr>What are the (upcoming) demands to our energy infrastructure?</vt:lpstr>
      <vt:lpstr>Summary of challenges to our energy infrastructure</vt:lpstr>
      <vt:lpstr>Taking up the challenges</vt:lpstr>
      <vt:lpstr>Taking up challenges</vt:lpstr>
      <vt:lpstr>What is TNO doing?</vt:lpstr>
      <vt:lpstr>What is TNO doing?</vt:lpstr>
      <vt:lpstr>What is TNO doing?</vt:lpstr>
      <vt:lpstr>What is TNO doing?</vt:lpstr>
      <vt:lpstr>Security research topics</vt:lpstr>
      <vt:lpstr>Security research topics</vt:lpstr>
      <vt:lpstr>Security research topics</vt:lpstr>
      <vt:lpstr>Security research topics</vt:lpstr>
      <vt:lpstr>Security research topics</vt:lpstr>
      <vt:lpstr>Summary</vt:lpstr>
      <vt:lpstr>Questions?</vt:lpstr>
    </vt:vector>
  </TitlesOfParts>
  <Company>TNO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Broenink, E.G. (Gerben)</dc:creator>
  <cp:lastModifiedBy>Gerben Broenink</cp:lastModifiedBy>
  <cp:revision>138</cp:revision>
  <cp:lastPrinted>2012-01-10T15:56:23Z</cp:lastPrinted>
  <dcterms:created xsi:type="dcterms:W3CDTF">2012-01-10T15:31:11Z</dcterms:created>
  <dcterms:modified xsi:type="dcterms:W3CDTF">2013-03-15T09:07:02Z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/>
  </property>
  <property fmtid="{D5CDD505-2E9C-101B-9397-08002B2CF9AE}" pid="3" name="SubTitle">
    <vt:lpwstr/>
  </property>
  <property fmtid="{D5CDD505-2E9C-101B-9397-08002B2CF9AE}" pid="4" name="Author">
    <vt:lpwstr/>
  </property>
  <property fmtid="{D5CDD505-2E9C-101B-9397-08002B2CF9AE}" pid="5" name="ShowPages">
    <vt:lpwstr>False</vt:lpwstr>
  </property>
  <property fmtid="{D5CDD505-2E9C-101B-9397-08002B2CF9AE}" pid="6" name="ShowDate">
    <vt:lpwstr>False</vt:lpwstr>
  </property>
  <property fmtid="{D5CDD505-2E9C-101B-9397-08002B2CF9AE}" pid="7" name="SelectedPhoto">
    <vt:lpwstr>TNO_THEMA'sBasic.jpg</vt:lpwstr>
  </property>
  <property fmtid="{D5CDD505-2E9C-101B-9397-08002B2CF9AE}" pid="8" name="Color">
    <vt:lpwstr>True</vt:lpwstr>
  </property>
  <property fmtid="{D5CDD505-2E9C-101B-9397-08002B2CF9AE}" pid="9" name="Grammar">
    <vt:lpwstr>0</vt:lpwstr>
  </property>
  <property fmtid="{D5CDD505-2E9C-101B-9397-08002B2CF9AE}" pid="10" name="DateText">
    <vt:lpwstr>10-1-2012</vt:lpwstr>
  </property>
  <property fmtid="{D5CDD505-2E9C-101B-9397-08002B2CF9AE}" pid="11" name="PresentationDate">
    <vt:lpwstr>11-3-2013 13:02:51</vt:lpwstr>
  </property>
</Properties>
</file>