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50"/>
  </p:notesMasterIdLst>
  <p:sldIdLst>
    <p:sldId id="256" r:id="rId2"/>
    <p:sldId id="261" r:id="rId3"/>
    <p:sldId id="257" r:id="rId4"/>
    <p:sldId id="258" r:id="rId5"/>
    <p:sldId id="259" r:id="rId6"/>
    <p:sldId id="305" r:id="rId7"/>
    <p:sldId id="265" r:id="rId8"/>
    <p:sldId id="306" r:id="rId9"/>
    <p:sldId id="268" r:id="rId10"/>
    <p:sldId id="269" r:id="rId11"/>
    <p:sldId id="270" r:id="rId12"/>
    <p:sldId id="271" r:id="rId13"/>
    <p:sldId id="274" r:id="rId14"/>
    <p:sldId id="307" r:id="rId15"/>
    <p:sldId id="276" r:id="rId16"/>
    <p:sldId id="277" r:id="rId17"/>
    <p:sldId id="278" r:id="rId18"/>
    <p:sldId id="279" r:id="rId19"/>
    <p:sldId id="280" r:id="rId20"/>
    <p:sldId id="281" r:id="rId21"/>
    <p:sldId id="282" r:id="rId22"/>
    <p:sldId id="283" r:id="rId23"/>
    <p:sldId id="284" r:id="rId24"/>
    <p:sldId id="273" r:id="rId25"/>
    <p:sldId id="285" r:id="rId26"/>
    <p:sldId id="286" r:id="rId27"/>
    <p:sldId id="288" r:id="rId28"/>
    <p:sldId id="308"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9" r:id="rId42"/>
    <p:sldId id="301" r:id="rId43"/>
    <p:sldId id="302" r:id="rId44"/>
    <p:sldId id="303" r:id="rId45"/>
    <p:sldId id="304" r:id="rId46"/>
    <p:sldId id="311" r:id="rId47"/>
    <p:sldId id="266" r:id="rId48"/>
    <p:sldId id="31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FF99"/>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3D216-278E-451D-8FFA-619ED30C5261}" type="datetimeFigureOut">
              <a:rPr lang="en-GB" smtClean="0"/>
              <a:pPr/>
              <a:t>22/11/2011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D26F2-E7C0-4AE9-8454-D1AD61C1175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examples</a:t>
            </a:r>
            <a:r>
              <a:rPr lang="en-US" baseline="0" dirty="0" smtClean="0"/>
              <a:t> of such molecular devices the ATP </a:t>
            </a:r>
            <a:r>
              <a:rPr lang="en-US" baseline="0" dirty="0" err="1" smtClean="0"/>
              <a:t>synthase</a:t>
            </a:r>
            <a:r>
              <a:rPr lang="en-US" baseline="0" dirty="0" smtClean="0"/>
              <a:t> rotary engine or Calcium pumps can be given.</a:t>
            </a:r>
            <a:endParaRPr lang="en-GB" dirty="0"/>
          </a:p>
        </p:txBody>
      </p:sp>
      <p:sp>
        <p:nvSpPr>
          <p:cNvPr id="4" name="Slide Number Placeholder 3"/>
          <p:cNvSpPr>
            <a:spLocks noGrp="1"/>
          </p:cNvSpPr>
          <p:nvPr>
            <p:ph type="sldNum" sz="quarter" idx="10"/>
          </p:nvPr>
        </p:nvSpPr>
        <p:spPr/>
        <p:txBody>
          <a:bodyPr/>
          <a:lstStyle/>
          <a:p>
            <a:fld id="{7602E537-F4D5-4365-8B41-2EFA734E2055}"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8575A-D24B-4C3B-922D-581EC9DC090A}" type="slidenum">
              <a:rPr lang="pl-PL"/>
              <a:pPr/>
              <a:t>16</a:t>
            </a:fld>
            <a:endParaRPr lang="pl-PL"/>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4E8C2-FB0C-4214-8643-41C0C68BE788}" type="slidenum">
              <a:rPr lang="pl-PL"/>
              <a:pPr/>
              <a:t>17</a:t>
            </a:fld>
            <a:endParaRPr lang="pl-PL"/>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As far as protein degradation is concerned, we only consider it in the model for hsp. If we considered it also for hsf and prot, then we should also consider the compensating mechanism of protein synthesis, including its control. For the sake of simplicity and also based on experimental evidence that the total amount of hsf and of prot is somewhat constant, we ignore the details of synthesis and degradation for hsf and prot.</a:t>
            </a:r>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4CE77-97FF-424B-AAE3-703DE1E38658}" type="slidenum">
              <a:rPr lang="pl-PL"/>
              <a:pPr/>
              <a:t>18</a:t>
            </a:fld>
            <a:endParaRPr lang="pl-PL"/>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a:t>*) Steady state condition at 37 </a:t>
            </a:r>
            <a:r>
              <a:rPr lang="pl-PL" sz="1300" b="1"/>
              <a:t>°</a:t>
            </a:r>
            <a:r>
              <a:rPr lang="en-GB"/>
              <a:t>C: this is a natural condition since the model is supposed to reflect the reaction to temperatures raised above 37 </a:t>
            </a:r>
            <a:r>
              <a:rPr lang="pl-PL" sz="1300" b="1"/>
              <a:t>°</a:t>
            </a:r>
            <a:r>
              <a:rPr lang="en-GB"/>
              <a:t>C.</a:t>
            </a:r>
          </a:p>
          <a:p>
            <a:r>
              <a:rPr lang="en-US"/>
              <a:t>*) 3 conservation relations introduce 3 new constants to the model: K</a:t>
            </a:r>
            <a:r>
              <a:rPr lang="en-US" baseline="-25000"/>
              <a:t>1</a:t>
            </a:r>
            <a:r>
              <a:rPr lang="en-US"/>
              <a:t>, K</a:t>
            </a:r>
            <a:r>
              <a:rPr lang="en-US" baseline="-25000"/>
              <a:t>2</a:t>
            </a:r>
            <a:r>
              <a:rPr lang="en-US"/>
              <a:t>, and K</a:t>
            </a:r>
            <a:r>
              <a:rPr lang="en-US" baseline="-25000"/>
              <a:t>3</a:t>
            </a:r>
            <a:r>
              <a:rPr lang="en-US"/>
              <a:t> for total amount of HSF, HSE, and PROT, respectively. We assume that their values are known.</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AC2A55E-738E-4380-ABCA-482AA8BF7624}" type="slidenum">
              <a:rPr lang="en-GB"/>
              <a:pPr/>
              <a:t>22</a:t>
            </a:fld>
            <a:endParaRPr lang="en-GB"/>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xfrm>
            <a:off x="685494" y="4342939"/>
            <a:ext cx="5487013" cy="4114587"/>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AEA595-F150-4B14-947C-0A6D27D6EB6C}" type="slidenum">
              <a:rPr lang="en-GB"/>
              <a:pPr/>
              <a:t>23</a:t>
            </a:fld>
            <a:endParaRPr lang="en-GB"/>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xfrm>
            <a:off x="685494" y="4342939"/>
            <a:ext cx="5487013" cy="41145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a:t>
            </a:r>
            <a:r>
              <a:rPr lang="en-US" baseline="0" dirty="0" smtClean="0"/>
              <a:t> interest in topics associated with systems biology </a:t>
            </a:r>
            <a:r>
              <a:rPr lang="en-US" baseline="0" smtClean="0"/>
              <a:t>by </a:t>
            </a:r>
            <a:r>
              <a:rPr lang="en-US" baseline="0" smtClean="0"/>
              <a:t>researchers </a:t>
            </a:r>
            <a:r>
              <a:rPr lang="en-US" baseline="0" dirty="0" smtClean="0"/>
              <a:t>from very different fields of expertise (such as biology, physics, engineering, computer science) results in various views on what systems biology is. In consequence, there is no well-established consensus definition. We adopt for the purpose of the presented work the definition proposed in the World Technology Evaluation Center Panel Report:</a:t>
            </a:r>
            <a:endParaRPr lang="en-GB" dirty="0"/>
          </a:p>
        </p:txBody>
      </p:sp>
      <p:sp>
        <p:nvSpPr>
          <p:cNvPr id="4" name="Slide Number Placeholder 3"/>
          <p:cNvSpPr>
            <a:spLocks noGrp="1"/>
          </p:cNvSpPr>
          <p:nvPr>
            <p:ph type="sldNum" sz="quarter" idx="10"/>
          </p:nvPr>
        </p:nvSpPr>
        <p:spPr/>
        <p:txBody>
          <a:bodyPr/>
          <a:lstStyle/>
          <a:p>
            <a:fld id="{7602E537-F4D5-4365-8B41-2EFA734E2055}" type="slidenum">
              <a:rPr lang="en-GB" smtClean="0"/>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602E537-F4D5-4365-8B41-2EFA734E2055}" type="slidenum">
              <a:rPr lang="en-GB" smtClean="0"/>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Since my work  is centred around mathematical modelling, I explain this term briefly on the next slides.</a:t>
            </a:r>
            <a:endParaRPr lang="en-GB" noProof="0" dirty="0" smtClean="0"/>
          </a:p>
        </p:txBody>
      </p:sp>
      <p:sp>
        <p:nvSpPr>
          <p:cNvPr id="4" name="Slide Number Placeholder 3"/>
          <p:cNvSpPr>
            <a:spLocks noGrp="1"/>
          </p:cNvSpPr>
          <p:nvPr>
            <p:ph type="sldNum" sz="quarter" idx="10"/>
          </p:nvPr>
        </p:nvSpPr>
        <p:spPr/>
        <p:txBody>
          <a:bodyPr/>
          <a:lstStyle/>
          <a:p>
            <a:fld id="{CE1D26F2-E7C0-4AE9-8454-D1AD61C1175C}"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316A63-0365-4E49-9689-60B58C25A1E1}" type="slidenum">
              <a:rPr lang="en-GB"/>
              <a:pPr/>
              <a:t>9</a:t>
            </a:fld>
            <a:endParaRPr lang="en-GB"/>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xfrm>
            <a:off x="685494" y="4342939"/>
            <a:ext cx="5487013" cy="411458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343958C-ECE8-4D37-BE7C-BF2EEFA5FDCD}" type="slidenum">
              <a:rPr lang="en-GB"/>
              <a:pPr/>
              <a:t>10</a:t>
            </a:fld>
            <a:endParaRPr lang="en-GB"/>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xfrm>
            <a:off x="685494" y="4342939"/>
            <a:ext cx="5487013" cy="411458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D51DD1-902B-4C71-B797-6763D42A8225}" type="slidenum">
              <a:rPr lang="en-GB"/>
              <a:pPr/>
              <a:t>11</a:t>
            </a:fld>
            <a:endParaRPr lang="en-GB"/>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xfrm>
            <a:off x="685494" y="4342939"/>
            <a:ext cx="5487013" cy="411458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0D116E8-CFA2-44FA-9BF5-43B13845EA57}" type="slidenum">
              <a:rPr lang="en-GB"/>
              <a:pPr/>
              <a:t>12</a:t>
            </a:fld>
            <a:endParaRPr lang="en-GB"/>
          </a:p>
        </p:txBody>
      </p:sp>
      <p:sp>
        <p:nvSpPr>
          <p:cNvPr id="188418" name="Rectangle 2"/>
          <p:cNvSpPr>
            <a:spLocks noGrp="1" noRot="1" noChangeAspect="1" noChangeArrowheads="1" noTextEdit="1"/>
          </p:cNvSpPr>
          <p:nvPr>
            <p:ph type="sldImg"/>
          </p:nvPr>
        </p:nvSpPr>
        <p:spPr>
          <a:xfrm>
            <a:off x="1143000" y="685800"/>
            <a:ext cx="4572000" cy="3429000"/>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33CA8-8C17-4EF3-ADB7-84C0345ED635}" type="slidenum">
              <a:rPr lang="pl-PL"/>
              <a:pPr/>
              <a:t>15</a:t>
            </a:fld>
            <a:endParaRPr lang="pl-P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November 22, 2011</a:t>
            </a:r>
            <a:endParaRPr lang="en-GB"/>
          </a:p>
        </p:txBody>
      </p:sp>
      <p:sp>
        <p:nvSpPr>
          <p:cNvPr id="17" name="Footer Placeholder 16"/>
          <p:cNvSpPr>
            <a:spLocks noGrp="1"/>
          </p:cNvSpPr>
          <p:nvPr>
            <p:ph type="ftr" sz="quarter" idx="11"/>
          </p:nvPr>
        </p:nvSpPr>
        <p:spPr/>
        <p:txBody>
          <a:bodyPr/>
          <a:lstStyle/>
          <a:p>
            <a:r>
              <a:rPr lang="en-GB" smtClean="0"/>
              <a:t>University of Luxembourg </a:t>
            </a:r>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DB74E43-D556-4692-A3D2-5085B95A554D}"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6629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November 22, 2011</a:t>
            </a:r>
            <a:endParaRPr lang="fi-FI"/>
          </a:p>
        </p:txBody>
      </p:sp>
      <p:sp>
        <p:nvSpPr>
          <p:cNvPr id="6" name="Footer Placeholder 5"/>
          <p:cNvSpPr>
            <a:spLocks noGrp="1"/>
          </p:cNvSpPr>
          <p:nvPr>
            <p:ph type="ftr" sz="quarter" idx="11"/>
          </p:nvPr>
        </p:nvSpPr>
        <p:spPr>
          <a:xfrm>
            <a:off x="2667000" y="6248400"/>
            <a:ext cx="4419600" cy="457200"/>
          </a:xfrm>
        </p:spPr>
        <p:txBody>
          <a:bodyPr/>
          <a:lstStyle>
            <a:lvl1pPr>
              <a:defRPr/>
            </a:lvl1pPr>
          </a:lstStyle>
          <a:p>
            <a:r>
              <a:rPr lang="fi-FI" smtClean="0"/>
              <a:t>University of Luxembourg </a:t>
            </a:r>
            <a:endParaRPr lang="fi-FI"/>
          </a:p>
        </p:txBody>
      </p:sp>
      <p:sp>
        <p:nvSpPr>
          <p:cNvPr id="7" name="Slide Number Placeholder 6"/>
          <p:cNvSpPr>
            <a:spLocks noGrp="1"/>
          </p:cNvSpPr>
          <p:nvPr>
            <p:ph type="sldNum" sz="quarter" idx="12"/>
          </p:nvPr>
        </p:nvSpPr>
        <p:spPr>
          <a:xfrm>
            <a:off x="8001000" y="6477000"/>
            <a:ext cx="457200" cy="304800"/>
          </a:xfrm>
        </p:spPr>
        <p:txBody>
          <a:bodyPr/>
          <a:lstStyle>
            <a:lvl1pPr>
              <a:defRPr/>
            </a:lvl1pPr>
          </a:lstStyle>
          <a:p>
            <a:fld id="{24E23007-85C9-4E9E-B4D4-F57226896F81}" type="slidenum">
              <a:rPr lang="fi-FI"/>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a:xfrm>
            <a:off x="800100" y="6172200"/>
            <a:ext cx="4000500" cy="457200"/>
          </a:xfrm>
        </p:spPr>
        <p:txBody>
          <a:bodyPr/>
          <a:lstStyle/>
          <a:p>
            <a:r>
              <a:rPr lang="en-GB" smtClean="0"/>
              <a:t>University of Luxembourg </a:t>
            </a:r>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DB74E43-D556-4692-A3D2-5085B95A554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7" name="Slide Number Placeholder 6"/>
          <p:cNvSpPr>
            <a:spLocks noGrp="1"/>
          </p:cNvSpPr>
          <p:nvPr>
            <p:ph type="sldNum" sz="quarter" idx="12"/>
          </p:nvPr>
        </p:nvSpPr>
        <p:spPr/>
        <p:txBody>
          <a:bodyPr/>
          <a:lstStyle/>
          <a:p>
            <a:fld id="{9DB74E43-D556-4692-A3D2-5085B95A554D}"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November 22, 2011</a:t>
            </a:r>
            <a:endParaRPr lang="en-GB"/>
          </a:p>
        </p:txBody>
      </p:sp>
      <p:sp>
        <p:nvSpPr>
          <p:cNvPr id="8" name="Footer Placeholder 7"/>
          <p:cNvSpPr>
            <a:spLocks noGrp="1"/>
          </p:cNvSpPr>
          <p:nvPr>
            <p:ph type="ftr" sz="quarter" idx="11"/>
          </p:nvPr>
        </p:nvSpPr>
        <p:spPr/>
        <p:txBody>
          <a:bodyPr/>
          <a:lstStyle/>
          <a:p>
            <a:r>
              <a:rPr lang="en-GB" smtClean="0"/>
              <a:t>University of Luxembourg </a:t>
            </a:r>
            <a:endParaRPr lang="en-GB"/>
          </a:p>
        </p:txBody>
      </p:sp>
      <p:sp>
        <p:nvSpPr>
          <p:cNvPr id="9" name="Slide Number Placeholder 8"/>
          <p:cNvSpPr>
            <a:spLocks noGrp="1"/>
          </p:cNvSpPr>
          <p:nvPr>
            <p:ph type="sldNum" sz="quarter" idx="12"/>
          </p:nvPr>
        </p:nvSpPr>
        <p:spPr/>
        <p:txBody>
          <a:bodyPr/>
          <a:lstStyle/>
          <a:p>
            <a:fld id="{9DB74E43-D556-4692-A3D2-5085B95A554D}"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22, 2011</a:t>
            </a:r>
            <a:endParaRPr lang="en-GB"/>
          </a:p>
        </p:txBody>
      </p:sp>
      <p:sp>
        <p:nvSpPr>
          <p:cNvPr id="3" name="Footer Placeholder 2"/>
          <p:cNvSpPr>
            <a:spLocks noGrp="1"/>
          </p:cNvSpPr>
          <p:nvPr>
            <p:ph type="ftr" sz="quarter" idx="11"/>
          </p:nvPr>
        </p:nvSpPr>
        <p:spPr/>
        <p:txBody>
          <a:bodyPr/>
          <a:lstStyle/>
          <a:p>
            <a:r>
              <a:rPr lang="en-GB" smtClean="0"/>
              <a:t>University of Luxembourg </a:t>
            </a:r>
            <a:endParaRPr lang="en-GB"/>
          </a:p>
        </p:txBody>
      </p:sp>
      <p:sp>
        <p:nvSpPr>
          <p:cNvPr id="4" name="Slide Number Placeholder 3"/>
          <p:cNvSpPr>
            <a:spLocks noGrp="1"/>
          </p:cNvSpPr>
          <p:nvPr>
            <p:ph type="sldNum" sz="quarter" idx="12"/>
          </p:nvPr>
        </p:nvSpPr>
        <p:spPr/>
        <p:txBody>
          <a:bodyPr/>
          <a:lstStyle/>
          <a:p>
            <a:fld id="{9DB74E43-D556-4692-A3D2-5085B95A554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7" name="Slide Number Placeholder 6"/>
          <p:cNvSpPr>
            <a:spLocks noGrp="1"/>
          </p:cNvSpPr>
          <p:nvPr>
            <p:ph type="sldNum" sz="quarter" idx="12"/>
          </p:nvPr>
        </p:nvSpPr>
        <p:spPr/>
        <p:txBody>
          <a:bodyPr/>
          <a:lstStyle/>
          <a:p>
            <a:fld id="{9DB74E43-D556-4692-A3D2-5085B95A554D}"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a:xfrm>
            <a:off x="914400" y="6172200"/>
            <a:ext cx="3886200" cy="457200"/>
          </a:xfrm>
        </p:spPr>
        <p:txBody>
          <a:bodyPr/>
          <a:lstStyle/>
          <a:p>
            <a:r>
              <a:rPr lang="en-GB" smtClean="0"/>
              <a:t>University of Luxembourg </a:t>
            </a:r>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9DB74E43-D556-4692-A3D2-5085B95A554D}"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November 22, 2011</a:t>
            </a:r>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GB" smtClean="0"/>
              <a:t>University of Luxembourg </a:t>
            </a:r>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DB74E43-D556-4692-A3D2-5085B95A554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mizera@ippt.gov.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pPr>
              <a:lnSpc>
                <a:spcPct val="200000"/>
              </a:lnSpc>
            </a:pPr>
            <a:r>
              <a:rPr lang="en-GB" sz="2000" b="1" dirty="0" err="1" smtClean="0"/>
              <a:t>Andrzej</a:t>
            </a:r>
            <a:r>
              <a:rPr lang="en-GB" sz="2000" b="1" dirty="0" smtClean="0"/>
              <a:t> </a:t>
            </a:r>
            <a:r>
              <a:rPr lang="en-GB" sz="2000" b="1" dirty="0" err="1" smtClean="0"/>
              <a:t>Mizera</a:t>
            </a:r>
            <a:endParaRPr lang="en-GB" sz="2000" b="1" dirty="0" smtClean="0"/>
          </a:p>
          <a:p>
            <a:r>
              <a:rPr lang="en-GB" sz="2000" dirty="0" smtClean="0"/>
              <a:t>Institute of Fundamental Technological Research</a:t>
            </a:r>
          </a:p>
          <a:p>
            <a:r>
              <a:rPr lang="en-GB" sz="2000" dirty="0" smtClean="0"/>
              <a:t>Polish Academy of Sciences</a:t>
            </a:r>
          </a:p>
          <a:p>
            <a:r>
              <a:rPr lang="en-GB" sz="2000" dirty="0" smtClean="0">
                <a:hlinkClick r:id="rId2"/>
              </a:rPr>
              <a:t>amizera@ippt.gov.pl</a:t>
            </a:r>
            <a:endParaRPr lang="en-GB" sz="2000" dirty="0" smtClean="0"/>
          </a:p>
        </p:txBody>
      </p:sp>
      <p:sp>
        <p:nvSpPr>
          <p:cNvPr id="8" name="Date Placeholder 7"/>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dirty="0" smtClean="0"/>
              <a:t>University of Luxembourg </a:t>
            </a:r>
            <a:endParaRPr lang="en-GB" dirty="0"/>
          </a:p>
        </p:txBody>
      </p:sp>
      <p:sp>
        <p:nvSpPr>
          <p:cNvPr id="9" name="Slide Number Placeholder 8"/>
          <p:cNvSpPr>
            <a:spLocks noGrp="1"/>
          </p:cNvSpPr>
          <p:nvPr>
            <p:ph type="sldNum" sz="quarter" idx="12"/>
          </p:nvPr>
        </p:nvSpPr>
        <p:spPr/>
        <p:txBody>
          <a:bodyPr/>
          <a:lstStyle/>
          <a:p>
            <a:fld id="{9DB74E43-D556-4692-A3D2-5085B95A554D}" type="slidenum">
              <a:rPr lang="en-GB" smtClean="0"/>
              <a:pPr/>
              <a:t>1</a:t>
            </a:fld>
            <a:endParaRPr lang="en-GB"/>
          </a:p>
        </p:txBody>
      </p:sp>
      <p:sp>
        <p:nvSpPr>
          <p:cNvPr id="2" name="Title 1"/>
          <p:cNvSpPr>
            <a:spLocks noGrp="1"/>
          </p:cNvSpPr>
          <p:nvPr>
            <p:ph type="ctrTitle"/>
          </p:nvPr>
        </p:nvSpPr>
        <p:spPr/>
        <p:txBody>
          <a:bodyPr>
            <a:normAutofit fontScale="90000"/>
          </a:bodyPr>
          <a:lstStyle/>
          <a:p>
            <a:r>
              <a:rPr lang="en-GB" b="1" dirty="0" smtClean="0">
                <a:solidFill>
                  <a:schemeClr val="accent1">
                    <a:lumMod val="40000"/>
                    <a:lumOff val="60000"/>
                  </a:schemeClr>
                </a:solidFill>
              </a:rPr>
              <a:t>Methods for Construction and Analysis of Computational Models in </a:t>
            </a:r>
            <a:r>
              <a:rPr lang="en-GB" b="1" dirty="0">
                <a:solidFill>
                  <a:schemeClr val="accent1">
                    <a:lumMod val="40000"/>
                    <a:lumOff val="60000"/>
                  </a:schemeClr>
                </a:solidFill>
              </a:rPr>
              <a:t>S</a:t>
            </a:r>
            <a:r>
              <a:rPr lang="en-GB" b="1" dirty="0" smtClean="0">
                <a:solidFill>
                  <a:schemeClr val="accent1">
                    <a:lumMod val="40000"/>
                    <a:lumOff val="60000"/>
                  </a:schemeClr>
                </a:solidFill>
              </a:rPr>
              <a:t>ystems Biology</a:t>
            </a:r>
            <a:endParaRPr lang="en-GB" b="1"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pPr algn="r"/>
            <a:r>
              <a:rPr lang="en-US" dirty="0"/>
              <a:t>Heat shock response: main actors</a:t>
            </a:r>
          </a:p>
        </p:txBody>
      </p:sp>
      <p:sp>
        <p:nvSpPr>
          <p:cNvPr id="4" name="Date Placeholder 3"/>
          <p:cNvSpPr>
            <a:spLocks noGrp="1"/>
          </p:cNvSpPr>
          <p:nvPr>
            <p:ph type="dt" sz="half" idx="10"/>
          </p:nvPr>
        </p:nvSpPr>
        <p:spPr/>
        <p:txBody>
          <a:bodyPr/>
          <a:lstStyle/>
          <a:p>
            <a:r>
              <a:rPr lang="en-US" smtClean="0"/>
              <a:t>November 22, 2011</a:t>
            </a:r>
            <a:endParaRPr lang="fi-FI"/>
          </a:p>
        </p:txBody>
      </p:sp>
      <p:sp>
        <p:nvSpPr>
          <p:cNvPr id="5" name="Footer Placeholder 4"/>
          <p:cNvSpPr>
            <a:spLocks noGrp="1"/>
          </p:cNvSpPr>
          <p:nvPr>
            <p:ph type="ftr" sz="quarter" idx="11"/>
          </p:nvPr>
        </p:nvSpPr>
        <p:spPr/>
        <p:txBody>
          <a:bodyPr/>
          <a:lstStyle/>
          <a:p>
            <a:r>
              <a:rPr lang="fi-FI" smtClean="0"/>
              <a:t>University of Luxembourg </a:t>
            </a:r>
            <a:endParaRPr lang="fi-FI"/>
          </a:p>
        </p:txBody>
      </p:sp>
      <p:sp>
        <p:nvSpPr>
          <p:cNvPr id="6" name="Slide Number Placeholder 5"/>
          <p:cNvSpPr>
            <a:spLocks noGrp="1"/>
          </p:cNvSpPr>
          <p:nvPr>
            <p:ph type="sldNum" sz="quarter" idx="12"/>
          </p:nvPr>
        </p:nvSpPr>
        <p:spPr/>
        <p:txBody>
          <a:bodyPr/>
          <a:lstStyle/>
          <a:p>
            <a:fld id="{3537F945-5D75-49F5-BD7A-F116C0957DED}" type="slidenum">
              <a:rPr lang="fi-FI"/>
              <a:pPr/>
              <a:t>10</a:t>
            </a:fld>
            <a:endParaRPr lang="fi-FI"/>
          </a:p>
        </p:txBody>
      </p:sp>
      <p:sp>
        <p:nvSpPr>
          <p:cNvPr id="183299" name="Rectangle 3"/>
          <p:cNvSpPr>
            <a:spLocks noGrp="1" noChangeArrowheads="1"/>
          </p:cNvSpPr>
          <p:nvPr>
            <p:ph sz="quarter" idx="1"/>
          </p:nvPr>
        </p:nvSpPr>
        <p:spPr/>
        <p:txBody>
          <a:bodyPr>
            <a:noAutofit/>
          </a:bodyPr>
          <a:lstStyle/>
          <a:p>
            <a:pPr marL="342900" indent="-342900">
              <a:lnSpc>
                <a:spcPct val="90000"/>
              </a:lnSpc>
            </a:pPr>
            <a:r>
              <a:rPr lang="en-US" sz="1800" dirty="0">
                <a:solidFill>
                  <a:srgbClr val="0070C0"/>
                </a:solidFill>
              </a:rPr>
              <a:t>Heat shock proteins (HSP)</a:t>
            </a:r>
          </a:p>
          <a:p>
            <a:pPr marL="742950" lvl="1">
              <a:lnSpc>
                <a:spcPct val="90000"/>
              </a:lnSpc>
            </a:pPr>
            <a:r>
              <a:rPr lang="en-US" sz="1600" dirty="0">
                <a:solidFill>
                  <a:schemeClr val="accent2"/>
                </a:solidFill>
              </a:rPr>
              <a:t>Very potent chaperones</a:t>
            </a:r>
          </a:p>
          <a:p>
            <a:pPr marL="742950" lvl="1">
              <a:lnSpc>
                <a:spcPct val="90000"/>
              </a:lnSpc>
            </a:pPr>
            <a:r>
              <a:rPr lang="en-US" sz="1600" dirty="0">
                <a:solidFill>
                  <a:schemeClr val="accent2"/>
                </a:solidFill>
              </a:rPr>
              <a:t>Main task: assist the refolding of </a:t>
            </a:r>
            <a:r>
              <a:rPr lang="en-US" sz="1600" dirty="0" err="1">
                <a:solidFill>
                  <a:schemeClr val="accent2"/>
                </a:solidFill>
              </a:rPr>
              <a:t>misfolded</a:t>
            </a:r>
            <a:r>
              <a:rPr lang="en-US" sz="1600" dirty="0">
                <a:solidFill>
                  <a:schemeClr val="accent2"/>
                </a:solidFill>
              </a:rPr>
              <a:t> proteins</a:t>
            </a:r>
          </a:p>
          <a:p>
            <a:pPr marL="742950" lvl="1">
              <a:lnSpc>
                <a:spcPct val="90000"/>
              </a:lnSpc>
            </a:pPr>
            <a:r>
              <a:rPr lang="en-US" sz="1600" dirty="0">
                <a:solidFill>
                  <a:schemeClr val="accent2"/>
                </a:solidFill>
              </a:rPr>
              <a:t>Several types of them, we treat them all uniformly in our model with hsp70 </a:t>
            </a:r>
            <a:r>
              <a:rPr lang="en-US" sz="1600">
                <a:solidFill>
                  <a:schemeClr val="accent2"/>
                </a:solidFill>
              </a:rPr>
              <a:t>as </a:t>
            </a:r>
            <a:r>
              <a:rPr lang="en-US" sz="1600" smtClean="0">
                <a:solidFill>
                  <a:schemeClr val="accent2"/>
                </a:solidFill>
              </a:rPr>
              <a:t>a base </a:t>
            </a:r>
            <a:r>
              <a:rPr lang="en-US" sz="1600" dirty="0">
                <a:solidFill>
                  <a:schemeClr val="accent2"/>
                </a:solidFill>
              </a:rPr>
              <a:t>denominator</a:t>
            </a:r>
          </a:p>
          <a:p>
            <a:pPr marL="342900" indent="-342900">
              <a:lnSpc>
                <a:spcPct val="90000"/>
              </a:lnSpc>
            </a:pPr>
            <a:r>
              <a:rPr lang="en-US" sz="1800" dirty="0">
                <a:solidFill>
                  <a:srgbClr val="0070C0"/>
                </a:solidFill>
              </a:rPr>
              <a:t>Heat shock elements (HSE)</a:t>
            </a:r>
          </a:p>
          <a:p>
            <a:pPr marL="742950" lvl="1">
              <a:lnSpc>
                <a:spcPct val="90000"/>
              </a:lnSpc>
            </a:pPr>
            <a:r>
              <a:rPr lang="en-US" sz="1600" dirty="0">
                <a:solidFill>
                  <a:schemeClr val="accent2"/>
                </a:solidFill>
              </a:rPr>
              <a:t>Several copies found upstream of the HSP-encoding gene, used for the </a:t>
            </a:r>
            <a:r>
              <a:rPr lang="en-US" sz="1600" dirty="0" err="1">
                <a:solidFill>
                  <a:schemeClr val="accent2"/>
                </a:solidFill>
              </a:rPr>
              <a:t>transactivation</a:t>
            </a:r>
            <a:r>
              <a:rPr lang="en-US" sz="1600" dirty="0">
                <a:solidFill>
                  <a:schemeClr val="accent2"/>
                </a:solidFill>
              </a:rPr>
              <a:t> of the HSP-encoding genes</a:t>
            </a:r>
          </a:p>
          <a:p>
            <a:pPr marL="742950" lvl="1">
              <a:lnSpc>
                <a:spcPct val="90000"/>
              </a:lnSpc>
            </a:pPr>
            <a:r>
              <a:rPr lang="en-US" sz="1600" dirty="0">
                <a:solidFill>
                  <a:schemeClr val="accent2"/>
                </a:solidFill>
              </a:rPr>
              <a:t>Treat uniformly all HSEs of all HSP-encoding genes</a:t>
            </a:r>
          </a:p>
          <a:p>
            <a:pPr marL="342900" indent="-342900">
              <a:lnSpc>
                <a:spcPct val="90000"/>
              </a:lnSpc>
            </a:pPr>
            <a:r>
              <a:rPr lang="en-US" sz="1800" dirty="0">
                <a:solidFill>
                  <a:srgbClr val="0070C0"/>
                </a:solidFill>
              </a:rPr>
              <a:t>Heat shock factors (HSF)</a:t>
            </a:r>
          </a:p>
          <a:p>
            <a:pPr marL="742950" lvl="1">
              <a:lnSpc>
                <a:spcPct val="90000"/>
              </a:lnSpc>
            </a:pPr>
            <a:r>
              <a:rPr lang="en-US" sz="1600" dirty="0">
                <a:solidFill>
                  <a:schemeClr val="accent2"/>
                </a:solidFill>
              </a:rPr>
              <a:t>Proteins acting as transcription factors for the HSP-encoding gene</a:t>
            </a:r>
          </a:p>
          <a:p>
            <a:pPr marL="742950" lvl="1">
              <a:lnSpc>
                <a:spcPct val="90000"/>
              </a:lnSpc>
            </a:pPr>
            <a:r>
              <a:rPr lang="en-US" sz="1600" dirty="0" err="1">
                <a:solidFill>
                  <a:schemeClr val="accent2"/>
                </a:solidFill>
              </a:rPr>
              <a:t>Trimerize</a:t>
            </a:r>
            <a:r>
              <a:rPr lang="en-US" sz="1600" dirty="0">
                <a:solidFill>
                  <a:schemeClr val="accent2"/>
                </a:solidFill>
              </a:rPr>
              <a:t>, then bind to HSE to promote gene transcription</a:t>
            </a:r>
          </a:p>
          <a:p>
            <a:pPr marL="342900" indent="-342900">
              <a:lnSpc>
                <a:spcPct val="90000"/>
              </a:lnSpc>
            </a:pPr>
            <a:r>
              <a:rPr lang="en-US" sz="1800" dirty="0">
                <a:solidFill>
                  <a:srgbClr val="0070C0"/>
                </a:solidFill>
              </a:rPr>
              <a:t>Generic proteins</a:t>
            </a:r>
          </a:p>
          <a:p>
            <a:pPr marL="742950" lvl="1">
              <a:lnSpc>
                <a:spcPct val="90000"/>
              </a:lnSpc>
            </a:pPr>
            <a:r>
              <a:rPr lang="en-US" sz="1600" dirty="0">
                <a:solidFill>
                  <a:schemeClr val="accent2"/>
                </a:solidFill>
              </a:rPr>
              <a:t>Consider them in two states: correctly folded and </a:t>
            </a:r>
            <a:r>
              <a:rPr lang="en-US" sz="1600" dirty="0" err="1">
                <a:solidFill>
                  <a:schemeClr val="accent2"/>
                </a:solidFill>
              </a:rPr>
              <a:t>misfolded</a:t>
            </a:r>
            <a:endParaRPr lang="en-US" sz="1600" dirty="0">
              <a:solidFill>
                <a:schemeClr val="accent2"/>
              </a:solidFill>
            </a:endParaRPr>
          </a:p>
          <a:p>
            <a:pPr marL="742950" lvl="1">
              <a:lnSpc>
                <a:spcPct val="90000"/>
              </a:lnSpc>
            </a:pPr>
            <a:r>
              <a:rPr lang="en-US" sz="1600" dirty="0">
                <a:solidFill>
                  <a:schemeClr val="accent2"/>
                </a:solidFill>
              </a:rPr>
              <a:t>Under elevated temperatures, proteins tend to </a:t>
            </a:r>
            <a:r>
              <a:rPr lang="en-US" sz="1600" dirty="0" err="1">
                <a:solidFill>
                  <a:schemeClr val="accent2"/>
                </a:solidFill>
              </a:rPr>
              <a:t>misfold</a:t>
            </a:r>
            <a:r>
              <a:rPr lang="en-US" sz="1600" dirty="0">
                <a:solidFill>
                  <a:schemeClr val="accent2"/>
                </a:solidFill>
              </a:rPr>
              <a:t>, exhibit their hydrophobic cores, form aggregates, lead eventually to cell death (see Alzheimer, </a:t>
            </a:r>
            <a:r>
              <a:rPr lang="en-US" sz="1600" dirty="0" err="1">
                <a:solidFill>
                  <a:schemeClr val="accent2"/>
                </a:solidFill>
              </a:rPr>
              <a:t>vCJ</a:t>
            </a:r>
            <a:r>
              <a:rPr lang="en-US" sz="1600" dirty="0">
                <a:solidFill>
                  <a:schemeClr val="accent2"/>
                </a:solidFill>
              </a:rPr>
              <a:t>, and other diseases)</a:t>
            </a:r>
          </a:p>
          <a:p>
            <a:pPr marL="342900" indent="-342900">
              <a:lnSpc>
                <a:spcPct val="90000"/>
              </a:lnSpc>
            </a:pPr>
            <a:r>
              <a:rPr lang="en-US" sz="1800" dirty="0">
                <a:solidFill>
                  <a:srgbClr val="0070C0"/>
                </a:solidFill>
              </a:rPr>
              <a:t>Various bonds between these </a:t>
            </a:r>
            <a:r>
              <a:rPr lang="en-US" sz="1800" dirty="0" smtClean="0">
                <a:solidFill>
                  <a:srgbClr val="0070C0"/>
                </a:solidFill>
              </a:rPr>
              <a:t>metabolites</a:t>
            </a:r>
            <a:endParaRPr lang="en-US" sz="1800"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pPr algn="r"/>
            <a:r>
              <a:rPr lang="en-US" dirty="0" smtClean="0"/>
              <a:t>The molecular model for HSR</a:t>
            </a:r>
            <a:endParaRPr lang="en-GB" dirty="0"/>
          </a:p>
        </p:txBody>
      </p:sp>
      <p:sp>
        <p:nvSpPr>
          <p:cNvPr id="62" name="Date Placeholder 4"/>
          <p:cNvSpPr>
            <a:spLocks noGrp="1"/>
          </p:cNvSpPr>
          <p:nvPr>
            <p:ph type="dt" sz="half" idx="10"/>
          </p:nvPr>
        </p:nvSpPr>
        <p:spPr/>
        <p:txBody>
          <a:bodyPr/>
          <a:lstStyle/>
          <a:p>
            <a:r>
              <a:rPr lang="en-US" smtClean="0"/>
              <a:t>November 22, 2011</a:t>
            </a:r>
            <a:endParaRPr lang="fi-FI"/>
          </a:p>
        </p:txBody>
      </p:sp>
      <p:sp>
        <p:nvSpPr>
          <p:cNvPr id="63" name="Footer Placeholder 5"/>
          <p:cNvSpPr>
            <a:spLocks noGrp="1"/>
          </p:cNvSpPr>
          <p:nvPr>
            <p:ph type="ftr" sz="quarter" idx="11"/>
          </p:nvPr>
        </p:nvSpPr>
        <p:spPr/>
        <p:txBody>
          <a:bodyPr/>
          <a:lstStyle/>
          <a:p>
            <a:r>
              <a:rPr lang="fi-FI" smtClean="0"/>
              <a:t>University of Luxembourg </a:t>
            </a:r>
            <a:endParaRPr lang="fi-FI"/>
          </a:p>
        </p:txBody>
      </p:sp>
      <p:sp>
        <p:nvSpPr>
          <p:cNvPr id="64" name="Slide Number Placeholder 6"/>
          <p:cNvSpPr>
            <a:spLocks noGrp="1"/>
          </p:cNvSpPr>
          <p:nvPr>
            <p:ph type="sldNum" sz="quarter" idx="12"/>
          </p:nvPr>
        </p:nvSpPr>
        <p:spPr/>
        <p:txBody>
          <a:bodyPr/>
          <a:lstStyle/>
          <a:p>
            <a:fld id="{CCD1EF22-CFCF-4F27-A98B-47444AB7D33A}" type="slidenum">
              <a:rPr lang="fi-FI"/>
              <a:pPr/>
              <a:t>11</a:t>
            </a:fld>
            <a:endParaRPr lang="fi-FI"/>
          </a:p>
        </p:txBody>
      </p:sp>
      <p:sp>
        <p:nvSpPr>
          <p:cNvPr id="185346" name="AutoShape 2"/>
          <p:cNvSpPr>
            <a:spLocks noChangeArrowheads="1"/>
          </p:cNvSpPr>
          <p:nvPr/>
        </p:nvSpPr>
        <p:spPr bwMode="auto">
          <a:xfrm>
            <a:off x="6372225" y="5084763"/>
            <a:ext cx="206375" cy="215900"/>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48" name="Rectangle 4"/>
          <p:cNvSpPr>
            <a:spLocks noChangeArrowheads="1"/>
          </p:cNvSpPr>
          <p:nvPr/>
        </p:nvSpPr>
        <p:spPr bwMode="auto">
          <a:xfrm>
            <a:off x="2268538" y="1773238"/>
            <a:ext cx="4464050" cy="2017712"/>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en-GB"/>
          </a:p>
        </p:txBody>
      </p:sp>
      <p:sp>
        <p:nvSpPr>
          <p:cNvPr id="185349" name="Rectangle 5"/>
          <p:cNvSpPr>
            <a:spLocks noChangeArrowheads="1"/>
          </p:cNvSpPr>
          <p:nvPr/>
        </p:nvSpPr>
        <p:spPr bwMode="auto">
          <a:xfrm>
            <a:off x="2268538" y="3933825"/>
            <a:ext cx="4464050" cy="2017713"/>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en-GB"/>
          </a:p>
        </p:txBody>
      </p:sp>
      <p:grpSp>
        <p:nvGrpSpPr>
          <p:cNvPr id="2" name="Group 6"/>
          <p:cNvGrpSpPr>
            <a:grpSpLocks/>
          </p:cNvGrpSpPr>
          <p:nvPr/>
        </p:nvGrpSpPr>
        <p:grpSpPr bwMode="auto">
          <a:xfrm>
            <a:off x="2484438" y="3357563"/>
            <a:ext cx="4032250" cy="371475"/>
            <a:chOff x="2971" y="2115"/>
            <a:chExt cx="2540" cy="234"/>
          </a:xfrm>
        </p:grpSpPr>
        <p:sp>
          <p:nvSpPr>
            <p:cNvPr id="185351" name="Rectangle 7"/>
            <p:cNvSpPr>
              <a:spLocks noChangeArrowheads="1"/>
            </p:cNvSpPr>
            <p:nvPr/>
          </p:nvSpPr>
          <p:spPr bwMode="auto">
            <a:xfrm>
              <a:off x="2971" y="2115"/>
              <a:ext cx="2540" cy="90"/>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185352" name="Rectangle 8"/>
            <p:cNvSpPr>
              <a:spLocks noChangeArrowheads="1"/>
            </p:cNvSpPr>
            <p:nvPr/>
          </p:nvSpPr>
          <p:spPr bwMode="auto">
            <a:xfrm>
              <a:off x="3742" y="2115"/>
              <a:ext cx="1134" cy="90"/>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185353" name="Rectangle 9"/>
            <p:cNvSpPr>
              <a:spLocks noChangeArrowheads="1"/>
            </p:cNvSpPr>
            <p:nvPr/>
          </p:nvSpPr>
          <p:spPr bwMode="auto">
            <a:xfrm>
              <a:off x="3424" y="2115"/>
              <a:ext cx="136" cy="90"/>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5354" name="Text Box 10"/>
            <p:cNvSpPr txBox="1">
              <a:spLocks noChangeArrowheads="1"/>
            </p:cNvSpPr>
            <p:nvPr/>
          </p:nvSpPr>
          <p:spPr bwMode="auto">
            <a:xfrm>
              <a:off x="3560" y="2205"/>
              <a:ext cx="1254" cy="144"/>
            </a:xfrm>
            <a:prstGeom prst="rect">
              <a:avLst/>
            </a:prstGeom>
            <a:noFill/>
            <a:ln w="9525" algn="ctr">
              <a:noFill/>
              <a:miter lim="800000"/>
              <a:headEnd/>
              <a:tailEnd/>
            </a:ln>
            <a:effectLst/>
          </p:spPr>
          <p:txBody>
            <a:bodyPr>
              <a:spAutoFit/>
            </a:bodyPr>
            <a:lstStyle/>
            <a:p>
              <a:pPr marL="457200" algn="ctr"/>
              <a:r>
                <a:rPr lang="en-US" sz="1000"/>
                <a:t>Heat shock gene</a:t>
              </a:r>
            </a:p>
          </p:txBody>
        </p:sp>
        <p:sp>
          <p:nvSpPr>
            <p:cNvPr id="185355" name="Text Box 11"/>
            <p:cNvSpPr txBox="1">
              <a:spLocks noChangeArrowheads="1"/>
            </p:cNvSpPr>
            <p:nvPr/>
          </p:nvSpPr>
          <p:spPr bwMode="auto">
            <a:xfrm>
              <a:off x="3070" y="2205"/>
              <a:ext cx="570" cy="144"/>
            </a:xfrm>
            <a:prstGeom prst="rect">
              <a:avLst/>
            </a:prstGeom>
            <a:noFill/>
            <a:ln w="9525" algn="ctr">
              <a:noFill/>
              <a:miter lim="800000"/>
              <a:headEnd/>
              <a:tailEnd/>
            </a:ln>
            <a:effectLst/>
          </p:spPr>
          <p:txBody>
            <a:bodyPr wrap="none">
              <a:spAutoFit/>
            </a:bodyPr>
            <a:lstStyle/>
            <a:p>
              <a:pPr marL="457200" algn="ctr"/>
              <a:r>
                <a:rPr lang="en-US" sz="1000"/>
                <a:t>HSE</a:t>
              </a:r>
            </a:p>
          </p:txBody>
        </p:sp>
      </p:grpSp>
      <p:grpSp>
        <p:nvGrpSpPr>
          <p:cNvPr id="3" name="Group 12"/>
          <p:cNvGrpSpPr>
            <a:grpSpLocks/>
          </p:cNvGrpSpPr>
          <p:nvPr/>
        </p:nvGrpSpPr>
        <p:grpSpPr bwMode="auto">
          <a:xfrm>
            <a:off x="2492375" y="5516563"/>
            <a:ext cx="4032250" cy="371475"/>
            <a:chOff x="2971" y="2115"/>
            <a:chExt cx="2540" cy="234"/>
          </a:xfrm>
        </p:grpSpPr>
        <p:sp>
          <p:nvSpPr>
            <p:cNvPr id="185357" name="Rectangle 13"/>
            <p:cNvSpPr>
              <a:spLocks noChangeArrowheads="1"/>
            </p:cNvSpPr>
            <p:nvPr/>
          </p:nvSpPr>
          <p:spPr bwMode="auto">
            <a:xfrm>
              <a:off x="2971" y="2115"/>
              <a:ext cx="2540" cy="90"/>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185358" name="Rectangle 14"/>
            <p:cNvSpPr>
              <a:spLocks noChangeArrowheads="1"/>
            </p:cNvSpPr>
            <p:nvPr/>
          </p:nvSpPr>
          <p:spPr bwMode="auto">
            <a:xfrm>
              <a:off x="3742" y="2115"/>
              <a:ext cx="1134" cy="90"/>
            </a:xfrm>
            <a:prstGeom prst="rect">
              <a:avLst/>
            </a:prstGeom>
            <a:solidFill>
              <a:srgbClr val="00CCFF"/>
            </a:solidFill>
            <a:ln w="9525">
              <a:solidFill>
                <a:schemeClr val="tx1"/>
              </a:solidFill>
              <a:miter lim="800000"/>
              <a:headEnd/>
              <a:tailEnd/>
            </a:ln>
            <a:effectLst/>
          </p:spPr>
          <p:txBody>
            <a:bodyPr wrap="none" anchor="ctr"/>
            <a:lstStyle/>
            <a:p>
              <a:endParaRPr lang="en-GB"/>
            </a:p>
          </p:txBody>
        </p:sp>
        <p:sp>
          <p:nvSpPr>
            <p:cNvPr id="185359" name="Rectangle 15"/>
            <p:cNvSpPr>
              <a:spLocks noChangeArrowheads="1"/>
            </p:cNvSpPr>
            <p:nvPr/>
          </p:nvSpPr>
          <p:spPr bwMode="auto">
            <a:xfrm>
              <a:off x="3424" y="2115"/>
              <a:ext cx="136" cy="90"/>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5360" name="Text Box 16"/>
            <p:cNvSpPr txBox="1">
              <a:spLocks noChangeArrowheads="1"/>
            </p:cNvSpPr>
            <p:nvPr/>
          </p:nvSpPr>
          <p:spPr bwMode="auto">
            <a:xfrm>
              <a:off x="3560" y="2205"/>
              <a:ext cx="1254" cy="144"/>
            </a:xfrm>
            <a:prstGeom prst="rect">
              <a:avLst/>
            </a:prstGeom>
            <a:noFill/>
            <a:ln w="9525" algn="ctr">
              <a:noFill/>
              <a:miter lim="800000"/>
              <a:headEnd/>
              <a:tailEnd/>
            </a:ln>
            <a:effectLst/>
          </p:spPr>
          <p:txBody>
            <a:bodyPr>
              <a:spAutoFit/>
            </a:bodyPr>
            <a:lstStyle/>
            <a:p>
              <a:pPr marL="457200" algn="ctr"/>
              <a:r>
                <a:rPr lang="en-US" sz="1000"/>
                <a:t>Heat shock gene</a:t>
              </a:r>
            </a:p>
          </p:txBody>
        </p:sp>
        <p:sp>
          <p:nvSpPr>
            <p:cNvPr id="185361" name="Text Box 17"/>
            <p:cNvSpPr txBox="1">
              <a:spLocks noChangeArrowheads="1"/>
            </p:cNvSpPr>
            <p:nvPr/>
          </p:nvSpPr>
          <p:spPr bwMode="auto">
            <a:xfrm>
              <a:off x="3070" y="2205"/>
              <a:ext cx="570" cy="144"/>
            </a:xfrm>
            <a:prstGeom prst="rect">
              <a:avLst/>
            </a:prstGeom>
            <a:noFill/>
            <a:ln w="9525" algn="ctr">
              <a:noFill/>
              <a:miter lim="800000"/>
              <a:headEnd/>
              <a:tailEnd/>
            </a:ln>
            <a:effectLst/>
          </p:spPr>
          <p:txBody>
            <a:bodyPr wrap="none">
              <a:spAutoFit/>
            </a:bodyPr>
            <a:lstStyle/>
            <a:p>
              <a:pPr marL="457200" algn="ctr"/>
              <a:r>
                <a:rPr lang="en-US" sz="1000"/>
                <a:t>HSE</a:t>
              </a:r>
            </a:p>
          </p:txBody>
        </p:sp>
      </p:grpSp>
      <p:sp>
        <p:nvSpPr>
          <p:cNvPr id="185362" name="AutoShape 18"/>
          <p:cNvSpPr>
            <a:spLocks noChangeArrowheads="1"/>
          </p:cNvSpPr>
          <p:nvPr/>
        </p:nvSpPr>
        <p:spPr bwMode="auto">
          <a:xfrm rot="5400000">
            <a:off x="3167856" y="3105944"/>
            <a:ext cx="287338" cy="215900"/>
          </a:xfrm>
          <a:prstGeom prst="flowChartOnlineStorage">
            <a:avLst/>
          </a:prstGeom>
          <a:solidFill>
            <a:srgbClr val="FF6600">
              <a:alpha val="50000"/>
            </a:srgbClr>
          </a:solidFill>
          <a:ln w="9525">
            <a:solidFill>
              <a:schemeClr val="tx1"/>
            </a:solidFill>
            <a:miter lim="800000"/>
            <a:headEnd/>
            <a:tailEnd/>
          </a:ln>
          <a:effectLst/>
        </p:spPr>
        <p:txBody>
          <a:bodyPr wrap="none" anchor="ctr"/>
          <a:lstStyle/>
          <a:p>
            <a:endParaRPr lang="en-GB"/>
          </a:p>
        </p:txBody>
      </p:sp>
      <p:sp>
        <p:nvSpPr>
          <p:cNvPr id="185363" name="AutoShape 19"/>
          <p:cNvSpPr>
            <a:spLocks noChangeArrowheads="1"/>
          </p:cNvSpPr>
          <p:nvPr/>
        </p:nvSpPr>
        <p:spPr bwMode="auto">
          <a:xfrm rot="5400000">
            <a:off x="3059906" y="2709070"/>
            <a:ext cx="504825" cy="360362"/>
          </a:xfrm>
          <a:prstGeom prst="flowChartOnlineStorage">
            <a:avLst/>
          </a:prstGeom>
          <a:solidFill>
            <a:srgbClr val="0000FF"/>
          </a:solidFill>
          <a:ln w="9525">
            <a:solidFill>
              <a:schemeClr val="tx1"/>
            </a:solidFill>
            <a:miter lim="800000"/>
            <a:headEnd/>
            <a:tailEnd/>
          </a:ln>
          <a:effectLst/>
        </p:spPr>
        <p:txBody>
          <a:bodyPr wrap="none" anchor="ctr"/>
          <a:lstStyle/>
          <a:p>
            <a:endParaRPr lang="en-GB"/>
          </a:p>
        </p:txBody>
      </p:sp>
      <p:sp>
        <p:nvSpPr>
          <p:cNvPr id="185364" name="AutoShape 20"/>
          <p:cNvSpPr>
            <a:spLocks noChangeArrowheads="1"/>
          </p:cNvSpPr>
          <p:nvPr/>
        </p:nvSpPr>
        <p:spPr bwMode="auto">
          <a:xfrm>
            <a:off x="6156325" y="2349500"/>
            <a:ext cx="360363" cy="360363"/>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365" name="Text Box 21"/>
          <p:cNvSpPr txBox="1">
            <a:spLocks noChangeArrowheads="1"/>
          </p:cNvSpPr>
          <p:nvPr/>
        </p:nvSpPr>
        <p:spPr bwMode="auto">
          <a:xfrm>
            <a:off x="5580063" y="2768600"/>
            <a:ext cx="971550" cy="228600"/>
          </a:xfrm>
          <a:prstGeom prst="rect">
            <a:avLst/>
          </a:prstGeom>
          <a:noFill/>
          <a:ln w="9525" algn="ctr">
            <a:noFill/>
            <a:miter lim="800000"/>
            <a:headEnd/>
            <a:tailEnd/>
          </a:ln>
          <a:effectLst/>
        </p:spPr>
        <p:txBody>
          <a:bodyPr>
            <a:spAutoFit/>
          </a:bodyPr>
          <a:lstStyle/>
          <a:p>
            <a:pPr marL="457200" algn="ctr"/>
            <a:r>
              <a:rPr lang="en-US" sz="1000"/>
              <a:t>HSP</a:t>
            </a:r>
          </a:p>
        </p:txBody>
      </p:sp>
      <p:sp>
        <p:nvSpPr>
          <p:cNvPr id="185366" name="AutoShape 22"/>
          <p:cNvSpPr>
            <a:spLocks noChangeArrowheads="1"/>
          </p:cNvSpPr>
          <p:nvPr/>
        </p:nvSpPr>
        <p:spPr bwMode="auto">
          <a:xfrm>
            <a:off x="5651500" y="2493963"/>
            <a:ext cx="360363" cy="503237"/>
          </a:xfrm>
          <a:custGeom>
            <a:avLst/>
            <a:gdLst>
              <a:gd name="G0" fmla="+- 12427 0 0"/>
              <a:gd name="G1" fmla="+- 3203 0 0"/>
              <a:gd name="G2" fmla="+- 12158 0 3203"/>
              <a:gd name="G3" fmla="+- G2 0 3203"/>
              <a:gd name="G4" fmla="*/ G3 32768 32059"/>
              <a:gd name="G5" fmla="*/ G4 1 2"/>
              <a:gd name="G6" fmla="+- 21600 0 12427"/>
              <a:gd name="G7" fmla="*/ G6 3203 6079"/>
              <a:gd name="G8" fmla="+- G7 12427 0"/>
              <a:gd name="T0" fmla="*/ 12427 w 21600"/>
              <a:gd name="T1" fmla="*/ 0 h 21600"/>
              <a:gd name="T2" fmla="*/ 12427 w 21600"/>
              <a:gd name="T3" fmla="*/ 12158 h 21600"/>
              <a:gd name="T4" fmla="*/ 294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203"/>
                </a:lnTo>
                <a:cubicBezTo>
                  <a:pt x="5564" y="3203"/>
                  <a:pt x="0" y="7212"/>
                  <a:pt x="0" y="12158"/>
                </a:cubicBezTo>
                <a:lnTo>
                  <a:pt x="0" y="21600"/>
                </a:lnTo>
                <a:lnTo>
                  <a:pt x="5879" y="21600"/>
                </a:lnTo>
                <a:lnTo>
                  <a:pt x="5879" y="12158"/>
                </a:lnTo>
                <a:cubicBezTo>
                  <a:pt x="5879" y="10389"/>
                  <a:pt x="8811" y="8955"/>
                  <a:pt x="12427" y="8955"/>
                </a:cubicBezTo>
                <a:lnTo>
                  <a:pt x="12427" y="12158"/>
                </a:lnTo>
                <a:close/>
              </a:path>
            </a:pathLst>
          </a:custGeom>
          <a:solidFill>
            <a:schemeClr val="accent1">
              <a:alpha val="0"/>
            </a:schemeClr>
          </a:solidFill>
          <a:ln w="9525">
            <a:solidFill>
              <a:schemeClr val="tx1"/>
            </a:solidFill>
            <a:miter lim="800000"/>
            <a:headEnd/>
            <a:tailEnd/>
          </a:ln>
          <a:effectLst/>
        </p:spPr>
        <p:txBody>
          <a:bodyPr wrap="none" anchor="ctr"/>
          <a:lstStyle/>
          <a:p>
            <a:endParaRPr lang="en-GB"/>
          </a:p>
        </p:txBody>
      </p:sp>
      <p:sp>
        <p:nvSpPr>
          <p:cNvPr id="185367" name="AutoShape 23"/>
          <p:cNvSpPr>
            <a:spLocks noChangeArrowheads="1"/>
          </p:cNvSpPr>
          <p:nvPr/>
        </p:nvSpPr>
        <p:spPr bwMode="auto">
          <a:xfrm>
            <a:off x="6156325" y="2349500"/>
            <a:ext cx="360363" cy="360363"/>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368" name="AutoShape 24"/>
          <p:cNvSpPr>
            <a:spLocks noChangeArrowheads="1"/>
          </p:cNvSpPr>
          <p:nvPr/>
        </p:nvSpPr>
        <p:spPr bwMode="auto">
          <a:xfrm>
            <a:off x="6011863" y="1916113"/>
            <a:ext cx="360362" cy="360362"/>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369" name="AutoShape 25"/>
          <p:cNvSpPr>
            <a:spLocks noChangeArrowheads="1"/>
          </p:cNvSpPr>
          <p:nvPr/>
        </p:nvSpPr>
        <p:spPr bwMode="auto">
          <a:xfrm>
            <a:off x="4284663" y="1844675"/>
            <a:ext cx="360362" cy="360363"/>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370" name="Text Box 26"/>
          <p:cNvSpPr txBox="1">
            <a:spLocks noChangeArrowheads="1"/>
          </p:cNvSpPr>
          <p:nvPr/>
        </p:nvSpPr>
        <p:spPr bwMode="auto">
          <a:xfrm>
            <a:off x="5580063" y="2781300"/>
            <a:ext cx="971550" cy="228600"/>
          </a:xfrm>
          <a:prstGeom prst="rect">
            <a:avLst/>
          </a:prstGeom>
          <a:noFill/>
          <a:ln w="9525" algn="ctr">
            <a:noFill/>
            <a:miter lim="800000"/>
            <a:headEnd/>
            <a:tailEnd/>
          </a:ln>
          <a:effectLst/>
        </p:spPr>
        <p:txBody>
          <a:bodyPr>
            <a:spAutoFit/>
          </a:bodyPr>
          <a:lstStyle/>
          <a:p>
            <a:pPr marL="457200" algn="ctr"/>
            <a:r>
              <a:rPr lang="en-US" sz="1000"/>
              <a:t>HSP</a:t>
            </a:r>
          </a:p>
        </p:txBody>
      </p:sp>
      <p:sp>
        <p:nvSpPr>
          <p:cNvPr id="185371" name="Text Box 27"/>
          <p:cNvSpPr txBox="1">
            <a:spLocks noChangeArrowheads="1"/>
          </p:cNvSpPr>
          <p:nvPr/>
        </p:nvSpPr>
        <p:spPr bwMode="auto">
          <a:xfrm>
            <a:off x="5435600" y="2349500"/>
            <a:ext cx="971550" cy="228600"/>
          </a:xfrm>
          <a:prstGeom prst="rect">
            <a:avLst/>
          </a:prstGeom>
          <a:noFill/>
          <a:ln w="9525" algn="ctr">
            <a:noFill/>
            <a:miter lim="800000"/>
            <a:headEnd/>
            <a:tailEnd/>
          </a:ln>
          <a:effectLst/>
        </p:spPr>
        <p:txBody>
          <a:bodyPr>
            <a:spAutoFit/>
          </a:bodyPr>
          <a:lstStyle/>
          <a:p>
            <a:pPr marL="457200" algn="ctr"/>
            <a:r>
              <a:rPr lang="en-US" sz="1000"/>
              <a:t>HSP</a:t>
            </a:r>
          </a:p>
        </p:txBody>
      </p:sp>
      <p:sp>
        <p:nvSpPr>
          <p:cNvPr id="185372" name="Text Box 28"/>
          <p:cNvSpPr txBox="1">
            <a:spLocks noChangeArrowheads="1"/>
          </p:cNvSpPr>
          <p:nvPr/>
        </p:nvSpPr>
        <p:spPr bwMode="auto">
          <a:xfrm>
            <a:off x="3779838" y="2276475"/>
            <a:ext cx="971550" cy="228600"/>
          </a:xfrm>
          <a:prstGeom prst="rect">
            <a:avLst/>
          </a:prstGeom>
          <a:noFill/>
          <a:ln w="9525" algn="ctr">
            <a:noFill/>
            <a:miter lim="800000"/>
            <a:headEnd/>
            <a:tailEnd/>
          </a:ln>
          <a:effectLst/>
        </p:spPr>
        <p:txBody>
          <a:bodyPr>
            <a:spAutoFit/>
          </a:bodyPr>
          <a:lstStyle/>
          <a:p>
            <a:pPr marL="457200" algn="ctr"/>
            <a:r>
              <a:rPr lang="en-US" sz="1000"/>
              <a:t>HSP</a:t>
            </a:r>
          </a:p>
        </p:txBody>
      </p:sp>
      <p:sp>
        <p:nvSpPr>
          <p:cNvPr id="185373" name="Text Box 29"/>
          <p:cNvSpPr txBox="1">
            <a:spLocks noChangeArrowheads="1"/>
          </p:cNvSpPr>
          <p:nvPr/>
        </p:nvSpPr>
        <p:spPr bwMode="auto">
          <a:xfrm>
            <a:off x="2305050" y="3128963"/>
            <a:ext cx="971550" cy="228600"/>
          </a:xfrm>
          <a:prstGeom prst="rect">
            <a:avLst/>
          </a:prstGeom>
          <a:noFill/>
          <a:ln w="9525" algn="ctr">
            <a:noFill/>
            <a:miter lim="800000"/>
            <a:headEnd/>
            <a:tailEnd/>
          </a:ln>
          <a:effectLst/>
        </p:spPr>
        <p:txBody>
          <a:bodyPr>
            <a:spAutoFit/>
          </a:bodyPr>
          <a:lstStyle/>
          <a:p>
            <a:pPr marL="457200" algn="ctr"/>
            <a:r>
              <a:rPr lang="en-US" sz="1000"/>
              <a:t>HSF</a:t>
            </a:r>
          </a:p>
        </p:txBody>
      </p:sp>
      <p:sp>
        <p:nvSpPr>
          <p:cNvPr id="185374" name="Text Box 30"/>
          <p:cNvSpPr txBox="1">
            <a:spLocks noChangeArrowheads="1"/>
          </p:cNvSpPr>
          <p:nvPr/>
        </p:nvSpPr>
        <p:spPr bwMode="auto">
          <a:xfrm>
            <a:off x="2482850" y="2420938"/>
            <a:ext cx="1152525" cy="228600"/>
          </a:xfrm>
          <a:prstGeom prst="rect">
            <a:avLst/>
          </a:prstGeom>
          <a:noFill/>
          <a:ln w="9525" algn="ctr">
            <a:noFill/>
            <a:miter lim="800000"/>
            <a:headEnd/>
            <a:tailEnd/>
          </a:ln>
          <a:effectLst/>
        </p:spPr>
        <p:txBody>
          <a:bodyPr>
            <a:spAutoFit/>
          </a:bodyPr>
          <a:lstStyle/>
          <a:p>
            <a:pPr marL="457200" algn="ctr"/>
            <a:r>
              <a:rPr lang="en-US" sz="1000"/>
              <a:t>RNA pol</a:t>
            </a:r>
          </a:p>
        </p:txBody>
      </p:sp>
      <p:sp>
        <p:nvSpPr>
          <p:cNvPr id="185375" name="Text Box 31"/>
          <p:cNvSpPr txBox="1">
            <a:spLocks noChangeArrowheads="1"/>
          </p:cNvSpPr>
          <p:nvPr/>
        </p:nvSpPr>
        <p:spPr bwMode="auto">
          <a:xfrm>
            <a:off x="1835150" y="3128963"/>
            <a:ext cx="1441450" cy="228600"/>
          </a:xfrm>
          <a:prstGeom prst="rect">
            <a:avLst/>
          </a:prstGeom>
          <a:noFill/>
          <a:ln w="9525" algn="ctr">
            <a:noFill/>
            <a:miter lim="800000"/>
            <a:headEnd/>
            <a:tailEnd/>
          </a:ln>
          <a:effectLst/>
        </p:spPr>
        <p:txBody>
          <a:bodyPr>
            <a:spAutoFit/>
          </a:bodyPr>
          <a:lstStyle/>
          <a:p>
            <a:pPr marL="457200" algn="ctr"/>
            <a:r>
              <a:rPr lang="en-US" sz="1000"/>
              <a:t>HSP:HSF</a:t>
            </a:r>
          </a:p>
        </p:txBody>
      </p:sp>
      <p:sp>
        <p:nvSpPr>
          <p:cNvPr id="185376" name="AutoShape 32"/>
          <p:cNvSpPr>
            <a:spLocks noChangeArrowheads="1"/>
          </p:cNvSpPr>
          <p:nvPr/>
        </p:nvSpPr>
        <p:spPr bwMode="auto">
          <a:xfrm rot="5400000">
            <a:off x="4248944" y="4112419"/>
            <a:ext cx="287338" cy="215900"/>
          </a:xfrm>
          <a:prstGeom prst="flowChartOnlineStorage">
            <a:avLst/>
          </a:prstGeom>
          <a:solidFill>
            <a:srgbClr val="FF6600">
              <a:alpha val="50000"/>
            </a:srgbClr>
          </a:solidFill>
          <a:ln w="9525">
            <a:solidFill>
              <a:schemeClr val="tx1"/>
            </a:solidFill>
            <a:miter lim="800000"/>
            <a:headEnd/>
            <a:tailEnd/>
          </a:ln>
          <a:effectLst/>
        </p:spPr>
        <p:txBody>
          <a:bodyPr wrap="none" anchor="ctr"/>
          <a:lstStyle/>
          <a:p>
            <a:endParaRPr lang="en-GB"/>
          </a:p>
        </p:txBody>
      </p:sp>
      <p:sp>
        <p:nvSpPr>
          <p:cNvPr id="185377" name="AutoShape 33"/>
          <p:cNvSpPr>
            <a:spLocks noChangeArrowheads="1"/>
          </p:cNvSpPr>
          <p:nvPr/>
        </p:nvSpPr>
        <p:spPr bwMode="auto">
          <a:xfrm>
            <a:off x="1979613" y="3860800"/>
            <a:ext cx="792162" cy="576263"/>
          </a:xfrm>
          <a:prstGeom prst="lightningBolt">
            <a:avLst/>
          </a:prstGeom>
          <a:solidFill>
            <a:srgbClr val="FF0000"/>
          </a:solidFill>
          <a:ln w="9525">
            <a:solidFill>
              <a:schemeClr val="tx1"/>
            </a:solidFill>
            <a:miter lim="800000"/>
            <a:headEnd/>
            <a:tailEnd/>
          </a:ln>
          <a:effectLst/>
        </p:spPr>
        <p:txBody>
          <a:bodyPr wrap="none" anchor="ctr"/>
          <a:lstStyle/>
          <a:p>
            <a:endParaRPr lang="en-GB"/>
          </a:p>
        </p:txBody>
      </p:sp>
      <p:grpSp>
        <p:nvGrpSpPr>
          <p:cNvPr id="4" name="Group 34"/>
          <p:cNvGrpSpPr>
            <a:grpSpLocks/>
          </p:cNvGrpSpPr>
          <p:nvPr/>
        </p:nvGrpSpPr>
        <p:grpSpPr bwMode="auto">
          <a:xfrm>
            <a:off x="5219700" y="4725988"/>
            <a:ext cx="946150" cy="515937"/>
            <a:chOff x="4694" y="2977"/>
            <a:chExt cx="596" cy="325"/>
          </a:xfrm>
        </p:grpSpPr>
        <p:sp>
          <p:nvSpPr>
            <p:cNvPr id="185379" name="AutoShape 35"/>
            <p:cNvSpPr>
              <a:spLocks noChangeArrowheads="1"/>
            </p:cNvSpPr>
            <p:nvPr/>
          </p:nvSpPr>
          <p:spPr bwMode="auto">
            <a:xfrm>
              <a:off x="5063" y="2977"/>
              <a:ext cx="130" cy="136"/>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80" name="Text Box 36"/>
            <p:cNvSpPr txBox="1">
              <a:spLocks noChangeArrowheads="1"/>
            </p:cNvSpPr>
            <p:nvPr/>
          </p:nvSpPr>
          <p:spPr bwMode="auto">
            <a:xfrm>
              <a:off x="4694" y="3158"/>
              <a:ext cx="596" cy="144"/>
            </a:xfrm>
            <a:prstGeom prst="rect">
              <a:avLst/>
            </a:prstGeom>
            <a:noFill/>
            <a:ln w="9525" algn="ctr">
              <a:noFill/>
              <a:miter lim="800000"/>
              <a:headEnd/>
              <a:tailEnd/>
            </a:ln>
            <a:effectLst/>
          </p:spPr>
          <p:txBody>
            <a:bodyPr>
              <a:spAutoFit/>
            </a:bodyPr>
            <a:lstStyle/>
            <a:p>
              <a:pPr marL="457200"/>
              <a:r>
                <a:rPr lang="en-US" sz="1000">
                  <a:solidFill>
                    <a:srgbClr val="FF0000"/>
                  </a:solidFill>
                </a:rPr>
                <a:t>MFP</a:t>
              </a:r>
            </a:p>
          </p:txBody>
        </p:sp>
      </p:grpSp>
      <p:sp>
        <p:nvSpPr>
          <p:cNvPr id="185381" name="AutoShape 37"/>
          <p:cNvSpPr>
            <a:spLocks noChangeArrowheads="1"/>
          </p:cNvSpPr>
          <p:nvPr/>
        </p:nvSpPr>
        <p:spPr bwMode="auto">
          <a:xfrm>
            <a:off x="3563938" y="4005263"/>
            <a:ext cx="206375" cy="215900"/>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grpSp>
        <p:nvGrpSpPr>
          <p:cNvPr id="5" name="Group 38"/>
          <p:cNvGrpSpPr>
            <a:grpSpLocks/>
          </p:cNvGrpSpPr>
          <p:nvPr/>
        </p:nvGrpSpPr>
        <p:grpSpPr bwMode="auto">
          <a:xfrm>
            <a:off x="2268538" y="4149725"/>
            <a:ext cx="946150" cy="515938"/>
            <a:chOff x="4694" y="2977"/>
            <a:chExt cx="596" cy="325"/>
          </a:xfrm>
        </p:grpSpPr>
        <p:sp>
          <p:nvSpPr>
            <p:cNvPr id="185383" name="AutoShape 39"/>
            <p:cNvSpPr>
              <a:spLocks noChangeArrowheads="1"/>
            </p:cNvSpPr>
            <p:nvPr/>
          </p:nvSpPr>
          <p:spPr bwMode="auto">
            <a:xfrm>
              <a:off x="5063" y="2977"/>
              <a:ext cx="130" cy="136"/>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84" name="Text Box 40"/>
            <p:cNvSpPr txBox="1">
              <a:spLocks noChangeArrowheads="1"/>
            </p:cNvSpPr>
            <p:nvPr/>
          </p:nvSpPr>
          <p:spPr bwMode="auto">
            <a:xfrm>
              <a:off x="4694" y="3158"/>
              <a:ext cx="596" cy="144"/>
            </a:xfrm>
            <a:prstGeom prst="rect">
              <a:avLst/>
            </a:prstGeom>
            <a:noFill/>
            <a:ln w="9525" algn="ctr">
              <a:noFill/>
              <a:miter lim="800000"/>
              <a:headEnd/>
              <a:tailEnd/>
            </a:ln>
            <a:effectLst/>
          </p:spPr>
          <p:txBody>
            <a:bodyPr>
              <a:spAutoFit/>
            </a:bodyPr>
            <a:lstStyle/>
            <a:p>
              <a:pPr marL="457200"/>
              <a:r>
                <a:rPr lang="en-US" sz="1000">
                  <a:solidFill>
                    <a:srgbClr val="FF0000"/>
                  </a:solidFill>
                </a:rPr>
                <a:t>MFP</a:t>
              </a:r>
            </a:p>
          </p:txBody>
        </p:sp>
      </p:grpSp>
      <p:grpSp>
        <p:nvGrpSpPr>
          <p:cNvPr id="6" name="Group 41"/>
          <p:cNvGrpSpPr>
            <a:grpSpLocks/>
          </p:cNvGrpSpPr>
          <p:nvPr/>
        </p:nvGrpSpPr>
        <p:grpSpPr bwMode="auto">
          <a:xfrm>
            <a:off x="5795963" y="4365625"/>
            <a:ext cx="946150" cy="515938"/>
            <a:chOff x="4694" y="2977"/>
            <a:chExt cx="596" cy="325"/>
          </a:xfrm>
        </p:grpSpPr>
        <p:sp>
          <p:nvSpPr>
            <p:cNvPr id="185386" name="AutoShape 42"/>
            <p:cNvSpPr>
              <a:spLocks noChangeArrowheads="1"/>
            </p:cNvSpPr>
            <p:nvPr/>
          </p:nvSpPr>
          <p:spPr bwMode="auto">
            <a:xfrm>
              <a:off x="5063" y="2977"/>
              <a:ext cx="130" cy="136"/>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87" name="Text Box 43"/>
            <p:cNvSpPr txBox="1">
              <a:spLocks noChangeArrowheads="1"/>
            </p:cNvSpPr>
            <p:nvPr/>
          </p:nvSpPr>
          <p:spPr bwMode="auto">
            <a:xfrm>
              <a:off x="4694" y="3158"/>
              <a:ext cx="596" cy="144"/>
            </a:xfrm>
            <a:prstGeom prst="rect">
              <a:avLst/>
            </a:prstGeom>
            <a:noFill/>
            <a:ln w="9525" algn="ctr">
              <a:noFill/>
              <a:miter lim="800000"/>
              <a:headEnd/>
              <a:tailEnd/>
            </a:ln>
            <a:effectLst/>
          </p:spPr>
          <p:txBody>
            <a:bodyPr>
              <a:spAutoFit/>
            </a:bodyPr>
            <a:lstStyle/>
            <a:p>
              <a:pPr marL="457200"/>
              <a:r>
                <a:rPr lang="en-US" sz="1000">
                  <a:solidFill>
                    <a:srgbClr val="FF0000"/>
                  </a:solidFill>
                </a:rPr>
                <a:t>MFP</a:t>
              </a:r>
            </a:p>
          </p:txBody>
        </p:sp>
      </p:grpSp>
      <p:grpSp>
        <p:nvGrpSpPr>
          <p:cNvPr id="7" name="Group 44"/>
          <p:cNvGrpSpPr>
            <a:grpSpLocks/>
          </p:cNvGrpSpPr>
          <p:nvPr/>
        </p:nvGrpSpPr>
        <p:grpSpPr bwMode="auto">
          <a:xfrm>
            <a:off x="3563938" y="4508500"/>
            <a:ext cx="946150" cy="515938"/>
            <a:chOff x="4694" y="2977"/>
            <a:chExt cx="596" cy="325"/>
          </a:xfrm>
        </p:grpSpPr>
        <p:sp>
          <p:nvSpPr>
            <p:cNvPr id="185389" name="AutoShape 45"/>
            <p:cNvSpPr>
              <a:spLocks noChangeArrowheads="1"/>
            </p:cNvSpPr>
            <p:nvPr/>
          </p:nvSpPr>
          <p:spPr bwMode="auto">
            <a:xfrm>
              <a:off x="5063" y="2977"/>
              <a:ext cx="130" cy="136"/>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90" name="Text Box 46"/>
            <p:cNvSpPr txBox="1">
              <a:spLocks noChangeArrowheads="1"/>
            </p:cNvSpPr>
            <p:nvPr/>
          </p:nvSpPr>
          <p:spPr bwMode="auto">
            <a:xfrm>
              <a:off x="4694" y="3158"/>
              <a:ext cx="596" cy="144"/>
            </a:xfrm>
            <a:prstGeom prst="rect">
              <a:avLst/>
            </a:prstGeom>
            <a:noFill/>
            <a:ln w="9525" algn="ctr">
              <a:noFill/>
              <a:miter lim="800000"/>
              <a:headEnd/>
              <a:tailEnd/>
            </a:ln>
            <a:effectLst/>
          </p:spPr>
          <p:txBody>
            <a:bodyPr>
              <a:spAutoFit/>
            </a:bodyPr>
            <a:lstStyle/>
            <a:p>
              <a:pPr marL="457200"/>
              <a:r>
                <a:rPr lang="en-US" sz="1000">
                  <a:solidFill>
                    <a:srgbClr val="FF0000"/>
                  </a:solidFill>
                </a:rPr>
                <a:t>MFP</a:t>
              </a:r>
            </a:p>
          </p:txBody>
        </p:sp>
      </p:grpSp>
      <p:grpSp>
        <p:nvGrpSpPr>
          <p:cNvPr id="8" name="Group 47"/>
          <p:cNvGrpSpPr>
            <a:grpSpLocks/>
          </p:cNvGrpSpPr>
          <p:nvPr/>
        </p:nvGrpSpPr>
        <p:grpSpPr bwMode="auto">
          <a:xfrm>
            <a:off x="4140200" y="4713288"/>
            <a:ext cx="946150" cy="515937"/>
            <a:chOff x="4694" y="2977"/>
            <a:chExt cx="596" cy="325"/>
          </a:xfrm>
        </p:grpSpPr>
        <p:sp>
          <p:nvSpPr>
            <p:cNvPr id="185392" name="AutoShape 48"/>
            <p:cNvSpPr>
              <a:spLocks noChangeArrowheads="1"/>
            </p:cNvSpPr>
            <p:nvPr/>
          </p:nvSpPr>
          <p:spPr bwMode="auto">
            <a:xfrm>
              <a:off x="5063" y="2977"/>
              <a:ext cx="130" cy="136"/>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93" name="Text Box 49"/>
            <p:cNvSpPr txBox="1">
              <a:spLocks noChangeArrowheads="1"/>
            </p:cNvSpPr>
            <p:nvPr/>
          </p:nvSpPr>
          <p:spPr bwMode="auto">
            <a:xfrm>
              <a:off x="4694" y="3158"/>
              <a:ext cx="596" cy="144"/>
            </a:xfrm>
            <a:prstGeom prst="rect">
              <a:avLst/>
            </a:prstGeom>
            <a:noFill/>
            <a:ln w="9525" algn="ctr">
              <a:noFill/>
              <a:miter lim="800000"/>
              <a:headEnd/>
              <a:tailEnd/>
            </a:ln>
            <a:effectLst/>
          </p:spPr>
          <p:txBody>
            <a:bodyPr>
              <a:spAutoFit/>
            </a:bodyPr>
            <a:lstStyle/>
            <a:p>
              <a:pPr marL="457200"/>
              <a:r>
                <a:rPr lang="en-US" sz="1000">
                  <a:solidFill>
                    <a:srgbClr val="FF0000"/>
                  </a:solidFill>
                </a:rPr>
                <a:t>MFP</a:t>
              </a:r>
            </a:p>
          </p:txBody>
        </p:sp>
      </p:grpSp>
      <p:sp>
        <p:nvSpPr>
          <p:cNvPr id="185394" name="AutoShape 50"/>
          <p:cNvSpPr>
            <a:spLocks noChangeArrowheads="1"/>
          </p:cNvSpPr>
          <p:nvPr/>
        </p:nvSpPr>
        <p:spPr bwMode="auto">
          <a:xfrm rot="5400000">
            <a:off x="3059906" y="4796632"/>
            <a:ext cx="504825" cy="360362"/>
          </a:xfrm>
          <a:prstGeom prst="flowChartOnlineStorage">
            <a:avLst/>
          </a:prstGeom>
          <a:solidFill>
            <a:srgbClr val="0000FF"/>
          </a:solidFill>
          <a:ln w="9525">
            <a:solidFill>
              <a:schemeClr val="tx1"/>
            </a:solidFill>
            <a:miter lim="800000"/>
            <a:headEnd/>
            <a:tailEnd/>
          </a:ln>
          <a:effectLst/>
        </p:spPr>
        <p:txBody>
          <a:bodyPr wrap="none" anchor="ctr"/>
          <a:lstStyle/>
          <a:p>
            <a:endParaRPr lang="en-GB"/>
          </a:p>
        </p:txBody>
      </p:sp>
      <p:sp>
        <p:nvSpPr>
          <p:cNvPr id="185395" name="AutoShape 51"/>
          <p:cNvSpPr>
            <a:spLocks noChangeArrowheads="1"/>
          </p:cNvSpPr>
          <p:nvPr/>
        </p:nvSpPr>
        <p:spPr bwMode="auto">
          <a:xfrm>
            <a:off x="5651500" y="4581525"/>
            <a:ext cx="360363" cy="503238"/>
          </a:xfrm>
          <a:custGeom>
            <a:avLst/>
            <a:gdLst>
              <a:gd name="G0" fmla="+- 12427 0 0"/>
              <a:gd name="G1" fmla="+- 3203 0 0"/>
              <a:gd name="G2" fmla="+- 12158 0 3203"/>
              <a:gd name="G3" fmla="+- G2 0 3203"/>
              <a:gd name="G4" fmla="*/ G3 32768 32059"/>
              <a:gd name="G5" fmla="*/ G4 1 2"/>
              <a:gd name="G6" fmla="+- 21600 0 12427"/>
              <a:gd name="G7" fmla="*/ G6 3203 6079"/>
              <a:gd name="G8" fmla="+- G7 12427 0"/>
              <a:gd name="T0" fmla="*/ 12427 w 21600"/>
              <a:gd name="T1" fmla="*/ 0 h 21600"/>
              <a:gd name="T2" fmla="*/ 12427 w 21600"/>
              <a:gd name="T3" fmla="*/ 12158 h 21600"/>
              <a:gd name="T4" fmla="*/ 294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203"/>
                </a:lnTo>
                <a:cubicBezTo>
                  <a:pt x="5564" y="3203"/>
                  <a:pt x="0" y="7212"/>
                  <a:pt x="0" y="12158"/>
                </a:cubicBezTo>
                <a:lnTo>
                  <a:pt x="0" y="21600"/>
                </a:lnTo>
                <a:lnTo>
                  <a:pt x="5879" y="21600"/>
                </a:lnTo>
                <a:lnTo>
                  <a:pt x="5879" y="12158"/>
                </a:lnTo>
                <a:cubicBezTo>
                  <a:pt x="5879" y="10389"/>
                  <a:pt x="8811" y="8955"/>
                  <a:pt x="12427" y="8955"/>
                </a:cubicBezTo>
                <a:lnTo>
                  <a:pt x="12427" y="12158"/>
                </a:lnTo>
                <a:close/>
              </a:path>
            </a:pathLst>
          </a:custGeom>
          <a:solidFill>
            <a:schemeClr val="accent1">
              <a:alpha val="0"/>
            </a:schemeClr>
          </a:solidFill>
          <a:ln w="9525">
            <a:solidFill>
              <a:schemeClr val="tx1"/>
            </a:solidFill>
            <a:miter lim="800000"/>
            <a:headEnd/>
            <a:tailEnd/>
          </a:ln>
          <a:effectLst/>
        </p:spPr>
        <p:txBody>
          <a:bodyPr wrap="none" anchor="ctr"/>
          <a:lstStyle/>
          <a:p>
            <a:endParaRPr lang="en-GB"/>
          </a:p>
        </p:txBody>
      </p:sp>
      <p:sp>
        <p:nvSpPr>
          <p:cNvPr id="185396" name="AutoShape 52"/>
          <p:cNvSpPr>
            <a:spLocks noChangeArrowheads="1"/>
          </p:cNvSpPr>
          <p:nvPr/>
        </p:nvSpPr>
        <p:spPr bwMode="auto">
          <a:xfrm>
            <a:off x="6156325" y="4437063"/>
            <a:ext cx="360363" cy="360362"/>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397" name="AutoShape 53"/>
          <p:cNvSpPr>
            <a:spLocks noChangeArrowheads="1"/>
          </p:cNvSpPr>
          <p:nvPr/>
        </p:nvSpPr>
        <p:spPr bwMode="auto">
          <a:xfrm>
            <a:off x="2484438" y="4797425"/>
            <a:ext cx="206375" cy="215900"/>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98" name="AutoShape 54"/>
          <p:cNvSpPr>
            <a:spLocks noChangeArrowheads="1"/>
          </p:cNvSpPr>
          <p:nvPr/>
        </p:nvSpPr>
        <p:spPr bwMode="auto">
          <a:xfrm>
            <a:off x="4787900" y="4005263"/>
            <a:ext cx="206375" cy="215900"/>
          </a:xfrm>
          <a:prstGeom prst="plaque">
            <a:avLst>
              <a:gd name="adj" fmla="val 16667"/>
            </a:avLst>
          </a:prstGeom>
          <a:solidFill>
            <a:srgbClr val="FF00FF">
              <a:alpha val="49001"/>
            </a:srgbClr>
          </a:solidFill>
          <a:ln w="9525" algn="ctr">
            <a:solidFill>
              <a:schemeClr val="tx1"/>
            </a:solidFill>
            <a:miter lim="800000"/>
            <a:headEnd/>
            <a:tailEnd/>
          </a:ln>
          <a:effectLst/>
        </p:spPr>
        <p:txBody>
          <a:bodyPr anchor="ctr">
            <a:spAutoFit/>
          </a:bodyPr>
          <a:lstStyle/>
          <a:p>
            <a:endParaRPr lang="en-GB"/>
          </a:p>
        </p:txBody>
      </p:sp>
      <p:sp>
        <p:nvSpPr>
          <p:cNvPr id="185399" name="AutoShape 55"/>
          <p:cNvSpPr>
            <a:spLocks noChangeArrowheads="1"/>
          </p:cNvSpPr>
          <p:nvPr/>
        </p:nvSpPr>
        <p:spPr bwMode="auto">
          <a:xfrm>
            <a:off x="3276600" y="4292600"/>
            <a:ext cx="360363" cy="360363"/>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400" name="AutoShape 56"/>
          <p:cNvSpPr>
            <a:spLocks noChangeArrowheads="1"/>
          </p:cNvSpPr>
          <p:nvPr/>
        </p:nvSpPr>
        <p:spPr bwMode="auto">
          <a:xfrm>
            <a:off x="5075238" y="4292600"/>
            <a:ext cx="360362" cy="360363"/>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401" name="AutoShape 57"/>
          <p:cNvSpPr>
            <a:spLocks noChangeArrowheads="1"/>
          </p:cNvSpPr>
          <p:nvPr/>
        </p:nvSpPr>
        <p:spPr bwMode="auto">
          <a:xfrm>
            <a:off x="6011863" y="4076700"/>
            <a:ext cx="360362" cy="360363"/>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402" name="AutoShape 58"/>
          <p:cNvSpPr>
            <a:spLocks noChangeArrowheads="1"/>
          </p:cNvSpPr>
          <p:nvPr/>
        </p:nvSpPr>
        <p:spPr bwMode="auto">
          <a:xfrm>
            <a:off x="6156325" y="4437063"/>
            <a:ext cx="360363" cy="360362"/>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403" name="AutoShape 59"/>
          <p:cNvSpPr>
            <a:spLocks noChangeArrowheads="1"/>
          </p:cNvSpPr>
          <p:nvPr/>
        </p:nvSpPr>
        <p:spPr bwMode="auto">
          <a:xfrm>
            <a:off x="4211638" y="4005263"/>
            <a:ext cx="360362" cy="360362"/>
          </a:xfrm>
          <a:prstGeom prst="cube">
            <a:avLst>
              <a:gd name="adj" fmla="val 25000"/>
            </a:avLst>
          </a:prstGeom>
          <a:solidFill>
            <a:schemeClr val="accent1">
              <a:alpha val="50000"/>
            </a:schemeClr>
          </a:solidFill>
          <a:ln w="9525">
            <a:solidFill>
              <a:schemeClr val="tx1"/>
            </a:solidFill>
            <a:miter lim="800000"/>
            <a:headEnd/>
            <a:tailEnd/>
          </a:ln>
          <a:effectLst/>
        </p:spPr>
        <p:txBody>
          <a:bodyPr anchor="ctr">
            <a:spAutoFit/>
          </a:bodyPr>
          <a:lstStyle/>
          <a:p>
            <a:endParaRPr lang="en-GB"/>
          </a:p>
        </p:txBody>
      </p:sp>
      <p:sp>
        <p:nvSpPr>
          <p:cNvPr id="185404" name="Text Box 60"/>
          <p:cNvSpPr txBox="1">
            <a:spLocks noChangeArrowheads="1"/>
          </p:cNvSpPr>
          <p:nvPr/>
        </p:nvSpPr>
        <p:spPr bwMode="auto">
          <a:xfrm>
            <a:off x="2452688" y="1697038"/>
            <a:ext cx="561975" cy="304800"/>
          </a:xfrm>
          <a:prstGeom prst="rect">
            <a:avLst/>
          </a:prstGeom>
          <a:noFill/>
          <a:ln w="9525">
            <a:noFill/>
            <a:miter lim="800000"/>
            <a:headEnd/>
            <a:tailEnd/>
          </a:ln>
          <a:effectLst/>
        </p:spPr>
        <p:txBody>
          <a:bodyPr wrap="none">
            <a:spAutoFit/>
          </a:bodyPr>
          <a:lstStyle/>
          <a:p>
            <a:pPr>
              <a:lnSpc>
                <a:spcPct val="100000"/>
              </a:lnSpc>
              <a:spcBef>
                <a:spcPct val="0"/>
              </a:spcBef>
              <a:buClrTx/>
              <a:buSzTx/>
            </a:pPr>
            <a:r>
              <a:rPr lang="en-US" sz="1400" b="1">
                <a:solidFill>
                  <a:srgbClr val="FF3300"/>
                </a:solidFill>
                <a:latin typeface="Times New Roman" pitchFamily="18" charset="0"/>
              </a:rPr>
              <a:t>37</a:t>
            </a:r>
            <a:r>
              <a:rPr lang="en-US" sz="1400" b="1">
                <a:solidFill>
                  <a:srgbClr val="FF3300"/>
                </a:solidFill>
                <a:latin typeface="Times New Roman" pitchFamily="18" charset="0"/>
                <a:sym typeface="Symbol" pitchFamily="18" charset="2"/>
              </a:rPr>
              <a:t></a:t>
            </a:r>
            <a:r>
              <a:rPr lang="en-US" sz="1400" b="1">
                <a:solidFill>
                  <a:srgbClr val="FF3300"/>
                </a:solidFill>
                <a:latin typeface="Times New Roman" pitchFamily="18" charset="0"/>
              </a:rPr>
              <a:t>C</a:t>
            </a:r>
          </a:p>
        </p:txBody>
      </p:sp>
      <p:sp>
        <p:nvSpPr>
          <p:cNvPr id="185405" name="Text Box 61"/>
          <p:cNvSpPr txBox="1">
            <a:spLocks noChangeArrowheads="1"/>
          </p:cNvSpPr>
          <p:nvPr/>
        </p:nvSpPr>
        <p:spPr bwMode="auto">
          <a:xfrm>
            <a:off x="2452688" y="3857625"/>
            <a:ext cx="561975" cy="304800"/>
          </a:xfrm>
          <a:prstGeom prst="rect">
            <a:avLst/>
          </a:prstGeom>
          <a:noFill/>
          <a:ln w="9525">
            <a:noFill/>
            <a:miter lim="800000"/>
            <a:headEnd/>
            <a:tailEnd/>
          </a:ln>
          <a:effectLst/>
        </p:spPr>
        <p:txBody>
          <a:bodyPr wrap="none">
            <a:spAutoFit/>
          </a:bodyPr>
          <a:lstStyle/>
          <a:p>
            <a:pPr>
              <a:lnSpc>
                <a:spcPct val="100000"/>
              </a:lnSpc>
              <a:spcBef>
                <a:spcPct val="0"/>
              </a:spcBef>
              <a:buClrTx/>
              <a:buSzTx/>
            </a:pPr>
            <a:r>
              <a:rPr lang="en-US" sz="1400" b="1">
                <a:solidFill>
                  <a:srgbClr val="FF3300"/>
                </a:solidFill>
                <a:latin typeface="Times New Roman" pitchFamily="18" charset="0"/>
              </a:rPr>
              <a:t>42</a:t>
            </a:r>
            <a:r>
              <a:rPr lang="en-US" sz="1400" b="1">
                <a:solidFill>
                  <a:srgbClr val="FF3300"/>
                </a:solidFill>
                <a:latin typeface="Times New Roman" pitchFamily="18" charset="0"/>
                <a:sym typeface="Symbol" pitchFamily="18" charset="2"/>
              </a:rPr>
              <a:t></a:t>
            </a:r>
            <a:r>
              <a:rPr lang="en-US" sz="1400" b="1">
                <a:solidFill>
                  <a:srgbClr val="FF3300"/>
                </a:solidFill>
                <a:latin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decel="50000" fill="hold" grpId="0" nodeType="clickEffect">
                                  <p:stCondLst>
                                    <p:cond delay="0"/>
                                  </p:stCondLst>
                                  <p:childTnLst>
                                    <p:set>
                                      <p:cBhvr>
                                        <p:cTn id="6" dur="1" fill="hold">
                                          <p:stCondLst>
                                            <p:cond delay="0"/>
                                          </p:stCondLst>
                                        </p:cTn>
                                        <p:tgtEl>
                                          <p:spTgt spid="185362"/>
                                        </p:tgtEl>
                                        <p:attrNameLst>
                                          <p:attrName>style.visibility</p:attrName>
                                        </p:attrNameLst>
                                      </p:cBhvr>
                                      <p:to>
                                        <p:strVal val="visible"/>
                                      </p:to>
                                    </p:set>
                                    <p:anim calcmode="lin" valueType="num">
                                      <p:cBhvr additive="base">
                                        <p:cTn id="7" dur="500" fill="hold"/>
                                        <p:tgtEl>
                                          <p:spTgt spid="185362"/>
                                        </p:tgtEl>
                                        <p:attrNameLst>
                                          <p:attrName>ppt_x</p:attrName>
                                        </p:attrNameLst>
                                      </p:cBhvr>
                                      <p:tavLst>
                                        <p:tav tm="0">
                                          <p:val>
                                            <p:strVal val="0-#ppt_w/2"/>
                                          </p:val>
                                        </p:tav>
                                        <p:tav tm="100000">
                                          <p:val>
                                            <p:strVal val="#ppt_x"/>
                                          </p:val>
                                        </p:tav>
                                      </p:tavLst>
                                    </p:anim>
                                    <p:anim calcmode="lin" valueType="num">
                                      <p:cBhvr additive="base">
                                        <p:cTn id="8" dur="500" fill="hold"/>
                                        <p:tgtEl>
                                          <p:spTgt spid="18536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85373"/>
                                        </p:tgtEl>
                                        <p:attrNameLst>
                                          <p:attrName>style.visibility</p:attrName>
                                        </p:attrNameLst>
                                      </p:cBhvr>
                                      <p:to>
                                        <p:strVal val="visible"/>
                                      </p:to>
                                    </p:set>
                                    <p:anim calcmode="lin" valueType="num">
                                      <p:cBhvr additive="base">
                                        <p:cTn id="11" dur="500" fill="hold"/>
                                        <p:tgtEl>
                                          <p:spTgt spid="185373"/>
                                        </p:tgtEl>
                                        <p:attrNameLst>
                                          <p:attrName>ppt_x</p:attrName>
                                        </p:attrNameLst>
                                      </p:cBhvr>
                                      <p:tavLst>
                                        <p:tav tm="0">
                                          <p:val>
                                            <p:strVal val="0-#ppt_w/2"/>
                                          </p:val>
                                        </p:tav>
                                        <p:tav tm="100000">
                                          <p:val>
                                            <p:strVal val="#ppt_x"/>
                                          </p:val>
                                        </p:tav>
                                      </p:tavLst>
                                    </p:anim>
                                    <p:anim calcmode="lin" valueType="num">
                                      <p:cBhvr additive="base">
                                        <p:cTn id="12" dur="500" fill="hold"/>
                                        <p:tgtEl>
                                          <p:spTgt spid="1853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decel="50000" fill="hold" grpId="0" nodeType="clickEffect">
                                  <p:stCondLst>
                                    <p:cond delay="0"/>
                                  </p:stCondLst>
                                  <p:childTnLst>
                                    <p:set>
                                      <p:cBhvr>
                                        <p:cTn id="16" dur="1" fill="hold">
                                          <p:stCondLst>
                                            <p:cond delay="0"/>
                                          </p:stCondLst>
                                        </p:cTn>
                                        <p:tgtEl>
                                          <p:spTgt spid="185363"/>
                                        </p:tgtEl>
                                        <p:attrNameLst>
                                          <p:attrName>style.visibility</p:attrName>
                                        </p:attrNameLst>
                                      </p:cBhvr>
                                      <p:to>
                                        <p:strVal val="visible"/>
                                      </p:to>
                                    </p:set>
                                    <p:anim calcmode="lin" valueType="num">
                                      <p:cBhvr additive="base">
                                        <p:cTn id="17" dur="500" fill="hold"/>
                                        <p:tgtEl>
                                          <p:spTgt spid="185363"/>
                                        </p:tgtEl>
                                        <p:attrNameLst>
                                          <p:attrName>ppt_x</p:attrName>
                                        </p:attrNameLst>
                                      </p:cBhvr>
                                      <p:tavLst>
                                        <p:tav tm="0">
                                          <p:val>
                                            <p:strVal val="0-#ppt_w/2"/>
                                          </p:val>
                                        </p:tav>
                                        <p:tav tm="100000">
                                          <p:val>
                                            <p:strVal val="#ppt_x"/>
                                          </p:val>
                                        </p:tav>
                                      </p:tavLst>
                                    </p:anim>
                                    <p:anim calcmode="lin" valueType="num">
                                      <p:cBhvr additive="base">
                                        <p:cTn id="18" dur="500" fill="hold"/>
                                        <p:tgtEl>
                                          <p:spTgt spid="185363"/>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85374"/>
                                        </p:tgtEl>
                                        <p:attrNameLst>
                                          <p:attrName>style.visibility</p:attrName>
                                        </p:attrNameLst>
                                      </p:cBhvr>
                                      <p:to>
                                        <p:strVal val="visible"/>
                                      </p:to>
                                    </p:set>
                                    <p:anim calcmode="lin" valueType="num">
                                      <p:cBhvr additive="base">
                                        <p:cTn id="21" dur="500" fill="hold"/>
                                        <p:tgtEl>
                                          <p:spTgt spid="185374"/>
                                        </p:tgtEl>
                                        <p:attrNameLst>
                                          <p:attrName>ppt_x</p:attrName>
                                        </p:attrNameLst>
                                      </p:cBhvr>
                                      <p:tavLst>
                                        <p:tav tm="0">
                                          <p:val>
                                            <p:strVal val="0-#ppt_w/2"/>
                                          </p:val>
                                        </p:tav>
                                        <p:tav tm="100000">
                                          <p:val>
                                            <p:strVal val="#ppt_x"/>
                                          </p:val>
                                        </p:tav>
                                      </p:tavLst>
                                    </p:anim>
                                    <p:anim calcmode="lin" valueType="num">
                                      <p:cBhvr additive="base">
                                        <p:cTn id="22" dur="500" fill="hold"/>
                                        <p:tgtEl>
                                          <p:spTgt spid="185374"/>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0" presetClass="path" presetSubtype="0" accel="50000" decel="50000" fill="hold" grpId="1" nodeType="afterEffect">
                                  <p:stCondLst>
                                    <p:cond delay="0"/>
                                  </p:stCondLst>
                                  <p:childTnLst>
                                    <p:animMotion origin="layout" path="M -0.00017 -0.00024 C -0.00017 0.01666 -0.00017 0.03333 -0.00017 0.05023 L 0.26684 0.05023 " pathEditMode="relative" ptsTypes="fAA">
                                      <p:cBhvr>
                                        <p:cTn id="25" dur="2000" fill="hold"/>
                                        <p:tgtEl>
                                          <p:spTgt spid="185363"/>
                                        </p:tgtEl>
                                        <p:attrNameLst>
                                          <p:attrName>ppt_x</p:attrName>
                                          <p:attrName>ppt_y</p:attrName>
                                        </p:attrNameLst>
                                      </p:cBhvr>
                                    </p:animMotion>
                                  </p:childTnLst>
                                </p:cTn>
                              </p:par>
                              <p:par>
                                <p:cTn id="26" presetID="0" presetClass="path" presetSubtype="0" accel="50000" decel="50000" fill="hold" grpId="1" nodeType="withEffect">
                                  <p:stCondLst>
                                    <p:cond delay="0"/>
                                  </p:stCondLst>
                                  <p:childTnLst>
                                    <p:animMotion origin="layout" path="M 0.0 0.0 L 0.0 0.04722 L 0.26527 0.04815 " pathEditMode="relative" ptsTypes="AAA">
                                      <p:cBhvr>
                                        <p:cTn id="27" dur="2000" fill="hold"/>
                                        <p:tgtEl>
                                          <p:spTgt spid="185374"/>
                                        </p:tgtEl>
                                        <p:attrNameLst>
                                          <p:attrName>ppt_x</p:attrName>
                                          <p:attrName>ppt_y</p:attrName>
                                        </p:attrNameLst>
                                      </p:cBhvr>
                                    </p:animMotion>
                                  </p:childTnLst>
                                </p:cTn>
                              </p:par>
                            </p:childTnLst>
                          </p:cTn>
                        </p:par>
                        <p:par>
                          <p:cTn id="28" fill="hold">
                            <p:stCondLst>
                              <p:cond delay="2500"/>
                            </p:stCondLst>
                            <p:childTnLst>
                              <p:par>
                                <p:cTn id="29" presetID="1" presetClass="exit" presetSubtype="0" fill="hold" grpId="2" nodeType="afterEffect">
                                  <p:stCondLst>
                                    <p:cond delay="0"/>
                                  </p:stCondLst>
                                  <p:childTnLst>
                                    <p:set>
                                      <p:cBhvr>
                                        <p:cTn id="30" dur="1" fill="hold">
                                          <p:stCondLst>
                                            <p:cond delay="0"/>
                                          </p:stCondLst>
                                        </p:cTn>
                                        <p:tgtEl>
                                          <p:spTgt spid="185363"/>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85374"/>
                                        </p:tgtEl>
                                        <p:attrNameLst>
                                          <p:attrName>style.visibility</p:attrName>
                                        </p:attrNameLst>
                                      </p:cBhvr>
                                      <p:to>
                                        <p:strVal val="hidden"/>
                                      </p:to>
                                    </p:set>
                                  </p:childTnLst>
                                </p:cTn>
                              </p:par>
                              <p:par>
                                <p:cTn id="33" presetID="5" presetClass="entr" presetSubtype="10" fill="hold" grpId="0" nodeType="withEffect">
                                  <p:stCondLst>
                                    <p:cond delay="0"/>
                                  </p:stCondLst>
                                  <p:childTnLst>
                                    <p:set>
                                      <p:cBhvr>
                                        <p:cTn id="34" dur="1" fill="hold">
                                          <p:stCondLst>
                                            <p:cond delay="0"/>
                                          </p:stCondLst>
                                        </p:cTn>
                                        <p:tgtEl>
                                          <p:spTgt spid="185366"/>
                                        </p:tgtEl>
                                        <p:attrNameLst>
                                          <p:attrName>style.visibility</p:attrName>
                                        </p:attrNameLst>
                                      </p:cBhvr>
                                      <p:to>
                                        <p:strVal val="visible"/>
                                      </p:to>
                                    </p:set>
                                    <p:animEffect transition="in" filter="checkerboard(across)">
                                      <p:cBhvr>
                                        <p:cTn id="35" dur="500"/>
                                        <p:tgtEl>
                                          <p:spTgt spid="18536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85364"/>
                                        </p:tgtEl>
                                        <p:attrNameLst>
                                          <p:attrName>style.visibility</p:attrName>
                                        </p:attrNameLst>
                                      </p:cBhvr>
                                      <p:to>
                                        <p:strVal val="visible"/>
                                      </p:to>
                                    </p:set>
                                    <p:animEffect transition="in" filter="checkerboard(across)">
                                      <p:cBhvr>
                                        <p:cTn id="38" dur="500"/>
                                        <p:tgtEl>
                                          <p:spTgt spid="18536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85365"/>
                                        </p:tgtEl>
                                        <p:attrNameLst>
                                          <p:attrName>style.visibility</p:attrName>
                                        </p:attrNameLst>
                                      </p:cBhvr>
                                      <p:to>
                                        <p:strVal val="visible"/>
                                      </p:to>
                                    </p:set>
                                    <p:animEffect transition="in" filter="checkerboard(across)">
                                      <p:cBhvr>
                                        <p:cTn id="41" dur="500"/>
                                        <p:tgtEl>
                                          <p:spTgt spid="185365"/>
                                        </p:tgtEl>
                                      </p:cBhvr>
                                    </p:animEffect>
                                  </p:childTnLst>
                                </p:cTn>
                              </p:par>
                            </p:childTnLst>
                          </p:cTn>
                        </p:par>
                        <p:par>
                          <p:cTn id="42" fill="hold">
                            <p:stCondLst>
                              <p:cond delay="3000"/>
                            </p:stCondLst>
                            <p:childTnLst>
                              <p:par>
                                <p:cTn id="43" presetID="1" presetClass="exit" presetSubtype="0" fill="hold" grpId="1" nodeType="afterEffect">
                                  <p:stCondLst>
                                    <p:cond delay="0"/>
                                  </p:stCondLst>
                                  <p:childTnLst>
                                    <p:set>
                                      <p:cBhvr>
                                        <p:cTn id="44" dur="1" fill="hold">
                                          <p:stCondLst>
                                            <p:cond delay="0"/>
                                          </p:stCondLst>
                                        </p:cTn>
                                        <p:tgtEl>
                                          <p:spTgt spid="185366"/>
                                        </p:tgtEl>
                                        <p:attrNameLst>
                                          <p:attrName>style.visibility</p:attrName>
                                        </p:attrNameLst>
                                      </p:cBhvr>
                                      <p:to>
                                        <p:strVal val="hidden"/>
                                      </p:to>
                                    </p:set>
                                  </p:childTnLst>
                                </p:cTn>
                              </p:par>
                            </p:childTnLst>
                          </p:cTn>
                        </p:par>
                        <p:par>
                          <p:cTn id="45" fill="hold">
                            <p:stCondLst>
                              <p:cond delay="3000"/>
                            </p:stCondLst>
                            <p:childTnLst>
                              <p:par>
                                <p:cTn id="46" presetID="56" presetClass="path" presetSubtype="0" accel="50000" decel="50000" fill="hold" grpId="1" nodeType="afterEffect">
                                  <p:stCondLst>
                                    <p:cond delay="0"/>
                                  </p:stCondLst>
                                  <p:childTnLst>
                                    <p:animMotion origin="layout" path="M 8.33333E-7 0.0 L -0.30313 -0.04722 " pathEditMode="relative" rAng="0" ptsTypes="AA">
                                      <p:cBhvr>
                                        <p:cTn id="47" dur="2000" fill="hold"/>
                                        <p:tgtEl>
                                          <p:spTgt spid="185364"/>
                                        </p:tgtEl>
                                        <p:attrNameLst>
                                          <p:attrName>ppt_x</p:attrName>
                                          <p:attrName>ppt_y</p:attrName>
                                        </p:attrNameLst>
                                      </p:cBhvr>
                                      <p:rCtr x="-152" y="-24"/>
                                    </p:animMotion>
                                  </p:childTnLst>
                                </p:cTn>
                              </p:par>
                              <p:par>
                                <p:cTn id="48" presetID="35" presetClass="path" presetSubtype="0" accel="50000" decel="50000" fill="hold" grpId="1" nodeType="withEffect">
                                  <p:stCondLst>
                                    <p:cond delay="0"/>
                                  </p:stCondLst>
                                  <p:childTnLst>
                                    <p:animMotion origin="layout" path="M 4.72222E-6 -3.7037E-7 L -0.29723 -0.0463 " pathEditMode="relative" rAng="0" ptsTypes="AA">
                                      <p:cBhvr>
                                        <p:cTn id="49" dur="2000" fill="hold"/>
                                        <p:tgtEl>
                                          <p:spTgt spid="185365"/>
                                        </p:tgtEl>
                                        <p:attrNameLst>
                                          <p:attrName>ppt_x</p:attrName>
                                          <p:attrName>ppt_y</p:attrName>
                                        </p:attrNameLst>
                                      </p:cBhvr>
                                      <p:rCtr x="-149" y="-23"/>
                                    </p:animMotion>
                                  </p:childTnLst>
                                </p:cTn>
                              </p:par>
                            </p:childTnLst>
                          </p:cTn>
                        </p:par>
                        <p:par>
                          <p:cTn id="50" fill="hold">
                            <p:stCondLst>
                              <p:cond delay="5000"/>
                            </p:stCondLst>
                            <p:childTnLst>
                              <p:par>
                                <p:cTn id="51" presetID="2" presetClass="entr" presetSubtype="9" fill="hold" grpId="3" nodeType="afterEffect">
                                  <p:stCondLst>
                                    <p:cond delay="0"/>
                                  </p:stCondLst>
                                  <p:childTnLst>
                                    <p:set>
                                      <p:cBhvr>
                                        <p:cTn id="52" dur="1" fill="hold">
                                          <p:stCondLst>
                                            <p:cond delay="0"/>
                                          </p:stCondLst>
                                        </p:cTn>
                                        <p:tgtEl>
                                          <p:spTgt spid="185363"/>
                                        </p:tgtEl>
                                        <p:attrNameLst>
                                          <p:attrName>style.visibility</p:attrName>
                                        </p:attrNameLst>
                                      </p:cBhvr>
                                      <p:to>
                                        <p:strVal val="visible"/>
                                      </p:to>
                                    </p:set>
                                    <p:anim calcmode="lin" valueType="num">
                                      <p:cBhvr additive="base">
                                        <p:cTn id="53" dur="500" fill="hold"/>
                                        <p:tgtEl>
                                          <p:spTgt spid="185363"/>
                                        </p:tgtEl>
                                        <p:attrNameLst>
                                          <p:attrName>ppt_x</p:attrName>
                                        </p:attrNameLst>
                                      </p:cBhvr>
                                      <p:tavLst>
                                        <p:tav tm="0">
                                          <p:val>
                                            <p:strVal val="0-#ppt_w/2"/>
                                          </p:val>
                                        </p:tav>
                                        <p:tav tm="100000">
                                          <p:val>
                                            <p:strVal val="#ppt_x"/>
                                          </p:val>
                                        </p:tav>
                                      </p:tavLst>
                                    </p:anim>
                                    <p:anim calcmode="lin" valueType="num">
                                      <p:cBhvr additive="base">
                                        <p:cTn id="54" dur="500" fill="hold"/>
                                        <p:tgtEl>
                                          <p:spTgt spid="185363"/>
                                        </p:tgtEl>
                                        <p:attrNameLst>
                                          <p:attrName>ppt_y</p:attrName>
                                        </p:attrNameLst>
                                      </p:cBhvr>
                                      <p:tavLst>
                                        <p:tav tm="0">
                                          <p:val>
                                            <p:strVal val="0-#ppt_h/2"/>
                                          </p:val>
                                        </p:tav>
                                        <p:tav tm="100000">
                                          <p:val>
                                            <p:strVal val="#ppt_y"/>
                                          </p:val>
                                        </p:tav>
                                      </p:tavLst>
                                    </p:anim>
                                  </p:childTnLst>
                                </p:cTn>
                              </p:par>
                              <p:par>
                                <p:cTn id="55" presetID="2" presetClass="entr" presetSubtype="9" fill="hold" grpId="3" nodeType="withEffect">
                                  <p:stCondLst>
                                    <p:cond delay="0"/>
                                  </p:stCondLst>
                                  <p:childTnLst>
                                    <p:set>
                                      <p:cBhvr>
                                        <p:cTn id="56" dur="1" fill="hold">
                                          <p:stCondLst>
                                            <p:cond delay="0"/>
                                          </p:stCondLst>
                                        </p:cTn>
                                        <p:tgtEl>
                                          <p:spTgt spid="185374"/>
                                        </p:tgtEl>
                                        <p:attrNameLst>
                                          <p:attrName>style.visibility</p:attrName>
                                        </p:attrNameLst>
                                      </p:cBhvr>
                                      <p:to>
                                        <p:strVal val="visible"/>
                                      </p:to>
                                    </p:set>
                                    <p:anim calcmode="lin" valueType="num">
                                      <p:cBhvr additive="base">
                                        <p:cTn id="57" dur="500" fill="hold"/>
                                        <p:tgtEl>
                                          <p:spTgt spid="185374"/>
                                        </p:tgtEl>
                                        <p:attrNameLst>
                                          <p:attrName>ppt_x</p:attrName>
                                        </p:attrNameLst>
                                      </p:cBhvr>
                                      <p:tavLst>
                                        <p:tav tm="0">
                                          <p:val>
                                            <p:strVal val="0-#ppt_w/2"/>
                                          </p:val>
                                        </p:tav>
                                        <p:tav tm="100000">
                                          <p:val>
                                            <p:strVal val="#ppt_x"/>
                                          </p:val>
                                        </p:tav>
                                      </p:tavLst>
                                    </p:anim>
                                    <p:anim calcmode="lin" valueType="num">
                                      <p:cBhvr additive="base">
                                        <p:cTn id="58" dur="500" fill="hold"/>
                                        <p:tgtEl>
                                          <p:spTgt spid="185374"/>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0" presetClass="path" presetSubtype="0" accel="50000" decel="50000" fill="hold" grpId="4" nodeType="afterEffect">
                                  <p:stCondLst>
                                    <p:cond delay="0"/>
                                  </p:stCondLst>
                                  <p:childTnLst>
                                    <p:animMotion origin="layout" path="M -1.11111E-6 -8.51852E-6 L -1.11111E-6 0.05046 L 0.2658 0.04884 " pathEditMode="relative" ptsTypes="AAA">
                                      <p:cBhvr>
                                        <p:cTn id="61" dur="2000" fill="hold"/>
                                        <p:tgtEl>
                                          <p:spTgt spid="185363"/>
                                        </p:tgtEl>
                                        <p:attrNameLst>
                                          <p:attrName>ppt_x</p:attrName>
                                          <p:attrName>ppt_y</p:attrName>
                                        </p:attrNameLst>
                                      </p:cBhvr>
                                    </p:animMotion>
                                  </p:childTnLst>
                                </p:cTn>
                              </p:par>
                              <p:par>
                                <p:cTn id="62" presetID="0" presetClass="path" presetSubtype="0" accel="50000" decel="50000" fill="hold" grpId="4" nodeType="withEffect">
                                  <p:stCondLst>
                                    <p:cond delay="0"/>
                                  </p:stCondLst>
                                  <p:childTnLst>
                                    <p:animMotion origin="layout" path="M 0.0 0.0 L 0.0 0.04815 L 0.26459 0.04907 " pathEditMode="relative" ptsTypes="AAA">
                                      <p:cBhvr>
                                        <p:cTn id="63" dur="2000" fill="hold"/>
                                        <p:tgtEl>
                                          <p:spTgt spid="185374"/>
                                        </p:tgtEl>
                                        <p:attrNameLst>
                                          <p:attrName>ppt_x</p:attrName>
                                          <p:attrName>ppt_y</p:attrName>
                                        </p:attrNameLst>
                                      </p:cBhvr>
                                    </p:animMotion>
                                  </p:childTnLst>
                                </p:cTn>
                              </p:par>
                            </p:childTnLst>
                          </p:cTn>
                        </p:par>
                        <p:par>
                          <p:cTn id="64" fill="hold">
                            <p:stCondLst>
                              <p:cond delay="7500"/>
                            </p:stCondLst>
                            <p:childTnLst>
                              <p:par>
                                <p:cTn id="65" presetID="1" presetClass="exit" presetSubtype="0" fill="hold" grpId="5" nodeType="afterEffect">
                                  <p:stCondLst>
                                    <p:cond delay="0"/>
                                  </p:stCondLst>
                                  <p:childTnLst>
                                    <p:set>
                                      <p:cBhvr>
                                        <p:cTn id="66" dur="1" fill="hold">
                                          <p:stCondLst>
                                            <p:cond delay="0"/>
                                          </p:stCondLst>
                                        </p:cTn>
                                        <p:tgtEl>
                                          <p:spTgt spid="185363"/>
                                        </p:tgtEl>
                                        <p:attrNameLst>
                                          <p:attrName>style.visibility</p:attrName>
                                        </p:attrNameLst>
                                      </p:cBhvr>
                                      <p:to>
                                        <p:strVal val="hidden"/>
                                      </p:to>
                                    </p:set>
                                  </p:childTnLst>
                                </p:cTn>
                              </p:par>
                              <p:par>
                                <p:cTn id="67" presetID="1" presetClass="exit" presetSubtype="0" fill="hold" grpId="5" nodeType="withEffect">
                                  <p:stCondLst>
                                    <p:cond delay="0"/>
                                  </p:stCondLst>
                                  <p:childTnLst>
                                    <p:set>
                                      <p:cBhvr>
                                        <p:cTn id="68" dur="1" fill="hold">
                                          <p:stCondLst>
                                            <p:cond delay="0"/>
                                          </p:stCondLst>
                                        </p:cTn>
                                        <p:tgtEl>
                                          <p:spTgt spid="185374"/>
                                        </p:tgtEl>
                                        <p:attrNameLst>
                                          <p:attrName>style.visibility</p:attrName>
                                        </p:attrNameLst>
                                      </p:cBhvr>
                                      <p:to>
                                        <p:strVal val="hidden"/>
                                      </p:to>
                                    </p:set>
                                  </p:childTnLst>
                                </p:cTn>
                              </p:par>
                              <p:par>
                                <p:cTn id="69" presetID="5" presetClass="entr" presetSubtype="10" fill="hold" grpId="2" nodeType="withEffect">
                                  <p:stCondLst>
                                    <p:cond delay="0"/>
                                  </p:stCondLst>
                                  <p:childTnLst>
                                    <p:set>
                                      <p:cBhvr>
                                        <p:cTn id="70" dur="1" fill="hold">
                                          <p:stCondLst>
                                            <p:cond delay="0"/>
                                          </p:stCondLst>
                                        </p:cTn>
                                        <p:tgtEl>
                                          <p:spTgt spid="185366"/>
                                        </p:tgtEl>
                                        <p:attrNameLst>
                                          <p:attrName>style.visibility</p:attrName>
                                        </p:attrNameLst>
                                      </p:cBhvr>
                                      <p:to>
                                        <p:strVal val="visible"/>
                                      </p:to>
                                    </p:set>
                                    <p:animEffect transition="in" filter="checkerboard(across)">
                                      <p:cBhvr>
                                        <p:cTn id="71" dur="500"/>
                                        <p:tgtEl>
                                          <p:spTgt spid="18536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85367"/>
                                        </p:tgtEl>
                                        <p:attrNameLst>
                                          <p:attrName>style.visibility</p:attrName>
                                        </p:attrNameLst>
                                      </p:cBhvr>
                                      <p:to>
                                        <p:strVal val="visible"/>
                                      </p:to>
                                    </p:set>
                                    <p:animEffect transition="in" filter="checkerboard(across)">
                                      <p:cBhvr>
                                        <p:cTn id="74" dur="500"/>
                                        <p:tgtEl>
                                          <p:spTgt spid="185367"/>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185370"/>
                                        </p:tgtEl>
                                        <p:attrNameLst>
                                          <p:attrName>style.visibility</p:attrName>
                                        </p:attrNameLst>
                                      </p:cBhvr>
                                      <p:to>
                                        <p:strVal val="visible"/>
                                      </p:to>
                                    </p:set>
                                    <p:animEffect transition="in" filter="checkerboard(across)">
                                      <p:cBhvr>
                                        <p:cTn id="77" dur="500"/>
                                        <p:tgtEl>
                                          <p:spTgt spid="185370"/>
                                        </p:tgtEl>
                                      </p:cBhvr>
                                    </p:animEffect>
                                  </p:childTnLst>
                                </p:cTn>
                              </p:par>
                            </p:childTnLst>
                          </p:cTn>
                        </p:par>
                        <p:par>
                          <p:cTn id="78" fill="hold">
                            <p:stCondLst>
                              <p:cond delay="8000"/>
                            </p:stCondLst>
                            <p:childTnLst>
                              <p:par>
                                <p:cTn id="79" presetID="1" presetClass="exit" presetSubtype="0" fill="hold" grpId="3" nodeType="afterEffect">
                                  <p:stCondLst>
                                    <p:cond delay="0"/>
                                  </p:stCondLst>
                                  <p:childTnLst>
                                    <p:set>
                                      <p:cBhvr>
                                        <p:cTn id="80" dur="1" fill="hold">
                                          <p:stCondLst>
                                            <p:cond delay="0"/>
                                          </p:stCondLst>
                                        </p:cTn>
                                        <p:tgtEl>
                                          <p:spTgt spid="185366"/>
                                        </p:tgtEl>
                                        <p:attrNameLst>
                                          <p:attrName>style.visibility</p:attrName>
                                        </p:attrNameLst>
                                      </p:cBhvr>
                                      <p:to>
                                        <p:strVal val="hidden"/>
                                      </p:to>
                                    </p:set>
                                  </p:childTnLst>
                                </p:cTn>
                              </p:par>
                            </p:childTnLst>
                          </p:cTn>
                        </p:par>
                        <p:par>
                          <p:cTn id="81" fill="hold">
                            <p:stCondLst>
                              <p:cond delay="8000"/>
                            </p:stCondLst>
                            <p:childTnLst>
                              <p:par>
                                <p:cTn id="82" presetID="56" presetClass="path" presetSubtype="0" accel="50000" decel="50000" fill="hold" grpId="1" nodeType="afterEffect">
                                  <p:stCondLst>
                                    <p:cond delay="0"/>
                                  </p:stCondLst>
                                  <p:childTnLst>
                                    <p:animMotion origin="layout" path="M 8.33333E-7 0.0 L -0.13767 -0.04722 " pathEditMode="relative" rAng="0" ptsTypes="AA">
                                      <p:cBhvr>
                                        <p:cTn id="83" dur="2000" fill="hold"/>
                                        <p:tgtEl>
                                          <p:spTgt spid="185367"/>
                                        </p:tgtEl>
                                        <p:attrNameLst>
                                          <p:attrName>ppt_x</p:attrName>
                                          <p:attrName>ppt_y</p:attrName>
                                        </p:attrNameLst>
                                      </p:cBhvr>
                                      <p:rCtr x="-69" y="-24"/>
                                    </p:animMotion>
                                  </p:childTnLst>
                                </p:cTn>
                              </p:par>
                              <p:par>
                                <p:cTn id="84" presetID="35" presetClass="path" presetSubtype="0" accel="50000" decel="50000" fill="hold" grpId="1" nodeType="withEffect">
                                  <p:stCondLst>
                                    <p:cond delay="0"/>
                                  </p:stCondLst>
                                  <p:childTnLst>
                                    <p:animMotion origin="layout" path="M 4.72222E-6 -2.22222E-6 L -0.13178 -0.04815 " pathEditMode="relative" rAng="0" ptsTypes="AA">
                                      <p:cBhvr>
                                        <p:cTn id="85" dur="2000" fill="hold"/>
                                        <p:tgtEl>
                                          <p:spTgt spid="185370"/>
                                        </p:tgtEl>
                                        <p:attrNameLst>
                                          <p:attrName>ppt_x</p:attrName>
                                          <p:attrName>ppt_y</p:attrName>
                                        </p:attrNameLst>
                                      </p:cBhvr>
                                      <p:rCtr x="-66" y="-24"/>
                                    </p:animMotion>
                                  </p:childTnLst>
                                </p:cTn>
                              </p:par>
                            </p:childTnLst>
                          </p:cTn>
                        </p:par>
                        <p:par>
                          <p:cTn id="86" fill="hold">
                            <p:stCondLst>
                              <p:cond delay="10000"/>
                            </p:stCondLst>
                            <p:childTnLst>
                              <p:par>
                                <p:cTn id="87" presetID="5" presetClass="entr" presetSubtype="10" fill="hold" grpId="0" nodeType="afterEffect">
                                  <p:stCondLst>
                                    <p:cond delay="0"/>
                                  </p:stCondLst>
                                  <p:childTnLst>
                                    <p:set>
                                      <p:cBhvr>
                                        <p:cTn id="88" dur="1" fill="hold">
                                          <p:stCondLst>
                                            <p:cond delay="0"/>
                                          </p:stCondLst>
                                        </p:cTn>
                                        <p:tgtEl>
                                          <p:spTgt spid="185368"/>
                                        </p:tgtEl>
                                        <p:attrNameLst>
                                          <p:attrName>style.visibility</p:attrName>
                                        </p:attrNameLst>
                                      </p:cBhvr>
                                      <p:to>
                                        <p:strVal val="visible"/>
                                      </p:to>
                                    </p:set>
                                    <p:animEffect transition="in" filter="checkerboard(across)">
                                      <p:cBhvr>
                                        <p:cTn id="89" dur="500"/>
                                        <p:tgtEl>
                                          <p:spTgt spid="185368"/>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185371"/>
                                        </p:tgtEl>
                                        <p:attrNameLst>
                                          <p:attrName>style.visibility</p:attrName>
                                        </p:attrNameLst>
                                      </p:cBhvr>
                                      <p:to>
                                        <p:strVal val="visible"/>
                                      </p:to>
                                    </p:set>
                                    <p:animEffect transition="in" filter="checkerboard(across)">
                                      <p:cBhvr>
                                        <p:cTn id="92" dur="500"/>
                                        <p:tgtEl>
                                          <p:spTgt spid="185371"/>
                                        </p:tgtEl>
                                      </p:cBhvr>
                                    </p:animEffect>
                                  </p:childTnLst>
                                </p:cTn>
                              </p:par>
                            </p:childTnLst>
                          </p:cTn>
                        </p:par>
                        <p:par>
                          <p:cTn id="93" fill="hold">
                            <p:stCondLst>
                              <p:cond delay="10500"/>
                            </p:stCondLst>
                            <p:childTnLst>
                              <p:par>
                                <p:cTn id="94" presetID="5" presetClass="entr" presetSubtype="10" fill="hold" grpId="0" nodeType="afterEffect">
                                  <p:stCondLst>
                                    <p:cond delay="0"/>
                                  </p:stCondLst>
                                  <p:childTnLst>
                                    <p:set>
                                      <p:cBhvr>
                                        <p:cTn id="95" dur="1" fill="hold">
                                          <p:stCondLst>
                                            <p:cond delay="0"/>
                                          </p:stCondLst>
                                        </p:cTn>
                                        <p:tgtEl>
                                          <p:spTgt spid="185369"/>
                                        </p:tgtEl>
                                        <p:attrNameLst>
                                          <p:attrName>style.visibility</p:attrName>
                                        </p:attrNameLst>
                                      </p:cBhvr>
                                      <p:to>
                                        <p:strVal val="visible"/>
                                      </p:to>
                                    </p:set>
                                    <p:animEffect transition="in" filter="checkerboard(across)">
                                      <p:cBhvr>
                                        <p:cTn id="96" dur="500"/>
                                        <p:tgtEl>
                                          <p:spTgt spid="185369"/>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185372"/>
                                        </p:tgtEl>
                                        <p:attrNameLst>
                                          <p:attrName>style.visibility</p:attrName>
                                        </p:attrNameLst>
                                      </p:cBhvr>
                                      <p:to>
                                        <p:strVal val="visible"/>
                                      </p:to>
                                    </p:set>
                                    <p:animEffect transition="in" filter="checkerboard(across)">
                                      <p:cBhvr>
                                        <p:cTn id="99" dur="500"/>
                                        <p:tgtEl>
                                          <p:spTgt spid="185372"/>
                                        </p:tgtEl>
                                      </p:cBhvr>
                                    </p:animEffect>
                                  </p:childTnLst>
                                </p:cTn>
                              </p:par>
                            </p:childTnLst>
                          </p:cTn>
                        </p:par>
                      </p:childTnLst>
                    </p:cTn>
                  </p:par>
                  <p:par>
                    <p:cTn id="100" fill="hold">
                      <p:stCondLst>
                        <p:cond delay="indefinite"/>
                      </p:stCondLst>
                      <p:childTnLst>
                        <p:par>
                          <p:cTn id="101" fill="hold">
                            <p:stCondLst>
                              <p:cond delay="0"/>
                            </p:stCondLst>
                            <p:childTnLst>
                              <p:par>
                                <p:cTn id="102" presetID="49" presetClass="path" presetSubtype="0" accel="50000" decel="50000" fill="hold" grpId="1" nodeType="clickEffect">
                                  <p:stCondLst>
                                    <p:cond delay="0"/>
                                  </p:stCondLst>
                                  <p:childTnLst>
                                    <p:animMotion origin="layout" path="M -1.66667E-6 1.11111E-6 L -0.12205 0.17338 " pathEditMode="relative" rAng="0" ptsTypes="AA">
                                      <p:cBhvr>
                                        <p:cTn id="103" dur="2000" fill="hold"/>
                                        <p:tgtEl>
                                          <p:spTgt spid="185369"/>
                                        </p:tgtEl>
                                        <p:attrNameLst>
                                          <p:attrName>ppt_x</p:attrName>
                                          <p:attrName>ppt_y</p:attrName>
                                        </p:attrNameLst>
                                      </p:cBhvr>
                                      <p:rCtr x="-61" y="87"/>
                                    </p:animMotion>
                                  </p:childTnLst>
                                </p:cTn>
                              </p:par>
                              <p:par>
                                <p:cTn id="104" presetID="1" presetClass="exit" presetSubtype="0" fill="hold" grpId="1" nodeType="withEffect">
                                  <p:stCondLst>
                                    <p:cond delay="0"/>
                                  </p:stCondLst>
                                  <p:childTnLst>
                                    <p:set>
                                      <p:cBhvr>
                                        <p:cTn id="105" dur="1" fill="hold">
                                          <p:stCondLst>
                                            <p:cond delay="0"/>
                                          </p:stCondLst>
                                        </p:cTn>
                                        <p:tgtEl>
                                          <p:spTgt spid="185372"/>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85373"/>
                                        </p:tgtEl>
                                        <p:attrNameLst>
                                          <p:attrName>style.visibility</p:attrName>
                                        </p:attrNameLst>
                                      </p:cBhvr>
                                      <p:to>
                                        <p:strVal val="hidden"/>
                                      </p:to>
                                    </p:set>
                                  </p:childTnLst>
                                </p:cTn>
                              </p:par>
                            </p:childTnLst>
                          </p:cTn>
                        </p:par>
                        <p:par>
                          <p:cTn id="108" fill="hold">
                            <p:stCondLst>
                              <p:cond delay="2000"/>
                            </p:stCondLst>
                            <p:childTnLst>
                              <p:par>
                                <p:cTn id="109" presetID="5" presetClass="entr" presetSubtype="10" fill="hold" grpId="0" nodeType="afterEffect">
                                  <p:stCondLst>
                                    <p:cond delay="0"/>
                                  </p:stCondLst>
                                  <p:childTnLst>
                                    <p:set>
                                      <p:cBhvr>
                                        <p:cTn id="110" dur="1" fill="hold">
                                          <p:stCondLst>
                                            <p:cond delay="0"/>
                                          </p:stCondLst>
                                        </p:cTn>
                                        <p:tgtEl>
                                          <p:spTgt spid="185375"/>
                                        </p:tgtEl>
                                        <p:attrNameLst>
                                          <p:attrName>style.visibility</p:attrName>
                                        </p:attrNameLst>
                                      </p:cBhvr>
                                      <p:to>
                                        <p:strVal val="visible"/>
                                      </p:to>
                                    </p:set>
                                    <p:animEffect transition="in" filter="checkerboard(across)">
                                      <p:cBhvr>
                                        <p:cTn id="111" dur="500"/>
                                        <p:tgtEl>
                                          <p:spTgt spid="185375"/>
                                        </p:tgtEl>
                                      </p:cBhvr>
                                    </p:animEffect>
                                  </p:childTnLst>
                                </p:cTn>
                              </p:par>
                            </p:childTnLst>
                          </p:cTn>
                        </p:par>
                        <p:par>
                          <p:cTn id="112" fill="hold">
                            <p:stCondLst>
                              <p:cond delay="2500"/>
                            </p:stCondLst>
                            <p:childTnLst>
                              <p:par>
                                <p:cTn id="113" presetID="56" presetClass="path" presetSubtype="0" accel="50000" decel="50000" fill="hold" grpId="2" nodeType="afterEffect">
                                  <p:stCondLst>
                                    <p:cond delay="0"/>
                                  </p:stCondLst>
                                  <p:childTnLst>
                                    <p:animMotion origin="layout" path="M -0.12205 0.17338 L -0.00399 0.00532 " pathEditMode="relative" rAng="0" ptsTypes="AA">
                                      <p:cBhvr>
                                        <p:cTn id="114" dur="2000" fill="hold"/>
                                        <p:tgtEl>
                                          <p:spTgt spid="185369"/>
                                        </p:tgtEl>
                                        <p:attrNameLst>
                                          <p:attrName>ppt_x</p:attrName>
                                          <p:attrName>ppt_y</p:attrName>
                                        </p:attrNameLst>
                                      </p:cBhvr>
                                      <p:rCtr x="59" y="-84"/>
                                    </p:animMotion>
                                  </p:childTnLst>
                                </p:cTn>
                              </p:par>
                              <p:par>
                                <p:cTn id="115" presetID="56" presetClass="path" presetSubtype="0" accel="50000" decel="50000" fill="hold" grpId="1" nodeType="withEffect">
                                  <p:stCondLst>
                                    <p:cond delay="0"/>
                                  </p:stCondLst>
                                  <p:childTnLst>
                                    <p:animMotion origin="layout" path="M 0.00399 1.48148E-6 L 0.12604 -0.16806 " pathEditMode="relative" rAng="0" ptsTypes="AA">
                                      <p:cBhvr>
                                        <p:cTn id="116" dur="2000" fill="hold"/>
                                        <p:tgtEl>
                                          <p:spTgt spid="185362"/>
                                        </p:tgtEl>
                                        <p:attrNameLst>
                                          <p:attrName>ppt_x</p:attrName>
                                          <p:attrName>ppt_y</p:attrName>
                                        </p:attrNameLst>
                                      </p:cBhvr>
                                      <p:rCtr x="61" y="-84"/>
                                    </p:animMotion>
                                  </p:childTnLst>
                                </p:cTn>
                              </p:par>
                              <p:par>
                                <p:cTn id="117" presetID="56" presetClass="path" presetSubtype="0" accel="50000" decel="50000" fill="hold" grpId="1" nodeType="withEffect">
                                  <p:stCondLst>
                                    <p:cond delay="0"/>
                                  </p:stCondLst>
                                  <p:childTnLst>
                                    <p:animMotion origin="layout" path="M -1.11111E-6 3.33333E-6 L 0.17327 -0.11991 " pathEditMode="relative" rAng="0" ptsTypes="AA">
                                      <p:cBhvr>
                                        <p:cTn id="118" dur="2000" fill="hold"/>
                                        <p:tgtEl>
                                          <p:spTgt spid="185375"/>
                                        </p:tgtEl>
                                        <p:attrNameLst>
                                          <p:attrName>ppt_x</p:attrName>
                                          <p:attrName>ppt_y</p:attrName>
                                        </p:attrNameLst>
                                      </p:cBhvr>
                                      <p:rCtr x="87" y="-60"/>
                                    </p:animMotion>
                                  </p:childTnLst>
                                </p:cTn>
                              </p:par>
                            </p:childTnLst>
                          </p:cTn>
                        </p:par>
                      </p:childTnLst>
                    </p:cTn>
                  </p:par>
                  <p:par>
                    <p:cTn id="119" fill="hold">
                      <p:stCondLst>
                        <p:cond delay="indefinite"/>
                      </p:stCondLst>
                      <p:childTnLst>
                        <p:par>
                          <p:cTn id="120" fill="hold">
                            <p:stCondLst>
                              <p:cond delay="0"/>
                            </p:stCondLst>
                            <p:childTnLst>
                              <p:par>
                                <p:cTn id="121" presetID="2" presetClass="entr" presetSubtype="9" fill="hold" grpId="6" nodeType="clickEffect">
                                  <p:stCondLst>
                                    <p:cond delay="0"/>
                                  </p:stCondLst>
                                  <p:childTnLst>
                                    <p:set>
                                      <p:cBhvr>
                                        <p:cTn id="122" dur="1" fill="hold">
                                          <p:stCondLst>
                                            <p:cond delay="0"/>
                                          </p:stCondLst>
                                        </p:cTn>
                                        <p:tgtEl>
                                          <p:spTgt spid="185363"/>
                                        </p:tgtEl>
                                        <p:attrNameLst>
                                          <p:attrName>style.visibility</p:attrName>
                                        </p:attrNameLst>
                                      </p:cBhvr>
                                      <p:to>
                                        <p:strVal val="visible"/>
                                      </p:to>
                                    </p:set>
                                    <p:anim calcmode="lin" valueType="num">
                                      <p:cBhvr additive="base">
                                        <p:cTn id="123" dur="500" fill="hold"/>
                                        <p:tgtEl>
                                          <p:spTgt spid="185363"/>
                                        </p:tgtEl>
                                        <p:attrNameLst>
                                          <p:attrName>ppt_x</p:attrName>
                                        </p:attrNameLst>
                                      </p:cBhvr>
                                      <p:tavLst>
                                        <p:tav tm="0">
                                          <p:val>
                                            <p:strVal val="0-#ppt_w/2"/>
                                          </p:val>
                                        </p:tav>
                                        <p:tav tm="100000">
                                          <p:val>
                                            <p:strVal val="#ppt_x"/>
                                          </p:val>
                                        </p:tav>
                                      </p:tavLst>
                                    </p:anim>
                                    <p:anim calcmode="lin" valueType="num">
                                      <p:cBhvr additive="base">
                                        <p:cTn id="124" dur="500" fill="hold"/>
                                        <p:tgtEl>
                                          <p:spTgt spid="185363"/>
                                        </p:tgtEl>
                                        <p:attrNameLst>
                                          <p:attrName>ppt_y</p:attrName>
                                        </p:attrNameLst>
                                      </p:cBhvr>
                                      <p:tavLst>
                                        <p:tav tm="0">
                                          <p:val>
                                            <p:strVal val="0-#ppt_h/2"/>
                                          </p:val>
                                        </p:tav>
                                        <p:tav tm="100000">
                                          <p:val>
                                            <p:strVal val="#ppt_y"/>
                                          </p:val>
                                        </p:tav>
                                      </p:tavLst>
                                    </p:anim>
                                  </p:childTnLst>
                                </p:cTn>
                              </p:par>
                              <p:par>
                                <p:cTn id="125" presetID="2" presetClass="entr" presetSubtype="9" fill="hold" grpId="6" nodeType="withEffect">
                                  <p:stCondLst>
                                    <p:cond delay="0"/>
                                  </p:stCondLst>
                                  <p:childTnLst>
                                    <p:set>
                                      <p:cBhvr>
                                        <p:cTn id="126" dur="1" fill="hold">
                                          <p:stCondLst>
                                            <p:cond delay="0"/>
                                          </p:stCondLst>
                                        </p:cTn>
                                        <p:tgtEl>
                                          <p:spTgt spid="185374"/>
                                        </p:tgtEl>
                                        <p:attrNameLst>
                                          <p:attrName>style.visibility</p:attrName>
                                        </p:attrNameLst>
                                      </p:cBhvr>
                                      <p:to>
                                        <p:strVal val="visible"/>
                                      </p:to>
                                    </p:set>
                                    <p:anim calcmode="lin" valueType="num">
                                      <p:cBhvr additive="base">
                                        <p:cTn id="127" dur="500" fill="hold"/>
                                        <p:tgtEl>
                                          <p:spTgt spid="185374"/>
                                        </p:tgtEl>
                                        <p:attrNameLst>
                                          <p:attrName>ppt_x</p:attrName>
                                        </p:attrNameLst>
                                      </p:cBhvr>
                                      <p:tavLst>
                                        <p:tav tm="0">
                                          <p:val>
                                            <p:strVal val="0-#ppt_w/2"/>
                                          </p:val>
                                        </p:tav>
                                        <p:tav tm="100000">
                                          <p:val>
                                            <p:strVal val="#ppt_x"/>
                                          </p:val>
                                        </p:tav>
                                      </p:tavLst>
                                    </p:anim>
                                    <p:anim calcmode="lin" valueType="num">
                                      <p:cBhvr additive="base">
                                        <p:cTn id="128" dur="500" fill="hold"/>
                                        <p:tgtEl>
                                          <p:spTgt spid="185374"/>
                                        </p:tgtEl>
                                        <p:attrNameLst>
                                          <p:attrName>ppt_y</p:attrName>
                                        </p:attrNameLst>
                                      </p:cBhvr>
                                      <p:tavLst>
                                        <p:tav tm="0">
                                          <p:val>
                                            <p:strVal val="0-#ppt_h/2"/>
                                          </p:val>
                                        </p:tav>
                                        <p:tav tm="100000">
                                          <p:val>
                                            <p:strVal val="#ppt_y"/>
                                          </p:val>
                                        </p:tav>
                                      </p:tavLst>
                                    </p:anim>
                                  </p:childTnLst>
                                </p:cTn>
                              </p:par>
                            </p:childTnLst>
                          </p:cTn>
                        </p:par>
                        <p:par>
                          <p:cTn id="129" fill="hold">
                            <p:stCondLst>
                              <p:cond delay="500"/>
                            </p:stCondLst>
                            <p:childTnLst>
                              <p:par>
                                <p:cTn id="130" presetID="42" presetClass="path" presetSubtype="0" accel="50000" decel="50000" fill="hold" grpId="7" nodeType="afterEffect">
                                  <p:stCondLst>
                                    <p:cond delay="0"/>
                                  </p:stCondLst>
                                  <p:childTnLst>
                                    <p:animMotion origin="layout" path="M 0.0 3.7037E-6 L 0.00399 0.04722 " pathEditMode="relative" rAng="0" ptsTypes="AA">
                                      <p:cBhvr>
                                        <p:cTn id="131" dur="2000" fill="hold"/>
                                        <p:tgtEl>
                                          <p:spTgt spid="185363"/>
                                        </p:tgtEl>
                                        <p:attrNameLst>
                                          <p:attrName>ppt_x</p:attrName>
                                          <p:attrName>ppt_y</p:attrName>
                                        </p:attrNameLst>
                                      </p:cBhvr>
                                      <p:rCtr x="2" y="24"/>
                                    </p:animMotion>
                                  </p:childTnLst>
                                </p:cTn>
                              </p:par>
                              <p:par>
                                <p:cTn id="132" presetID="0" presetClass="path" presetSubtype="0" accel="50000" decel="50000" fill="hold" grpId="8" nodeType="withEffect">
                                  <p:stCondLst>
                                    <p:cond delay="0"/>
                                  </p:stCondLst>
                                  <p:childTnLst>
                                    <p:animMotion origin="layout" path="M 0.0 0.0 L 0.0 0.0419 " pathEditMode="relative" ptsTypes="AA">
                                      <p:cBhvr>
                                        <p:cTn id="133" dur="2000" fill="hold"/>
                                        <p:tgtEl>
                                          <p:spTgt spid="185374"/>
                                        </p:tgtEl>
                                        <p:attrNameLst>
                                          <p:attrName>ppt_x</p:attrName>
                                          <p:attrName>ppt_y</p:attrName>
                                        </p:attrNameLst>
                                      </p:cBhvr>
                                    </p:animMotion>
                                  </p:childTnLst>
                                </p:cTn>
                              </p:par>
                            </p:childTnLst>
                          </p:cTn>
                        </p:par>
                        <p:par>
                          <p:cTn id="134" fill="hold">
                            <p:stCondLst>
                              <p:cond delay="2500"/>
                            </p:stCondLst>
                            <p:childTnLst>
                              <p:par>
                                <p:cTn id="135" presetID="2" presetClass="exit" presetSubtype="3" fill="hold" grpId="8" nodeType="afterEffect">
                                  <p:stCondLst>
                                    <p:cond delay="0"/>
                                  </p:stCondLst>
                                  <p:childTnLst>
                                    <p:anim calcmode="lin" valueType="num">
                                      <p:cBhvr additive="base">
                                        <p:cTn id="136" dur="1000"/>
                                        <p:tgtEl>
                                          <p:spTgt spid="185363"/>
                                        </p:tgtEl>
                                        <p:attrNameLst>
                                          <p:attrName>ppt_x</p:attrName>
                                        </p:attrNameLst>
                                      </p:cBhvr>
                                      <p:tavLst>
                                        <p:tav tm="0">
                                          <p:val>
                                            <p:strVal val="ppt_x"/>
                                          </p:val>
                                        </p:tav>
                                        <p:tav tm="100000">
                                          <p:val>
                                            <p:strVal val="1+ppt_w/2"/>
                                          </p:val>
                                        </p:tav>
                                      </p:tavLst>
                                    </p:anim>
                                    <p:anim calcmode="lin" valueType="num">
                                      <p:cBhvr additive="base">
                                        <p:cTn id="137" dur="1000"/>
                                        <p:tgtEl>
                                          <p:spTgt spid="185363"/>
                                        </p:tgtEl>
                                        <p:attrNameLst>
                                          <p:attrName>ppt_y</p:attrName>
                                        </p:attrNameLst>
                                      </p:cBhvr>
                                      <p:tavLst>
                                        <p:tav tm="0">
                                          <p:val>
                                            <p:strVal val="ppt_y"/>
                                          </p:val>
                                        </p:tav>
                                        <p:tav tm="100000">
                                          <p:val>
                                            <p:strVal val="0-ppt_h/2"/>
                                          </p:val>
                                        </p:tav>
                                      </p:tavLst>
                                    </p:anim>
                                    <p:set>
                                      <p:cBhvr>
                                        <p:cTn id="138" dur="1" fill="hold">
                                          <p:stCondLst>
                                            <p:cond delay="999"/>
                                          </p:stCondLst>
                                        </p:cTn>
                                        <p:tgtEl>
                                          <p:spTgt spid="185363"/>
                                        </p:tgtEl>
                                        <p:attrNameLst>
                                          <p:attrName>style.visibility</p:attrName>
                                        </p:attrNameLst>
                                      </p:cBhvr>
                                      <p:to>
                                        <p:strVal val="hidden"/>
                                      </p:to>
                                    </p:set>
                                  </p:childTnLst>
                                </p:cTn>
                              </p:par>
                              <p:par>
                                <p:cTn id="139" presetID="2" presetClass="exit" presetSubtype="3" fill="hold" grpId="7" nodeType="withEffect">
                                  <p:stCondLst>
                                    <p:cond delay="0"/>
                                  </p:stCondLst>
                                  <p:childTnLst>
                                    <p:anim calcmode="lin" valueType="num">
                                      <p:cBhvr additive="base">
                                        <p:cTn id="140" dur="1000"/>
                                        <p:tgtEl>
                                          <p:spTgt spid="185374"/>
                                        </p:tgtEl>
                                        <p:attrNameLst>
                                          <p:attrName>ppt_x</p:attrName>
                                        </p:attrNameLst>
                                      </p:cBhvr>
                                      <p:tavLst>
                                        <p:tav tm="0">
                                          <p:val>
                                            <p:strVal val="ppt_x"/>
                                          </p:val>
                                        </p:tav>
                                        <p:tav tm="100000">
                                          <p:val>
                                            <p:strVal val="1+ppt_w/2"/>
                                          </p:val>
                                        </p:tav>
                                      </p:tavLst>
                                    </p:anim>
                                    <p:anim calcmode="lin" valueType="num">
                                      <p:cBhvr additive="base">
                                        <p:cTn id="141" dur="1000"/>
                                        <p:tgtEl>
                                          <p:spTgt spid="185374"/>
                                        </p:tgtEl>
                                        <p:attrNameLst>
                                          <p:attrName>ppt_y</p:attrName>
                                        </p:attrNameLst>
                                      </p:cBhvr>
                                      <p:tavLst>
                                        <p:tav tm="0">
                                          <p:val>
                                            <p:strVal val="ppt_y"/>
                                          </p:val>
                                        </p:tav>
                                        <p:tav tm="100000">
                                          <p:val>
                                            <p:strVal val="0-ppt_h/2"/>
                                          </p:val>
                                        </p:tav>
                                      </p:tavLst>
                                    </p:anim>
                                    <p:set>
                                      <p:cBhvr>
                                        <p:cTn id="142" dur="1" fill="hold">
                                          <p:stCondLst>
                                            <p:cond delay="999"/>
                                          </p:stCondLst>
                                        </p:cTn>
                                        <p:tgtEl>
                                          <p:spTgt spid="18537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185349"/>
                                        </p:tgtEl>
                                        <p:attrNameLst>
                                          <p:attrName>style.visibility</p:attrName>
                                        </p:attrNameLst>
                                      </p:cBhvr>
                                      <p:to>
                                        <p:strVal val="visible"/>
                                      </p:to>
                                    </p:set>
                                    <p:animEffect transition="in" filter="checkerboard(across)">
                                      <p:cBhvr>
                                        <p:cTn id="147" dur="500"/>
                                        <p:tgtEl>
                                          <p:spTgt spid="185349"/>
                                        </p:tgtEl>
                                      </p:cBhvr>
                                    </p:animEffect>
                                  </p:childTnLst>
                                </p:cTn>
                              </p:par>
                              <p:par>
                                <p:cTn id="148" presetID="5" presetClass="entr" presetSubtype="10" fill="hold" nodeType="with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checkerboard(across)">
                                      <p:cBhvr>
                                        <p:cTn id="150" dur="500"/>
                                        <p:tgtEl>
                                          <p:spTgt spid="3"/>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185401"/>
                                        </p:tgtEl>
                                        <p:attrNameLst>
                                          <p:attrName>style.visibility</p:attrName>
                                        </p:attrNameLst>
                                      </p:cBhvr>
                                      <p:to>
                                        <p:strVal val="visible"/>
                                      </p:to>
                                    </p:set>
                                    <p:animEffect transition="in" filter="checkerboard(across)">
                                      <p:cBhvr>
                                        <p:cTn id="153" dur="500"/>
                                        <p:tgtEl>
                                          <p:spTgt spid="185401"/>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185403"/>
                                        </p:tgtEl>
                                        <p:attrNameLst>
                                          <p:attrName>style.visibility</p:attrName>
                                        </p:attrNameLst>
                                      </p:cBhvr>
                                      <p:to>
                                        <p:strVal val="visible"/>
                                      </p:to>
                                    </p:set>
                                    <p:animEffect transition="in" filter="checkerboard(across)">
                                      <p:cBhvr>
                                        <p:cTn id="156" dur="500"/>
                                        <p:tgtEl>
                                          <p:spTgt spid="185403"/>
                                        </p:tgtEl>
                                      </p:cBhvr>
                                    </p:animEffect>
                                  </p:childTnLst>
                                </p:cTn>
                              </p:par>
                              <p:par>
                                <p:cTn id="157" presetID="5" presetClass="entr" presetSubtype="10" fill="hold" grpId="0" nodeType="withEffect">
                                  <p:stCondLst>
                                    <p:cond delay="0"/>
                                  </p:stCondLst>
                                  <p:childTnLst>
                                    <p:set>
                                      <p:cBhvr>
                                        <p:cTn id="158" dur="1" fill="hold">
                                          <p:stCondLst>
                                            <p:cond delay="0"/>
                                          </p:stCondLst>
                                        </p:cTn>
                                        <p:tgtEl>
                                          <p:spTgt spid="185400"/>
                                        </p:tgtEl>
                                        <p:attrNameLst>
                                          <p:attrName>style.visibility</p:attrName>
                                        </p:attrNameLst>
                                      </p:cBhvr>
                                      <p:to>
                                        <p:strVal val="visible"/>
                                      </p:to>
                                    </p:set>
                                    <p:animEffect transition="in" filter="checkerboard(across)">
                                      <p:cBhvr>
                                        <p:cTn id="159" dur="500"/>
                                        <p:tgtEl>
                                          <p:spTgt spid="185400"/>
                                        </p:tgtEl>
                                      </p:cBhvr>
                                    </p:animEffect>
                                  </p:childTnLst>
                                </p:cTn>
                              </p:par>
                              <p:par>
                                <p:cTn id="160" presetID="5" presetClass="entr" presetSubtype="10" fill="hold" grpId="0" nodeType="withEffect">
                                  <p:stCondLst>
                                    <p:cond delay="0"/>
                                  </p:stCondLst>
                                  <p:childTnLst>
                                    <p:set>
                                      <p:cBhvr>
                                        <p:cTn id="161" dur="1" fill="hold">
                                          <p:stCondLst>
                                            <p:cond delay="0"/>
                                          </p:stCondLst>
                                        </p:cTn>
                                        <p:tgtEl>
                                          <p:spTgt spid="185399"/>
                                        </p:tgtEl>
                                        <p:attrNameLst>
                                          <p:attrName>style.visibility</p:attrName>
                                        </p:attrNameLst>
                                      </p:cBhvr>
                                      <p:to>
                                        <p:strVal val="visible"/>
                                      </p:to>
                                    </p:set>
                                    <p:animEffect transition="in" filter="checkerboard(across)">
                                      <p:cBhvr>
                                        <p:cTn id="162" dur="500"/>
                                        <p:tgtEl>
                                          <p:spTgt spid="185399"/>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185376"/>
                                        </p:tgtEl>
                                        <p:attrNameLst>
                                          <p:attrName>style.visibility</p:attrName>
                                        </p:attrNameLst>
                                      </p:cBhvr>
                                      <p:to>
                                        <p:strVal val="visible"/>
                                      </p:to>
                                    </p:set>
                                    <p:animEffect transition="in" filter="checkerboard(across)">
                                      <p:cBhvr>
                                        <p:cTn id="165" dur="500"/>
                                        <p:tgtEl>
                                          <p:spTgt spid="185376"/>
                                        </p:tgtEl>
                                      </p:cBhvr>
                                    </p:animEffect>
                                  </p:childTnLst>
                                </p:cTn>
                              </p:par>
                            </p:childTnLst>
                          </p:cTn>
                        </p:par>
                      </p:childTnLst>
                    </p:cTn>
                  </p:par>
                  <p:par>
                    <p:cTn id="166" fill="hold">
                      <p:stCondLst>
                        <p:cond delay="indefinite"/>
                      </p:stCondLst>
                      <p:childTnLst>
                        <p:par>
                          <p:cTn id="167" fill="hold">
                            <p:stCondLst>
                              <p:cond delay="0"/>
                            </p:stCondLst>
                            <p:childTnLst>
                              <p:par>
                                <p:cTn id="168" presetID="5" presetClass="entr" presetSubtype="10" fill="hold" grpId="0" nodeType="clickEffect">
                                  <p:stCondLst>
                                    <p:cond delay="0"/>
                                  </p:stCondLst>
                                  <p:childTnLst>
                                    <p:set>
                                      <p:cBhvr>
                                        <p:cTn id="169" dur="1" fill="hold">
                                          <p:stCondLst>
                                            <p:cond delay="0"/>
                                          </p:stCondLst>
                                        </p:cTn>
                                        <p:tgtEl>
                                          <p:spTgt spid="185377"/>
                                        </p:tgtEl>
                                        <p:attrNameLst>
                                          <p:attrName>style.visibility</p:attrName>
                                        </p:attrNameLst>
                                      </p:cBhvr>
                                      <p:to>
                                        <p:strVal val="visible"/>
                                      </p:to>
                                    </p:set>
                                    <p:animEffect transition="in" filter="checkerboard(across)">
                                      <p:cBhvr>
                                        <p:cTn id="170" dur="500"/>
                                        <p:tgtEl>
                                          <p:spTgt spid="185377"/>
                                        </p:tgtEl>
                                      </p:cBhvr>
                                    </p:animEffect>
                                  </p:childTnLst>
                                </p:cTn>
                              </p:par>
                              <p:par>
                                <p:cTn id="171" presetID="1" presetClass="entr" presetSubtype="0" fill="hold" grpId="0" nodeType="withEffect">
                                  <p:stCondLst>
                                    <p:cond delay="0"/>
                                  </p:stCondLst>
                                  <p:childTnLst>
                                    <p:set>
                                      <p:cBhvr>
                                        <p:cTn id="172" dur="1" fill="hold">
                                          <p:stCondLst>
                                            <p:cond delay="0"/>
                                          </p:stCondLst>
                                        </p:cTn>
                                        <p:tgtEl>
                                          <p:spTgt spid="185405"/>
                                        </p:tgtEl>
                                        <p:attrNameLst>
                                          <p:attrName>style.visibility</p:attrName>
                                        </p:attrNameLst>
                                      </p:cBhvr>
                                      <p:to>
                                        <p:strVal val="visible"/>
                                      </p:to>
                                    </p:set>
                                  </p:childTnLst>
                                </p:cTn>
                              </p:par>
                            </p:childTnLst>
                          </p:cTn>
                        </p:par>
                        <p:par>
                          <p:cTn id="173" fill="hold">
                            <p:stCondLst>
                              <p:cond delay="500"/>
                            </p:stCondLst>
                            <p:childTnLst>
                              <p:par>
                                <p:cTn id="174" presetID="5" presetClass="entr" presetSubtype="10" fill="hold" nodeType="afterEffect">
                                  <p:stCondLst>
                                    <p:cond delay="500"/>
                                  </p:stCondLst>
                                  <p:childTnLst>
                                    <p:set>
                                      <p:cBhvr>
                                        <p:cTn id="175" dur="1" fill="hold">
                                          <p:stCondLst>
                                            <p:cond delay="0"/>
                                          </p:stCondLst>
                                        </p:cTn>
                                        <p:tgtEl>
                                          <p:spTgt spid="5"/>
                                        </p:tgtEl>
                                        <p:attrNameLst>
                                          <p:attrName>style.visibility</p:attrName>
                                        </p:attrNameLst>
                                      </p:cBhvr>
                                      <p:to>
                                        <p:strVal val="visible"/>
                                      </p:to>
                                    </p:set>
                                    <p:animEffect transition="in" filter="checkerboard(across)">
                                      <p:cBhvr>
                                        <p:cTn id="176" dur="500"/>
                                        <p:tgtEl>
                                          <p:spTgt spid="5"/>
                                        </p:tgtEl>
                                      </p:cBhvr>
                                    </p:animEffect>
                                  </p:childTnLst>
                                </p:cTn>
                              </p:par>
                            </p:childTnLst>
                          </p:cTn>
                        </p:par>
                        <p:par>
                          <p:cTn id="177" fill="hold">
                            <p:stCondLst>
                              <p:cond delay="1500"/>
                            </p:stCondLst>
                            <p:childTnLst>
                              <p:par>
                                <p:cTn id="178" presetID="5" presetClass="entr" presetSubtype="10" fill="hold" nodeType="afterEffect">
                                  <p:stCondLst>
                                    <p:cond delay="0"/>
                                  </p:stCondLst>
                                  <p:childTnLst>
                                    <p:set>
                                      <p:cBhvr>
                                        <p:cTn id="179" dur="1" fill="hold">
                                          <p:stCondLst>
                                            <p:cond delay="0"/>
                                          </p:stCondLst>
                                        </p:cTn>
                                        <p:tgtEl>
                                          <p:spTgt spid="7"/>
                                        </p:tgtEl>
                                        <p:attrNameLst>
                                          <p:attrName>style.visibility</p:attrName>
                                        </p:attrNameLst>
                                      </p:cBhvr>
                                      <p:to>
                                        <p:strVal val="visible"/>
                                      </p:to>
                                    </p:set>
                                    <p:animEffect transition="in" filter="checkerboard(across)">
                                      <p:cBhvr>
                                        <p:cTn id="180" dur="500"/>
                                        <p:tgtEl>
                                          <p:spTgt spid="7"/>
                                        </p:tgtEl>
                                      </p:cBhvr>
                                    </p:animEffect>
                                  </p:childTnLst>
                                </p:cTn>
                              </p:par>
                            </p:childTnLst>
                          </p:cTn>
                        </p:par>
                        <p:par>
                          <p:cTn id="181" fill="hold">
                            <p:stCondLst>
                              <p:cond delay="2000"/>
                            </p:stCondLst>
                            <p:childTnLst>
                              <p:par>
                                <p:cTn id="182" presetID="5" presetClass="entr" presetSubtype="10" fill="hold" nodeType="afterEffect">
                                  <p:stCondLst>
                                    <p:cond delay="0"/>
                                  </p:stCondLst>
                                  <p:childTnLst>
                                    <p:set>
                                      <p:cBhvr>
                                        <p:cTn id="183" dur="1" fill="hold">
                                          <p:stCondLst>
                                            <p:cond delay="0"/>
                                          </p:stCondLst>
                                        </p:cTn>
                                        <p:tgtEl>
                                          <p:spTgt spid="4"/>
                                        </p:tgtEl>
                                        <p:attrNameLst>
                                          <p:attrName>style.visibility</p:attrName>
                                        </p:attrNameLst>
                                      </p:cBhvr>
                                      <p:to>
                                        <p:strVal val="visible"/>
                                      </p:to>
                                    </p:set>
                                    <p:animEffect transition="in" filter="checkerboard(across)">
                                      <p:cBhvr>
                                        <p:cTn id="184" dur="500"/>
                                        <p:tgtEl>
                                          <p:spTgt spid="4"/>
                                        </p:tgtEl>
                                      </p:cBhvr>
                                    </p:animEffect>
                                  </p:childTnLst>
                                </p:cTn>
                              </p:par>
                              <p:par>
                                <p:cTn id="185" presetID="5" presetClass="entr" presetSubtype="10" fill="hold" nodeType="with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checkerboard(across)">
                                      <p:cBhvr>
                                        <p:cTn id="187" dur="500"/>
                                        <p:tgtEl>
                                          <p:spTgt spid="6"/>
                                        </p:tgtEl>
                                      </p:cBhvr>
                                    </p:animEffect>
                                  </p:childTnLst>
                                </p:cTn>
                              </p:par>
                              <p:par>
                                <p:cTn id="188" presetID="5" presetClass="entr" presetSubtype="10" fill="hold" nodeType="withEffect">
                                  <p:stCondLst>
                                    <p:cond delay="0"/>
                                  </p:stCondLst>
                                  <p:childTnLst>
                                    <p:set>
                                      <p:cBhvr>
                                        <p:cTn id="189" dur="1" fill="hold">
                                          <p:stCondLst>
                                            <p:cond delay="0"/>
                                          </p:stCondLst>
                                        </p:cTn>
                                        <p:tgtEl>
                                          <p:spTgt spid="8"/>
                                        </p:tgtEl>
                                        <p:attrNameLst>
                                          <p:attrName>style.visibility</p:attrName>
                                        </p:attrNameLst>
                                      </p:cBhvr>
                                      <p:to>
                                        <p:strVal val="visible"/>
                                      </p:to>
                                    </p:set>
                                    <p:animEffect transition="in" filter="checkerboard(across)">
                                      <p:cBhvr>
                                        <p:cTn id="190" dur="500"/>
                                        <p:tgtEl>
                                          <p:spTgt spid="8"/>
                                        </p:tgtEl>
                                      </p:cBhvr>
                                    </p:animEffect>
                                  </p:childTnLst>
                                </p:cTn>
                              </p:par>
                            </p:childTnLst>
                          </p:cTn>
                        </p:par>
                      </p:childTnLst>
                    </p:cTn>
                  </p:par>
                  <p:par>
                    <p:cTn id="191" fill="hold">
                      <p:stCondLst>
                        <p:cond delay="indefinite"/>
                      </p:stCondLst>
                      <p:childTnLst>
                        <p:par>
                          <p:cTn id="192" fill="hold">
                            <p:stCondLst>
                              <p:cond delay="0"/>
                            </p:stCondLst>
                            <p:childTnLst>
                              <p:par>
                                <p:cTn id="193" presetID="0" presetClass="path" presetSubtype="0" accel="50000" decel="50000" fill="hold" grpId="1" nodeType="clickEffect">
                                  <p:stCondLst>
                                    <p:cond delay="0"/>
                                  </p:stCondLst>
                                  <p:childTnLst>
                                    <p:animMotion origin="layout" path="M -1.11111E-6 1.85185E-6 L 0.07292 0.04908 " pathEditMode="relative" ptsTypes="AA">
                                      <p:cBhvr>
                                        <p:cTn id="194" dur="2000" fill="hold"/>
                                        <p:tgtEl>
                                          <p:spTgt spid="185400"/>
                                        </p:tgtEl>
                                        <p:attrNameLst>
                                          <p:attrName>ppt_x</p:attrName>
                                          <p:attrName>ppt_y</p:attrName>
                                        </p:attrNameLst>
                                      </p:cBhvr>
                                    </p:animMotion>
                                  </p:childTnLst>
                                </p:cTn>
                              </p:par>
                            </p:childTnLst>
                          </p:cTn>
                        </p:par>
                        <p:par>
                          <p:cTn id="195" fill="hold">
                            <p:stCondLst>
                              <p:cond delay="2000"/>
                            </p:stCondLst>
                            <p:childTnLst>
                              <p:par>
                                <p:cTn id="196" presetID="0" presetClass="path" presetSubtype="0" accel="50000" decel="50000" fill="hold" grpId="1" nodeType="afterEffect">
                                  <p:stCondLst>
                                    <p:cond delay="0"/>
                                  </p:stCondLst>
                                  <p:childTnLst>
                                    <p:animMotion origin="layout" path="M -2.77778E-6 -3.7037E-7 L 0.03195 0.03056 " pathEditMode="relative" ptsTypes="AA">
                                      <p:cBhvr>
                                        <p:cTn id="197" dur="2000" fill="hold"/>
                                        <p:tgtEl>
                                          <p:spTgt spid="185401"/>
                                        </p:tgtEl>
                                        <p:attrNameLst>
                                          <p:attrName>ppt_x</p:attrName>
                                          <p:attrName>ppt_y</p:attrName>
                                        </p:attrNameLst>
                                      </p:cBhvr>
                                    </p:animMotion>
                                  </p:childTnLst>
                                </p:cTn>
                              </p:par>
                              <p:par>
                                <p:cTn id="198" presetID="0" presetClass="path" presetSubtype="0" accel="50000" decel="50000" fill="hold" grpId="1" nodeType="withEffect">
                                  <p:stCondLst>
                                    <p:cond delay="0"/>
                                  </p:stCondLst>
                                  <p:childTnLst>
                                    <p:animMotion origin="layout" path="M -4.44444E-6 -7.77778E-6 L -0.01667 0.06018 " pathEditMode="relative" ptsTypes="AA">
                                      <p:cBhvr>
                                        <p:cTn id="199" dur="2000" fill="hold"/>
                                        <p:tgtEl>
                                          <p:spTgt spid="185403"/>
                                        </p:tgtEl>
                                        <p:attrNameLst>
                                          <p:attrName>ppt_x</p:attrName>
                                          <p:attrName>ppt_y</p:attrName>
                                        </p:attrNameLst>
                                      </p:cBhvr>
                                    </p:animMotion>
                                  </p:childTnLst>
                                </p:cTn>
                              </p:par>
                              <p:par>
                                <p:cTn id="200" presetID="0" presetClass="path" presetSubtype="0" accel="50000" decel="50000" fill="hold" grpId="1" nodeType="withEffect">
                                  <p:stCondLst>
                                    <p:cond delay="0"/>
                                  </p:stCondLst>
                                  <p:childTnLst>
                                    <p:animMotion origin="layout" path="M -5.83333E-6 1.85185E-6 L -0.05278 -0.03518 " pathEditMode="relative" ptsTypes="AA">
                                      <p:cBhvr>
                                        <p:cTn id="201" dur="2000" fill="hold"/>
                                        <p:tgtEl>
                                          <p:spTgt spid="185399"/>
                                        </p:tgtEl>
                                        <p:attrNameLst>
                                          <p:attrName>ppt_x</p:attrName>
                                          <p:attrName>ppt_y</p:attrName>
                                        </p:attrNameLst>
                                      </p:cBhvr>
                                    </p:animMotion>
                                  </p:childTnLst>
                                </p:cTn>
                              </p:par>
                            </p:childTnLst>
                          </p:cTn>
                        </p:par>
                      </p:childTnLst>
                    </p:cTn>
                  </p:par>
                  <p:par>
                    <p:cTn id="202" fill="hold">
                      <p:stCondLst>
                        <p:cond delay="indefinite"/>
                      </p:stCondLst>
                      <p:childTnLst>
                        <p:par>
                          <p:cTn id="203" fill="hold">
                            <p:stCondLst>
                              <p:cond delay="0"/>
                            </p:stCondLst>
                            <p:childTnLst>
                              <p:par>
                                <p:cTn id="204" presetID="0" presetClass="path" presetSubtype="0" accel="50000" decel="50000" fill="hold" grpId="1" nodeType="clickEffect">
                                  <p:stCondLst>
                                    <p:cond delay="0"/>
                                  </p:stCondLst>
                                  <p:childTnLst>
                                    <p:animMotion origin="layout" path="M -0.00017 -0.00047 L -0.11545 0.16898 " pathEditMode="relative" ptsTypes="AA">
                                      <p:cBhvr>
                                        <p:cTn id="205" dur="2000" fill="hold"/>
                                        <p:tgtEl>
                                          <p:spTgt spid="185376"/>
                                        </p:tgtEl>
                                        <p:attrNameLst>
                                          <p:attrName>ppt_x</p:attrName>
                                          <p:attrName>ppt_y</p:attrName>
                                        </p:attrNameLst>
                                      </p:cBhvr>
                                    </p:animMotion>
                                  </p:childTnLst>
                                </p:cTn>
                              </p:par>
                            </p:childTnLst>
                          </p:cTn>
                        </p:par>
                      </p:childTnLst>
                    </p:cTn>
                  </p:par>
                  <p:par>
                    <p:cTn id="206" fill="hold">
                      <p:stCondLst>
                        <p:cond delay="indefinite"/>
                      </p:stCondLst>
                      <p:childTnLst>
                        <p:par>
                          <p:cTn id="207" fill="hold">
                            <p:stCondLst>
                              <p:cond delay="0"/>
                            </p:stCondLst>
                            <p:childTnLst>
                              <p:par>
                                <p:cTn id="208" presetID="2" presetClass="entr" presetSubtype="9" decel="50000" fill="hold" grpId="0" nodeType="clickEffect">
                                  <p:stCondLst>
                                    <p:cond delay="0"/>
                                  </p:stCondLst>
                                  <p:childTnLst>
                                    <p:set>
                                      <p:cBhvr>
                                        <p:cTn id="209" dur="1" fill="hold">
                                          <p:stCondLst>
                                            <p:cond delay="0"/>
                                          </p:stCondLst>
                                        </p:cTn>
                                        <p:tgtEl>
                                          <p:spTgt spid="185394"/>
                                        </p:tgtEl>
                                        <p:attrNameLst>
                                          <p:attrName>style.visibility</p:attrName>
                                        </p:attrNameLst>
                                      </p:cBhvr>
                                      <p:to>
                                        <p:strVal val="visible"/>
                                      </p:to>
                                    </p:set>
                                    <p:anim calcmode="lin" valueType="num">
                                      <p:cBhvr additive="base">
                                        <p:cTn id="210" dur="500" fill="hold"/>
                                        <p:tgtEl>
                                          <p:spTgt spid="185394"/>
                                        </p:tgtEl>
                                        <p:attrNameLst>
                                          <p:attrName>ppt_x</p:attrName>
                                        </p:attrNameLst>
                                      </p:cBhvr>
                                      <p:tavLst>
                                        <p:tav tm="0">
                                          <p:val>
                                            <p:strVal val="0-#ppt_w/2"/>
                                          </p:val>
                                        </p:tav>
                                        <p:tav tm="100000">
                                          <p:val>
                                            <p:strVal val="#ppt_x"/>
                                          </p:val>
                                        </p:tav>
                                      </p:tavLst>
                                    </p:anim>
                                    <p:anim calcmode="lin" valueType="num">
                                      <p:cBhvr additive="base">
                                        <p:cTn id="211" dur="500" fill="hold"/>
                                        <p:tgtEl>
                                          <p:spTgt spid="185394"/>
                                        </p:tgtEl>
                                        <p:attrNameLst>
                                          <p:attrName>ppt_y</p:attrName>
                                        </p:attrNameLst>
                                      </p:cBhvr>
                                      <p:tavLst>
                                        <p:tav tm="0">
                                          <p:val>
                                            <p:strVal val="0-#ppt_h/2"/>
                                          </p:val>
                                        </p:tav>
                                        <p:tav tm="100000">
                                          <p:val>
                                            <p:strVal val="#ppt_y"/>
                                          </p:val>
                                        </p:tav>
                                      </p:tavLst>
                                    </p:anim>
                                  </p:childTnLst>
                                </p:cTn>
                              </p:par>
                              <p:par>
                                <p:cTn id="212" presetID="5" presetClass="entr" presetSubtype="10" fill="hold" grpId="0" nodeType="withEffect">
                                  <p:stCondLst>
                                    <p:cond delay="0"/>
                                  </p:stCondLst>
                                  <p:childTnLst>
                                    <p:set>
                                      <p:cBhvr>
                                        <p:cTn id="213" dur="1" fill="hold">
                                          <p:stCondLst>
                                            <p:cond delay="0"/>
                                          </p:stCondLst>
                                        </p:cTn>
                                        <p:tgtEl>
                                          <p:spTgt spid="185398"/>
                                        </p:tgtEl>
                                        <p:attrNameLst>
                                          <p:attrName>style.visibility</p:attrName>
                                        </p:attrNameLst>
                                      </p:cBhvr>
                                      <p:to>
                                        <p:strVal val="visible"/>
                                      </p:to>
                                    </p:set>
                                    <p:animEffect transition="in" filter="checkerboard(across)">
                                      <p:cBhvr>
                                        <p:cTn id="214" dur="500"/>
                                        <p:tgtEl>
                                          <p:spTgt spid="185398"/>
                                        </p:tgtEl>
                                      </p:cBhvr>
                                    </p:animEffect>
                                  </p:childTnLst>
                                </p:cTn>
                              </p:par>
                            </p:childTnLst>
                          </p:cTn>
                        </p:par>
                        <p:par>
                          <p:cTn id="215" fill="hold">
                            <p:stCondLst>
                              <p:cond delay="500"/>
                            </p:stCondLst>
                            <p:childTnLst>
                              <p:par>
                                <p:cTn id="216" presetID="0" presetClass="path" presetSubtype="0" accel="50000" decel="50000" fill="hold" grpId="1" nodeType="afterEffect">
                                  <p:stCondLst>
                                    <p:cond delay="0"/>
                                  </p:stCondLst>
                                  <p:childTnLst>
                                    <p:animMotion origin="layout" path="M -0.00017 -0.00024 C -0.00017 0.01666 -0.00017 0.03333 -0.00017 0.05023 L 0.26684 0.05023 " pathEditMode="relative" ptsTypes="fAA">
                                      <p:cBhvr>
                                        <p:cTn id="217" dur="2000" fill="hold"/>
                                        <p:tgtEl>
                                          <p:spTgt spid="185394"/>
                                        </p:tgtEl>
                                        <p:attrNameLst>
                                          <p:attrName>ppt_x</p:attrName>
                                          <p:attrName>ppt_y</p:attrName>
                                        </p:attrNameLst>
                                      </p:cBhvr>
                                    </p:animMotion>
                                  </p:childTnLst>
                                </p:cTn>
                              </p:par>
                            </p:childTnLst>
                          </p:cTn>
                        </p:par>
                        <p:par>
                          <p:cTn id="218" fill="hold">
                            <p:stCondLst>
                              <p:cond delay="2500"/>
                            </p:stCondLst>
                            <p:childTnLst>
                              <p:par>
                                <p:cTn id="219" presetID="1" presetClass="exit" presetSubtype="0" fill="hold" grpId="2" nodeType="afterEffect">
                                  <p:stCondLst>
                                    <p:cond delay="0"/>
                                  </p:stCondLst>
                                  <p:childTnLst>
                                    <p:set>
                                      <p:cBhvr>
                                        <p:cTn id="220" dur="1" fill="hold">
                                          <p:stCondLst>
                                            <p:cond delay="0"/>
                                          </p:stCondLst>
                                        </p:cTn>
                                        <p:tgtEl>
                                          <p:spTgt spid="185394"/>
                                        </p:tgtEl>
                                        <p:attrNameLst>
                                          <p:attrName>style.visibility</p:attrName>
                                        </p:attrNameLst>
                                      </p:cBhvr>
                                      <p:to>
                                        <p:strVal val="hidden"/>
                                      </p:to>
                                    </p:set>
                                  </p:childTnLst>
                                </p:cTn>
                              </p:par>
                              <p:par>
                                <p:cTn id="221" presetID="5" presetClass="entr" presetSubtype="10" fill="hold" grpId="0" nodeType="withEffect">
                                  <p:stCondLst>
                                    <p:cond delay="0"/>
                                  </p:stCondLst>
                                  <p:childTnLst>
                                    <p:set>
                                      <p:cBhvr>
                                        <p:cTn id="222" dur="1" fill="hold">
                                          <p:stCondLst>
                                            <p:cond delay="0"/>
                                          </p:stCondLst>
                                        </p:cTn>
                                        <p:tgtEl>
                                          <p:spTgt spid="185397"/>
                                        </p:tgtEl>
                                        <p:attrNameLst>
                                          <p:attrName>style.visibility</p:attrName>
                                        </p:attrNameLst>
                                      </p:cBhvr>
                                      <p:to>
                                        <p:strVal val="visible"/>
                                      </p:to>
                                    </p:set>
                                    <p:animEffect transition="in" filter="checkerboard(across)">
                                      <p:cBhvr>
                                        <p:cTn id="223" dur="500"/>
                                        <p:tgtEl>
                                          <p:spTgt spid="185397"/>
                                        </p:tgtEl>
                                      </p:cBhvr>
                                    </p:animEffect>
                                  </p:childTnLst>
                                </p:cTn>
                              </p:par>
                              <p:par>
                                <p:cTn id="224" presetID="5" presetClass="entr" presetSubtype="10" fill="hold" grpId="0" nodeType="withEffect">
                                  <p:stCondLst>
                                    <p:cond delay="0"/>
                                  </p:stCondLst>
                                  <p:childTnLst>
                                    <p:set>
                                      <p:cBhvr>
                                        <p:cTn id="225" dur="1" fill="hold">
                                          <p:stCondLst>
                                            <p:cond delay="0"/>
                                          </p:stCondLst>
                                        </p:cTn>
                                        <p:tgtEl>
                                          <p:spTgt spid="185395"/>
                                        </p:tgtEl>
                                        <p:attrNameLst>
                                          <p:attrName>style.visibility</p:attrName>
                                        </p:attrNameLst>
                                      </p:cBhvr>
                                      <p:to>
                                        <p:strVal val="visible"/>
                                      </p:to>
                                    </p:set>
                                    <p:animEffect transition="in" filter="checkerboard(across)">
                                      <p:cBhvr>
                                        <p:cTn id="226" dur="500"/>
                                        <p:tgtEl>
                                          <p:spTgt spid="185395"/>
                                        </p:tgtEl>
                                      </p:cBhvr>
                                    </p:animEffect>
                                  </p:childTnLst>
                                </p:cTn>
                              </p:par>
                              <p:par>
                                <p:cTn id="227" presetID="5" presetClass="entr" presetSubtype="10" fill="hold" grpId="0" nodeType="withEffect">
                                  <p:stCondLst>
                                    <p:cond delay="0"/>
                                  </p:stCondLst>
                                  <p:childTnLst>
                                    <p:set>
                                      <p:cBhvr>
                                        <p:cTn id="228" dur="1" fill="hold">
                                          <p:stCondLst>
                                            <p:cond delay="0"/>
                                          </p:stCondLst>
                                        </p:cTn>
                                        <p:tgtEl>
                                          <p:spTgt spid="185402"/>
                                        </p:tgtEl>
                                        <p:attrNameLst>
                                          <p:attrName>style.visibility</p:attrName>
                                        </p:attrNameLst>
                                      </p:cBhvr>
                                      <p:to>
                                        <p:strVal val="visible"/>
                                      </p:to>
                                    </p:set>
                                    <p:animEffect transition="in" filter="checkerboard(across)">
                                      <p:cBhvr>
                                        <p:cTn id="229" dur="500"/>
                                        <p:tgtEl>
                                          <p:spTgt spid="185402"/>
                                        </p:tgtEl>
                                      </p:cBhvr>
                                    </p:animEffect>
                                  </p:childTnLst>
                                </p:cTn>
                              </p:par>
                            </p:childTnLst>
                          </p:cTn>
                        </p:par>
                        <p:par>
                          <p:cTn id="230" fill="hold">
                            <p:stCondLst>
                              <p:cond delay="3000"/>
                            </p:stCondLst>
                            <p:childTnLst>
                              <p:par>
                                <p:cTn id="231" presetID="1" presetClass="exit" presetSubtype="0" fill="hold" grpId="1" nodeType="afterEffect">
                                  <p:stCondLst>
                                    <p:cond delay="0"/>
                                  </p:stCondLst>
                                  <p:childTnLst>
                                    <p:set>
                                      <p:cBhvr>
                                        <p:cTn id="232" dur="1" fill="hold">
                                          <p:stCondLst>
                                            <p:cond delay="0"/>
                                          </p:stCondLst>
                                        </p:cTn>
                                        <p:tgtEl>
                                          <p:spTgt spid="185395"/>
                                        </p:tgtEl>
                                        <p:attrNameLst>
                                          <p:attrName>style.visibility</p:attrName>
                                        </p:attrNameLst>
                                      </p:cBhvr>
                                      <p:to>
                                        <p:strVal val="hidden"/>
                                      </p:to>
                                    </p:set>
                                  </p:childTnLst>
                                </p:cTn>
                              </p:par>
                            </p:childTnLst>
                          </p:cTn>
                        </p:par>
                        <p:par>
                          <p:cTn id="233" fill="hold">
                            <p:stCondLst>
                              <p:cond delay="3000"/>
                            </p:stCondLst>
                            <p:childTnLst>
                              <p:par>
                                <p:cTn id="234" presetID="56" presetClass="path" presetSubtype="0" accel="50000" decel="50000" fill="hold" grpId="1" nodeType="afterEffect">
                                  <p:stCondLst>
                                    <p:cond delay="0"/>
                                  </p:stCondLst>
                                  <p:childTnLst>
                                    <p:animMotion origin="layout" path="M 8.33333E-7 1.85185E-6 L -0.27951 -0.03658 " pathEditMode="relative" rAng="0" ptsTypes="AA">
                                      <p:cBhvr>
                                        <p:cTn id="235" dur="2000" fill="hold"/>
                                        <p:tgtEl>
                                          <p:spTgt spid="185402"/>
                                        </p:tgtEl>
                                        <p:attrNameLst>
                                          <p:attrName>ppt_x</p:attrName>
                                          <p:attrName>ppt_y</p:attrName>
                                        </p:attrNameLst>
                                      </p:cBhvr>
                                      <p:rCtr x="-140" y="-18"/>
                                    </p:animMotion>
                                  </p:childTnLst>
                                </p:cTn>
                              </p:par>
                            </p:childTnLst>
                          </p:cTn>
                        </p:par>
                        <p:par>
                          <p:cTn id="236" fill="hold">
                            <p:stCondLst>
                              <p:cond delay="5000"/>
                            </p:stCondLst>
                            <p:childTnLst>
                              <p:par>
                                <p:cTn id="237" presetID="0" presetClass="path" presetSubtype="0" accel="50000" decel="50000" fill="hold" grpId="2" nodeType="afterEffect">
                                  <p:stCondLst>
                                    <p:cond delay="0"/>
                                  </p:stCondLst>
                                  <p:childTnLst>
                                    <p:animMotion origin="layout" path="M -0.27952 -0.03658 L -0.4066 0.03842 " pathEditMode="relative" ptsTypes="AA">
                                      <p:cBhvr>
                                        <p:cTn id="238" dur="2000" fill="hold"/>
                                        <p:tgtEl>
                                          <p:spTgt spid="185402"/>
                                        </p:tgtEl>
                                        <p:attrNameLst>
                                          <p:attrName>ppt_x</p:attrName>
                                          <p:attrName>ppt_y</p:attrName>
                                        </p:attrNameLst>
                                      </p:cBhvr>
                                    </p:animMotion>
                                  </p:childTnLst>
                                </p:cTn>
                              </p:par>
                              <p:par>
                                <p:cTn id="239" presetID="5" presetClass="entr" presetSubtype="10" fill="hold" grpId="0" nodeType="withEffect">
                                  <p:stCondLst>
                                    <p:cond delay="0"/>
                                  </p:stCondLst>
                                  <p:childTnLst>
                                    <p:set>
                                      <p:cBhvr>
                                        <p:cTn id="240" dur="1" fill="hold">
                                          <p:stCondLst>
                                            <p:cond delay="0"/>
                                          </p:stCondLst>
                                        </p:cTn>
                                        <p:tgtEl>
                                          <p:spTgt spid="185346"/>
                                        </p:tgtEl>
                                        <p:attrNameLst>
                                          <p:attrName>style.visibility</p:attrName>
                                        </p:attrNameLst>
                                      </p:cBhvr>
                                      <p:to>
                                        <p:strVal val="visible"/>
                                      </p:to>
                                    </p:set>
                                    <p:animEffect transition="in" filter="checkerboard(across)">
                                      <p:cBhvr>
                                        <p:cTn id="241" dur="500"/>
                                        <p:tgtEl>
                                          <p:spTgt spid="185346"/>
                                        </p:tgtEl>
                                      </p:cBhvr>
                                    </p:animEffect>
                                  </p:childTnLst>
                                </p:cTn>
                              </p:par>
                            </p:childTnLst>
                          </p:cTn>
                        </p:par>
                        <p:par>
                          <p:cTn id="242" fill="hold">
                            <p:stCondLst>
                              <p:cond delay="7000"/>
                            </p:stCondLst>
                            <p:childTnLst>
                              <p:par>
                                <p:cTn id="243" presetID="2" presetClass="entr" presetSubtype="9" fill="hold" grpId="3" nodeType="afterEffect">
                                  <p:stCondLst>
                                    <p:cond delay="0"/>
                                  </p:stCondLst>
                                  <p:childTnLst>
                                    <p:set>
                                      <p:cBhvr>
                                        <p:cTn id="244" dur="1" fill="hold">
                                          <p:stCondLst>
                                            <p:cond delay="0"/>
                                          </p:stCondLst>
                                        </p:cTn>
                                        <p:tgtEl>
                                          <p:spTgt spid="185394"/>
                                        </p:tgtEl>
                                        <p:attrNameLst>
                                          <p:attrName>style.visibility</p:attrName>
                                        </p:attrNameLst>
                                      </p:cBhvr>
                                      <p:to>
                                        <p:strVal val="visible"/>
                                      </p:to>
                                    </p:set>
                                    <p:anim calcmode="lin" valueType="num">
                                      <p:cBhvr additive="base">
                                        <p:cTn id="245" dur="500" fill="hold"/>
                                        <p:tgtEl>
                                          <p:spTgt spid="185394"/>
                                        </p:tgtEl>
                                        <p:attrNameLst>
                                          <p:attrName>ppt_x</p:attrName>
                                        </p:attrNameLst>
                                      </p:cBhvr>
                                      <p:tavLst>
                                        <p:tav tm="0">
                                          <p:val>
                                            <p:strVal val="0-#ppt_w/2"/>
                                          </p:val>
                                        </p:tav>
                                        <p:tav tm="100000">
                                          <p:val>
                                            <p:strVal val="#ppt_x"/>
                                          </p:val>
                                        </p:tav>
                                      </p:tavLst>
                                    </p:anim>
                                    <p:anim calcmode="lin" valueType="num">
                                      <p:cBhvr additive="base">
                                        <p:cTn id="246" dur="500" fill="hold"/>
                                        <p:tgtEl>
                                          <p:spTgt spid="185394"/>
                                        </p:tgtEl>
                                        <p:attrNameLst>
                                          <p:attrName>ppt_y</p:attrName>
                                        </p:attrNameLst>
                                      </p:cBhvr>
                                      <p:tavLst>
                                        <p:tav tm="0">
                                          <p:val>
                                            <p:strVal val="0-#ppt_h/2"/>
                                          </p:val>
                                        </p:tav>
                                        <p:tav tm="100000">
                                          <p:val>
                                            <p:strVal val="#ppt_y"/>
                                          </p:val>
                                        </p:tav>
                                      </p:tavLst>
                                    </p:anim>
                                  </p:childTnLst>
                                </p:cTn>
                              </p:par>
                            </p:childTnLst>
                          </p:cTn>
                        </p:par>
                        <p:par>
                          <p:cTn id="247" fill="hold">
                            <p:stCondLst>
                              <p:cond delay="7500"/>
                            </p:stCondLst>
                            <p:childTnLst>
                              <p:par>
                                <p:cTn id="248" presetID="0" presetClass="path" presetSubtype="0" accel="50000" decel="50000" fill="hold" grpId="4" nodeType="afterEffect">
                                  <p:stCondLst>
                                    <p:cond delay="0"/>
                                  </p:stCondLst>
                                  <p:childTnLst>
                                    <p:animMotion origin="layout" path="M -1.11111E-6 -8.51852E-6 L -1.11111E-6 0.05046 L 0.2658 0.04884 " pathEditMode="relative" ptsTypes="AAA">
                                      <p:cBhvr>
                                        <p:cTn id="249" dur="2000" fill="hold"/>
                                        <p:tgtEl>
                                          <p:spTgt spid="185394"/>
                                        </p:tgtEl>
                                        <p:attrNameLst>
                                          <p:attrName>ppt_x</p:attrName>
                                          <p:attrName>ppt_y</p:attrName>
                                        </p:attrNameLst>
                                      </p:cBhvr>
                                    </p:animMotion>
                                  </p:childTnLst>
                                </p:cTn>
                              </p:par>
                            </p:childTnLst>
                          </p:cTn>
                        </p:par>
                        <p:par>
                          <p:cTn id="250" fill="hold">
                            <p:stCondLst>
                              <p:cond delay="9500"/>
                            </p:stCondLst>
                            <p:childTnLst>
                              <p:par>
                                <p:cTn id="251" presetID="1" presetClass="exit" presetSubtype="0" fill="hold" grpId="5" nodeType="afterEffect">
                                  <p:stCondLst>
                                    <p:cond delay="0"/>
                                  </p:stCondLst>
                                  <p:childTnLst>
                                    <p:set>
                                      <p:cBhvr>
                                        <p:cTn id="252" dur="1" fill="hold">
                                          <p:stCondLst>
                                            <p:cond delay="0"/>
                                          </p:stCondLst>
                                        </p:cTn>
                                        <p:tgtEl>
                                          <p:spTgt spid="185394"/>
                                        </p:tgtEl>
                                        <p:attrNameLst>
                                          <p:attrName>style.visibility</p:attrName>
                                        </p:attrNameLst>
                                      </p:cBhvr>
                                      <p:to>
                                        <p:strVal val="hidden"/>
                                      </p:to>
                                    </p:set>
                                  </p:childTnLst>
                                </p:cTn>
                              </p:par>
                              <p:par>
                                <p:cTn id="253" presetID="5" presetClass="entr" presetSubtype="10" fill="hold" grpId="2" nodeType="withEffect">
                                  <p:stCondLst>
                                    <p:cond delay="0"/>
                                  </p:stCondLst>
                                  <p:childTnLst>
                                    <p:set>
                                      <p:cBhvr>
                                        <p:cTn id="254" dur="1" fill="hold">
                                          <p:stCondLst>
                                            <p:cond delay="0"/>
                                          </p:stCondLst>
                                        </p:cTn>
                                        <p:tgtEl>
                                          <p:spTgt spid="185395"/>
                                        </p:tgtEl>
                                        <p:attrNameLst>
                                          <p:attrName>style.visibility</p:attrName>
                                        </p:attrNameLst>
                                      </p:cBhvr>
                                      <p:to>
                                        <p:strVal val="visible"/>
                                      </p:to>
                                    </p:set>
                                    <p:animEffect transition="in" filter="checkerboard(across)">
                                      <p:cBhvr>
                                        <p:cTn id="255" dur="500"/>
                                        <p:tgtEl>
                                          <p:spTgt spid="185395"/>
                                        </p:tgtEl>
                                      </p:cBhvr>
                                    </p:animEffect>
                                  </p:childTnLst>
                                </p:cTn>
                              </p:par>
                              <p:par>
                                <p:cTn id="256" presetID="5" presetClass="entr" presetSubtype="10" fill="hold" grpId="0" nodeType="withEffect">
                                  <p:stCondLst>
                                    <p:cond delay="0"/>
                                  </p:stCondLst>
                                  <p:childTnLst>
                                    <p:set>
                                      <p:cBhvr>
                                        <p:cTn id="257" dur="1" fill="hold">
                                          <p:stCondLst>
                                            <p:cond delay="0"/>
                                          </p:stCondLst>
                                        </p:cTn>
                                        <p:tgtEl>
                                          <p:spTgt spid="185381"/>
                                        </p:tgtEl>
                                        <p:attrNameLst>
                                          <p:attrName>style.visibility</p:attrName>
                                        </p:attrNameLst>
                                      </p:cBhvr>
                                      <p:to>
                                        <p:strVal val="visible"/>
                                      </p:to>
                                    </p:set>
                                    <p:animEffect transition="in" filter="checkerboard(across)">
                                      <p:cBhvr>
                                        <p:cTn id="258" dur="500"/>
                                        <p:tgtEl>
                                          <p:spTgt spid="185381"/>
                                        </p:tgtEl>
                                      </p:cBhvr>
                                    </p:animEffect>
                                  </p:childTnLst>
                                </p:cTn>
                              </p:par>
                              <p:par>
                                <p:cTn id="259" presetID="5" presetClass="entr" presetSubtype="10" fill="hold" grpId="0" nodeType="withEffect">
                                  <p:stCondLst>
                                    <p:cond delay="0"/>
                                  </p:stCondLst>
                                  <p:childTnLst>
                                    <p:set>
                                      <p:cBhvr>
                                        <p:cTn id="260" dur="1" fill="hold">
                                          <p:stCondLst>
                                            <p:cond delay="0"/>
                                          </p:stCondLst>
                                        </p:cTn>
                                        <p:tgtEl>
                                          <p:spTgt spid="185396"/>
                                        </p:tgtEl>
                                        <p:attrNameLst>
                                          <p:attrName>style.visibility</p:attrName>
                                        </p:attrNameLst>
                                      </p:cBhvr>
                                      <p:to>
                                        <p:strVal val="visible"/>
                                      </p:to>
                                    </p:set>
                                    <p:animEffect transition="in" filter="checkerboard(across)">
                                      <p:cBhvr>
                                        <p:cTn id="261" dur="500"/>
                                        <p:tgtEl>
                                          <p:spTgt spid="185396"/>
                                        </p:tgtEl>
                                      </p:cBhvr>
                                    </p:animEffect>
                                  </p:childTnLst>
                                </p:cTn>
                              </p:par>
                            </p:childTnLst>
                          </p:cTn>
                        </p:par>
                        <p:par>
                          <p:cTn id="262" fill="hold">
                            <p:stCondLst>
                              <p:cond delay="10000"/>
                            </p:stCondLst>
                            <p:childTnLst>
                              <p:par>
                                <p:cTn id="263" presetID="1" presetClass="exit" presetSubtype="0" fill="hold" grpId="3" nodeType="afterEffect">
                                  <p:stCondLst>
                                    <p:cond delay="0"/>
                                  </p:stCondLst>
                                  <p:childTnLst>
                                    <p:set>
                                      <p:cBhvr>
                                        <p:cTn id="264" dur="1" fill="hold">
                                          <p:stCondLst>
                                            <p:cond delay="0"/>
                                          </p:stCondLst>
                                        </p:cTn>
                                        <p:tgtEl>
                                          <p:spTgt spid="185395"/>
                                        </p:tgtEl>
                                        <p:attrNameLst>
                                          <p:attrName>style.visibility</p:attrName>
                                        </p:attrNameLst>
                                      </p:cBhvr>
                                      <p:to>
                                        <p:strVal val="hidden"/>
                                      </p:to>
                                    </p:set>
                                  </p:childTnLst>
                                </p:cTn>
                              </p:par>
                            </p:childTnLst>
                          </p:cTn>
                        </p:par>
                        <p:par>
                          <p:cTn id="265" fill="hold">
                            <p:stCondLst>
                              <p:cond delay="10000"/>
                            </p:stCondLst>
                            <p:childTnLst>
                              <p:par>
                                <p:cTn id="266" presetID="0" presetClass="path" presetSubtype="0" accel="50000" decel="50000" fill="hold" grpId="1" nodeType="afterEffect">
                                  <p:stCondLst>
                                    <p:cond delay="0"/>
                                  </p:stCondLst>
                                  <p:childTnLst>
                                    <p:animMotion origin="layout" path="M -2.22222E-6 -2.22222E-6 L 0.01441 0.07685 " pathEditMode="relative" rAng="0" ptsTypes="AA">
                                      <p:cBhvr>
                                        <p:cTn id="267" dur="2000" fill="hold"/>
                                        <p:tgtEl>
                                          <p:spTgt spid="185396"/>
                                        </p:tgtEl>
                                        <p:attrNameLst>
                                          <p:attrName>ppt_x</p:attrName>
                                          <p:attrName>ppt_y</p:attrName>
                                        </p:attrNameLst>
                                      </p:cBhvr>
                                      <p:rCtr x="7" y="38"/>
                                    </p:animMotion>
                                  </p:childTnLst>
                                </p:cTn>
                              </p:par>
                            </p:childTnLst>
                          </p:cTn>
                        </p:par>
                      </p:childTnLst>
                    </p:cTn>
                  </p:par>
                  <p:par>
                    <p:cTn id="268" fill="hold">
                      <p:stCondLst>
                        <p:cond delay="indefinite"/>
                      </p:stCondLst>
                      <p:childTnLst>
                        <p:par>
                          <p:cTn id="269" fill="hold">
                            <p:stCondLst>
                              <p:cond delay="0"/>
                            </p:stCondLst>
                            <p:childTnLst>
                              <p:par>
                                <p:cTn id="270" presetID="5" presetClass="exit" presetSubtype="10" fill="hold" nodeType="clickEffect">
                                  <p:stCondLst>
                                    <p:cond delay="0"/>
                                  </p:stCondLst>
                                  <p:childTnLst>
                                    <p:animEffect transition="out" filter="checkerboard(across)">
                                      <p:cBhvr>
                                        <p:cTn id="271" dur="500"/>
                                        <p:tgtEl>
                                          <p:spTgt spid="7"/>
                                        </p:tgtEl>
                                      </p:cBhvr>
                                    </p:animEffect>
                                    <p:set>
                                      <p:cBhvr>
                                        <p:cTn id="272" dur="1" fill="hold">
                                          <p:stCondLst>
                                            <p:cond delay="499"/>
                                          </p:stCondLst>
                                        </p:cTn>
                                        <p:tgtEl>
                                          <p:spTgt spid="7"/>
                                        </p:tgtEl>
                                        <p:attrNameLst>
                                          <p:attrName>style.visibility</p:attrName>
                                        </p:attrNameLst>
                                      </p:cBhvr>
                                      <p:to>
                                        <p:strVal val="hidden"/>
                                      </p:to>
                                    </p:set>
                                  </p:childTnLst>
                                </p:cTn>
                              </p:par>
                            </p:childTnLst>
                          </p:cTn>
                        </p:par>
                        <p:par>
                          <p:cTn id="273" fill="hold">
                            <p:stCondLst>
                              <p:cond delay="500"/>
                            </p:stCondLst>
                            <p:childTnLst>
                              <p:par>
                                <p:cTn id="274" presetID="5" presetClass="exit" presetSubtype="10" fill="hold" nodeType="afterEffect">
                                  <p:stCondLst>
                                    <p:cond delay="0"/>
                                  </p:stCondLst>
                                  <p:childTnLst>
                                    <p:animEffect transition="out" filter="checkerboard(across)">
                                      <p:cBhvr>
                                        <p:cTn id="275" dur="500"/>
                                        <p:tgtEl>
                                          <p:spTgt spid="4"/>
                                        </p:tgtEl>
                                      </p:cBhvr>
                                    </p:animEffect>
                                    <p:set>
                                      <p:cBhvr>
                                        <p:cTn id="276" dur="1" fill="hold">
                                          <p:stCondLst>
                                            <p:cond delay="499"/>
                                          </p:stCondLst>
                                        </p:cTn>
                                        <p:tgtEl>
                                          <p:spTgt spid="4"/>
                                        </p:tgtEl>
                                        <p:attrNameLst>
                                          <p:attrName>style.visibility</p:attrName>
                                        </p:attrNameLst>
                                      </p:cBhvr>
                                      <p:to>
                                        <p:strVal val="hidden"/>
                                      </p:to>
                                    </p:set>
                                  </p:childTnLst>
                                </p:cTn>
                              </p:par>
                            </p:childTnLst>
                          </p:cTn>
                        </p:par>
                        <p:par>
                          <p:cTn id="277" fill="hold">
                            <p:stCondLst>
                              <p:cond delay="1000"/>
                            </p:stCondLst>
                            <p:childTnLst>
                              <p:par>
                                <p:cTn id="278" presetID="0" presetClass="path" presetSubtype="0" accel="50000" decel="50000" fill="hold" grpId="2" nodeType="afterEffect">
                                  <p:stCondLst>
                                    <p:cond delay="0"/>
                                  </p:stCondLst>
                                  <p:childTnLst>
                                    <p:animMotion origin="layout" path="M -0.01667 0.06018 L 0.05278 -0.00834 " pathEditMode="relative" ptsTypes="AA">
                                      <p:cBhvr>
                                        <p:cTn id="279" dur="2000" fill="hold"/>
                                        <p:tgtEl>
                                          <p:spTgt spid="185403"/>
                                        </p:tgtEl>
                                        <p:attrNameLst>
                                          <p:attrName>ppt_x</p:attrName>
                                          <p:attrName>ppt_y</p:attrName>
                                        </p:attrNameLst>
                                      </p:cBhvr>
                                    </p:animMotion>
                                  </p:childTnLst>
                                </p:cTn>
                              </p:par>
                              <p:par>
                                <p:cTn id="280" presetID="0" presetClass="path" presetSubtype="0" accel="50000" decel="50000" fill="hold" grpId="2" nodeType="withEffect">
                                  <p:stCondLst>
                                    <p:cond delay="0"/>
                                  </p:stCondLst>
                                  <p:childTnLst>
                                    <p:animMotion origin="layout" path="M 0.07291 0.04908 L -0.04584 0.05186 " pathEditMode="relative" ptsTypes="AA">
                                      <p:cBhvr>
                                        <p:cTn id="281" dur="2000" fill="hold"/>
                                        <p:tgtEl>
                                          <p:spTgt spid="18540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p:bldP spid="185349" grpId="0" animBg="1"/>
      <p:bldP spid="185362" grpId="0" animBg="1"/>
      <p:bldP spid="185362" grpId="1" animBg="1"/>
      <p:bldP spid="185363" grpId="0" animBg="1"/>
      <p:bldP spid="185363" grpId="1" animBg="1"/>
      <p:bldP spid="185363" grpId="2" animBg="1"/>
      <p:bldP spid="185363" grpId="3" animBg="1"/>
      <p:bldP spid="185363" grpId="4" animBg="1"/>
      <p:bldP spid="185363" grpId="5" animBg="1"/>
      <p:bldP spid="185363" grpId="6" animBg="1"/>
      <p:bldP spid="185363" grpId="7" animBg="1"/>
      <p:bldP spid="185363" grpId="8" animBg="1"/>
      <p:bldP spid="185364" grpId="0" animBg="1"/>
      <p:bldP spid="185364" grpId="1" animBg="1"/>
      <p:bldP spid="185365" grpId="0"/>
      <p:bldP spid="185365" grpId="1"/>
      <p:bldP spid="185366" grpId="0" animBg="1"/>
      <p:bldP spid="185366" grpId="1" animBg="1"/>
      <p:bldP spid="185366" grpId="2" animBg="1"/>
      <p:bldP spid="185366" grpId="3" animBg="1"/>
      <p:bldP spid="185367" grpId="0" animBg="1"/>
      <p:bldP spid="185367" grpId="1" animBg="1"/>
      <p:bldP spid="185368" grpId="0" animBg="1"/>
      <p:bldP spid="185369" grpId="0" animBg="1"/>
      <p:bldP spid="185369" grpId="1" animBg="1"/>
      <p:bldP spid="185369" grpId="2" animBg="1"/>
      <p:bldP spid="185370" grpId="0"/>
      <p:bldP spid="185370" grpId="1"/>
      <p:bldP spid="185371" grpId="0"/>
      <p:bldP spid="185372" grpId="0"/>
      <p:bldP spid="185372" grpId="1"/>
      <p:bldP spid="185373" grpId="0"/>
      <p:bldP spid="185373" grpId="1"/>
      <p:bldP spid="185374" grpId="0"/>
      <p:bldP spid="185374" grpId="1"/>
      <p:bldP spid="185374" grpId="2"/>
      <p:bldP spid="185374" grpId="3"/>
      <p:bldP spid="185374" grpId="4"/>
      <p:bldP spid="185374" grpId="5"/>
      <p:bldP spid="185374" grpId="6"/>
      <p:bldP spid="185374" grpId="7"/>
      <p:bldP spid="185374" grpId="8"/>
      <p:bldP spid="185375" grpId="0"/>
      <p:bldP spid="185375" grpId="1"/>
      <p:bldP spid="185376" grpId="0" animBg="1"/>
      <p:bldP spid="185376" grpId="1" animBg="1"/>
      <p:bldP spid="185377" grpId="0" animBg="1"/>
      <p:bldP spid="185381" grpId="0" animBg="1"/>
      <p:bldP spid="185394" grpId="0" animBg="1"/>
      <p:bldP spid="185394" grpId="1" animBg="1"/>
      <p:bldP spid="185394" grpId="2" animBg="1"/>
      <p:bldP spid="185394" grpId="3" animBg="1"/>
      <p:bldP spid="185394" grpId="4" animBg="1"/>
      <p:bldP spid="185394" grpId="5" animBg="1"/>
      <p:bldP spid="185395" grpId="0" animBg="1"/>
      <p:bldP spid="185395" grpId="1" animBg="1"/>
      <p:bldP spid="185395" grpId="2" animBg="1"/>
      <p:bldP spid="185395" grpId="3" animBg="1"/>
      <p:bldP spid="185396" grpId="0" animBg="1"/>
      <p:bldP spid="185396" grpId="1" animBg="1"/>
      <p:bldP spid="185397" grpId="0" animBg="1"/>
      <p:bldP spid="185398" grpId="0" animBg="1"/>
      <p:bldP spid="185399" grpId="0" animBg="1"/>
      <p:bldP spid="185399" grpId="1" animBg="1"/>
      <p:bldP spid="185400" grpId="0" animBg="1"/>
      <p:bldP spid="185400" grpId="1" animBg="1"/>
      <p:bldP spid="185400" grpId="2" animBg="1"/>
      <p:bldP spid="185401" grpId="0" animBg="1"/>
      <p:bldP spid="185401" grpId="1" animBg="1"/>
      <p:bldP spid="185402" grpId="0" animBg="1"/>
      <p:bldP spid="185402" grpId="1" animBg="1"/>
      <p:bldP spid="185402" grpId="2" animBg="1"/>
      <p:bldP spid="185403" grpId="0" animBg="1"/>
      <p:bldP spid="185403" grpId="1" animBg="1"/>
      <p:bldP spid="185403" grpId="2" animBg="1"/>
      <p:bldP spid="1854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r"/>
            <a:r>
              <a:rPr lang="en-US" dirty="0" smtClean="0"/>
              <a:t>The </a:t>
            </a:r>
            <a:r>
              <a:rPr lang="en-US" dirty="0"/>
              <a:t>new molecular model</a:t>
            </a:r>
          </a:p>
        </p:txBody>
      </p:sp>
      <p:sp>
        <p:nvSpPr>
          <p:cNvPr id="5" name="Date Placeholder 4"/>
          <p:cNvSpPr>
            <a:spLocks noGrp="1"/>
          </p:cNvSpPr>
          <p:nvPr>
            <p:ph type="dt" sz="half" idx="10"/>
          </p:nvPr>
        </p:nvSpPr>
        <p:spPr/>
        <p:txBody>
          <a:bodyPr/>
          <a:lstStyle/>
          <a:p>
            <a:r>
              <a:rPr lang="en-US" smtClean="0"/>
              <a:t>November 22, 2011</a:t>
            </a:r>
            <a:endParaRPr lang="fi-FI"/>
          </a:p>
        </p:txBody>
      </p:sp>
      <p:sp>
        <p:nvSpPr>
          <p:cNvPr id="6" name="Footer Placeholder 5"/>
          <p:cNvSpPr>
            <a:spLocks noGrp="1"/>
          </p:cNvSpPr>
          <p:nvPr>
            <p:ph type="ftr" sz="quarter" idx="11"/>
          </p:nvPr>
        </p:nvSpPr>
        <p:spPr/>
        <p:txBody>
          <a:bodyPr/>
          <a:lstStyle/>
          <a:p>
            <a:r>
              <a:rPr lang="fi-FI" smtClean="0"/>
              <a:t>University of Luxembourg </a:t>
            </a:r>
            <a:endParaRPr lang="fi-FI"/>
          </a:p>
        </p:txBody>
      </p:sp>
      <p:sp>
        <p:nvSpPr>
          <p:cNvPr id="7" name="Slide Number Placeholder 6"/>
          <p:cNvSpPr>
            <a:spLocks noGrp="1"/>
          </p:cNvSpPr>
          <p:nvPr>
            <p:ph type="sldNum" sz="quarter" idx="12"/>
          </p:nvPr>
        </p:nvSpPr>
        <p:spPr/>
        <p:txBody>
          <a:bodyPr/>
          <a:lstStyle/>
          <a:p>
            <a:fld id="{D4B0EF17-DC75-41A4-B52B-68C19F611A25}" type="slidenum">
              <a:rPr lang="fi-FI"/>
              <a:pPr/>
              <a:t>12</a:t>
            </a:fld>
            <a:endParaRPr lang="fi-FI"/>
          </a:p>
        </p:txBody>
      </p:sp>
      <p:sp>
        <p:nvSpPr>
          <p:cNvPr id="187395" name="Rectangle 3"/>
          <p:cNvSpPr>
            <a:spLocks noGrp="1" noChangeArrowheads="1"/>
          </p:cNvSpPr>
          <p:nvPr>
            <p:ph sz="quarter" idx="1"/>
          </p:nvPr>
        </p:nvSpPr>
        <p:spPr>
          <a:xfrm>
            <a:off x="609600" y="1700213"/>
            <a:ext cx="4724400" cy="4548187"/>
          </a:xfrm>
        </p:spPr>
        <p:txBody>
          <a:bodyPr/>
          <a:lstStyle/>
          <a:p>
            <a:pPr marL="419100" indent="-419100">
              <a:lnSpc>
                <a:spcPct val="90000"/>
              </a:lnSpc>
            </a:pPr>
            <a:r>
              <a:rPr lang="en-US" sz="1800" b="1" dirty="0">
                <a:solidFill>
                  <a:srgbClr val="0066FF"/>
                </a:solidFill>
              </a:rPr>
              <a:t>Transcription</a:t>
            </a:r>
          </a:p>
          <a:p>
            <a:pPr marL="419100" indent="-419100">
              <a:lnSpc>
                <a:spcPct val="90000"/>
              </a:lnSpc>
              <a:buFontTx/>
              <a:buAutoNum type="arabicPeriod"/>
            </a:pPr>
            <a:endParaRPr lang="en-US" sz="1600" b="1" dirty="0">
              <a:solidFill>
                <a:srgbClr val="0066FF"/>
              </a:solidFill>
            </a:endParaRPr>
          </a:p>
          <a:p>
            <a:pPr marL="419100" indent="-419100">
              <a:lnSpc>
                <a:spcPct val="90000"/>
              </a:lnSpc>
              <a:buFontTx/>
              <a:buAutoNum type="arabicPeriod"/>
            </a:pPr>
            <a:r>
              <a:rPr lang="en-US" sz="1600" dirty="0" smtClean="0">
                <a:solidFill>
                  <a:srgbClr val="0066FF"/>
                </a:solidFill>
              </a:rPr>
              <a:t>HSF+HSF </a:t>
            </a:r>
            <a:r>
              <a:rPr lang="en-US" sz="1600" dirty="0" smtClean="0">
                <a:solidFill>
                  <a:srgbClr val="0066FF"/>
                </a:solidFill>
                <a:sym typeface="Symbol"/>
              </a:rPr>
              <a:t> </a:t>
            </a:r>
            <a:r>
              <a:rPr lang="en-US" sz="1600" dirty="0" smtClean="0">
                <a:solidFill>
                  <a:srgbClr val="0066FF"/>
                </a:solidFill>
                <a:sym typeface="Wingdings" pitchFamily="2" charset="2"/>
              </a:rPr>
              <a:t>HSF</a:t>
            </a:r>
            <a:r>
              <a:rPr lang="en-US" sz="1600" baseline="-25000" dirty="0" smtClean="0">
                <a:solidFill>
                  <a:srgbClr val="0066FF"/>
                </a:solidFill>
                <a:sym typeface="Wingdings" pitchFamily="2" charset="2"/>
              </a:rPr>
              <a:t>2</a:t>
            </a:r>
            <a:endParaRPr lang="en-US" sz="1600" baseline="-25000" dirty="0">
              <a:solidFill>
                <a:srgbClr val="0066FF"/>
              </a:solidFill>
              <a:sym typeface="Wingdings" pitchFamily="2" charset="2"/>
            </a:endParaRPr>
          </a:p>
          <a:p>
            <a:pPr marL="419100" indent="-419100">
              <a:lnSpc>
                <a:spcPct val="90000"/>
              </a:lnSpc>
              <a:buFontTx/>
              <a:buAutoNum type="arabicPeriod"/>
            </a:pPr>
            <a:r>
              <a:rPr lang="en-US" sz="1600" dirty="0" smtClean="0">
                <a:solidFill>
                  <a:srgbClr val="0066FF"/>
                </a:solidFill>
                <a:sym typeface="Wingdings" pitchFamily="2" charset="2"/>
              </a:rPr>
              <a:t>HSF+HSF</a:t>
            </a:r>
            <a:r>
              <a:rPr lang="en-US" sz="1600" baseline="-25000" dirty="0" smtClean="0">
                <a:solidFill>
                  <a:srgbClr val="0066FF"/>
                </a:solidFill>
                <a:sym typeface="Wingdings" pitchFamily="2" charset="2"/>
              </a:rPr>
              <a:t>2</a:t>
            </a:r>
            <a:r>
              <a:rPr lang="en-US" sz="1600" dirty="0" smtClean="0">
                <a:solidFill>
                  <a:srgbClr val="0066FF"/>
                </a:solidFill>
                <a:sym typeface="Wingdings" pitchFamily="2" charset="2"/>
              </a:rPr>
              <a:t> </a:t>
            </a:r>
            <a:r>
              <a:rPr lang="en-US" sz="1600" dirty="0" smtClean="0">
                <a:solidFill>
                  <a:srgbClr val="0066FF"/>
                </a:solidFill>
                <a:sym typeface="Symbol"/>
              </a:rPr>
              <a:t> </a:t>
            </a:r>
            <a:r>
              <a:rPr lang="en-US" sz="1600" dirty="0" smtClean="0">
                <a:solidFill>
                  <a:srgbClr val="0066FF"/>
                </a:solidFill>
                <a:sym typeface="Wingdings" pitchFamily="2" charset="2"/>
              </a:rPr>
              <a:t>HSF</a:t>
            </a:r>
            <a:r>
              <a:rPr lang="en-US" sz="1600" baseline="-25000" dirty="0" smtClean="0">
                <a:solidFill>
                  <a:srgbClr val="0066FF"/>
                </a:solidFill>
                <a:sym typeface="Wingdings" pitchFamily="2" charset="2"/>
              </a:rPr>
              <a:t>3</a:t>
            </a:r>
            <a:endParaRPr lang="en-US" sz="1600" baseline="-25000" dirty="0">
              <a:solidFill>
                <a:srgbClr val="0066FF"/>
              </a:solidFill>
              <a:sym typeface="Wingdings" pitchFamily="2" charset="2"/>
            </a:endParaRPr>
          </a:p>
          <a:p>
            <a:pPr marL="419100" indent="-419100">
              <a:lnSpc>
                <a:spcPct val="90000"/>
              </a:lnSpc>
              <a:buFontTx/>
              <a:buAutoNum type="arabicPeriod"/>
            </a:pPr>
            <a:r>
              <a:rPr lang="en-US" sz="1600" dirty="0" smtClean="0">
                <a:solidFill>
                  <a:srgbClr val="0066FF"/>
                </a:solidFill>
                <a:sym typeface="Wingdings" pitchFamily="2" charset="2"/>
              </a:rPr>
              <a:t>HSF</a:t>
            </a:r>
            <a:r>
              <a:rPr lang="en-US" sz="1600" baseline="-25000" dirty="0" smtClean="0">
                <a:solidFill>
                  <a:srgbClr val="0066FF"/>
                </a:solidFill>
                <a:sym typeface="Wingdings" pitchFamily="2" charset="2"/>
              </a:rPr>
              <a:t>3</a:t>
            </a:r>
            <a:r>
              <a:rPr lang="en-US" sz="1600" dirty="0" smtClean="0">
                <a:solidFill>
                  <a:srgbClr val="0066FF"/>
                </a:solidFill>
                <a:sym typeface="Wingdings" pitchFamily="2" charset="2"/>
              </a:rPr>
              <a:t>+HSE </a:t>
            </a:r>
            <a:r>
              <a:rPr lang="en-US" sz="1600" dirty="0" smtClean="0">
                <a:solidFill>
                  <a:srgbClr val="0066FF"/>
                </a:solidFill>
                <a:sym typeface="Symbol"/>
              </a:rPr>
              <a:t> </a:t>
            </a:r>
            <a:r>
              <a:rPr lang="en-US" sz="1600" dirty="0" smtClean="0">
                <a:solidFill>
                  <a:srgbClr val="0066FF"/>
                </a:solidFill>
                <a:sym typeface="Wingdings" pitchFamily="2" charset="2"/>
              </a:rPr>
              <a:t>HSF</a:t>
            </a:r>
            <a:r>
              <a:rPr lang="en-US" sz="1600" baseline="-25000" dirty="0" smtClean="0">
                <a:solidFill>
                  <a:srgbClr val="0066FF"/>
                </a:solidFill>
                <a:sym typeface="Wingdings" pitchFamily="2" charset="2"/>
              </a:rPr>
              <a:t>3</a:t>
            </a:r>
            <a:r>
              <a:rPr lang="en-US" sz="1600" dirty="0" smtClean="0">
                <a:solidFill>
                  <a:srgbClr val="0066FF"/>
                </a:solidFill>
                <a:sym typeface="Wingdings" pitchFamily="2" charset="2"/>
              </a:rPr>
              <a:t>:HSE</a:t>
            </a:r>
            <a:endParaRPr lang="en-US" sz="1600" dirty="0">
              <a:solidFill>
                <a:srgbClr val="0066FF"/>
              </a:solidFill>
              <a:sym typeface="Wingdings" pitchFamily="2" charset="2"/>
            </a:endParaRPr>
          </a:p>
          <a:p>
            <a:pPr marL="419100" indent="-419100">
              <a:lnSpc>
                <a:spcPct val="90000"/>
              </a:lnSpc>
              <a:buFontTx/>
              <a:buAutoNum type="arabicPeriod"/>
            </a:pPr>
            <a:r>
              <a:rPr lang="en-US" sz="1600" dirty="0" smtClean="0">
                <a:solidFill>
                  <a:srgbClr val="0066FF"/>
                </a:solidFill>
                <a:sym typeface="Wingdings" pitchFamily="2" charset="2"/>
              </a:rPr>
              <a:t>HSF</a:t>
            </a:r>
            <a:r>
              <a:rPr lang="en-US" sz="1600" baseline="-25000" dirty="0" smtClean="0">
                <a:solidFill>
                  <a:srgbClr val="0066FF"/>
                </a:solidFill>
                <a:sym typeface="Wingdings" pitchFamily="2" charset="2"/>
              </a:rPr>
              <a:t>3</a:t>
            </a:r>
            <a:r>
              <a:rPr lang="en-US" sz="1600" dirty="0" smtClean="0">
                <a:solidFill>
                  <a:srgbClr val="0066FF"/>
                </a:solidFill>
                <a:sym typeface="Wingdings" pitchFamily="2" charset="2"/>
              </a:rPr>
              <a:t>:HSE</a:t>
            </a:r>
            <a:r>
              <a:rPr lang="en-US" sz="1600" dirty="0" smtClean="0">
                <a:solidFill>
                  <a:srgbClr val="0066FF"/>
                </a:solidFill>
                <a:sym typeface="Symbol"/>
              </a:rPr>
              <a:t>  </a:t>
            </a:r>
            <a:r>
              <a:rPr lang="en-US" sz="1600" dirty="0" smtClean="0">
                <a:solidFill>
                  <a:srgbClr val="0066FF"/>
                </a:solidFill>
                <a:sym typeface="Wingdings" pitchFamily="2" charset="2"/>
              </a:rPr>
              <a:t>HSF</a:t>
            </a:r>
            <a:r>
              <a:rPr lang="en-US" sz="1600" baseline="-25000" dirty="0" smtClean="0">
                <a:solidFill>
                  <a:srgbClr val="0066FF"/>
                </a:solidFill>
                <a:sym typeface="Wingdings" pitchFamily="2" charset="2"/>
              </a:rPr>
              <a:t>3</a:t>
            </a:r>
            <a:r>
              <a:rPr lang="en-US" sz="1600" dirty="0" smtClean="0">
                <a:solidFill>
                  <a:srgbClr val="0066FF"/>
                </a:solidFill>
                <a:sym typeface="Wingdings" pitchFamily="2" charset="2"/>
              </a:rPr>
              <a:t>:HSE+HSP</a:t>
            </a:r>
            <a:endParaRPr lang="en-US" sz="1600" dirty="0">
              <a:solidFill>
                <a:srgbClr val="0066FF"/>
              </a:solidFill>
              <a:sym typeface="Wingdings" pitchFamily="2" charset="2"/>
            </a:endParaRPr>
          </a:p>
          <a:p>
            <a:pPr marL="419100" indent="-419100">
              <a:lnSpc>
                <a:spcPct val="90000"/>
              </a:lnSpc>
            </a:pPr>
            <a:endParaRPr lang="en-US" sz="1600" dirty="0">
              <a:solidFill>
                <a:schemeClr val="hlink"/>
              </a:solidFill>
              <a:sym typeface="Wingdings" pitchFamily="2" charset="2"/>
            </a:endParaRPr>
          </a:p>
          <a:p>
            <a:pPr marL="419100" indent="-419100">
              <a:lnSpc>
                <a:spcPct val="90000"/>
              </a:lnSpc>
            </a:pPr>
            <a:r>
              <a:rPr lang="en-US" sz="1800" b="1" dirty="0" err="1">
                <a:solidFill>
                  <a:schemeClr val="hlink"/>
                </a:solidFill>
                <a:sym typeface="Wingdings" pitchFamily="2" charset="2"/>
              </a:rPr>
              <a:t>Backregulation</a:t>
            </a:r>
            <a:endParaRPr lang="en-US" sz="1800" b="1" dirty="0">
              <a:solidFill>
                <a:schemeClr val="hlink"/>
              </a:solidFill>
              <a:sym typeface="Wingdings" pitchFamily="2" charset="2"/>
            </a:endParaRPr>
          </a:p>
          <a:p>
            <a:pPr marL="419100" indent="-419100">
              <a:lnSpc>
                <a:spcPct val="90000"/>
              </a:lnSpc>
              <a:buFontTx/>
              <a:buAutoNum type="arabicPeriod"/>
            </a:pPr>
            <a:endParaRPr lang="en-US" sz="1600" dirty="0">
              <a:solidFill>
                <a:schemeClr val="hlink"/>
              </a:solidFill>
              <a:sym typeface="Wingdings" pitchFamily="2" charset="2"/>
            </a:endParaRPr>
          </a:p>
          <a:p>
            <a:pPr marL="419100" indent="-419100">
              <a:lnSpc>
                <a:spcPct val="90000"/>
              </a:lnSpc>
              <a:buFontTx/>
              <a:buAutoNum type="arabicPeriod" startAt="5"/>
            </a:pPr>
            <a:r>
              <a:rPr lang="en-US" sz="1600" dirty="0" smtClean="0">
                <a:solidFill>
                  <a:schemeClr val="hlink"/>
                </a:solidFill>
                <a:sym typeface="Wingdings" pitchFamily="2" charset="2"/>
              </a:rPr>
              <a:t>HSP+HSF </a:t>
            </a:r>
            <a:r>
              <a:rPr lang="en-US" sz="1600" dirty="0" smtClean="0">
                <a:solidFill>
                  <a:schemeClr val="hlink"/>
                </a:solidFill>
                <a:sym typeface="Symbol"/>
              </a:rPr>
              <a:t> </a:t>
            </a:r>
            <a:r>
              <a:rPr lang="en-US" sz="1600" dirty="0" smtClean="0">
                <a:solidFill>
                  <a:schemeClr val="hlink"/>
                </a:solidFill>
                <a:sym typeface="Wingdings" pitchFamily="2" charset="2"/>
              </a:rPr>
              <a:t>HSP:HSF</a:t>
            </a:r>
            <a:endParaRPr lang="en-US" sz="1600" dirty="0">
              <a:solidFill>
                <a:schemeClr val="hlink"/>
              </a:solidFill>
              <a:sym typeface="Wingdings" pitchFamily="2" charset="2"/>
            </a:endParaRPr>
          </a:p>
          <a:p>
            <a:pPr marL="419100" indent="-419100">
              <a:lnSpc>
                <a:spcPct val="90000"/>
              </a:lnSpc>
              <a:buFontTx/>
              <a:buAutoNum type="arabicPeriod" startAt="5"/>
            </a:pPr>
            <a:r>
              <a:rPr lang="en-US" sz="1600" dirty="0" smtClean="0">
                <a:solidFill>
                  <a:schemeClr val="hlink"/>
                </a:solidFill>
                <a:sym typeface="Wingdings" pitchFamily="2" charset="2"/>
              </a:rPr>
              <a:t>HSP+HSF</a:t>
            </a:r>
            <a:r>
              <a:rPr lang="en-US" sz="1600" baseline="-25000" dirty="0" smtClean="0">
                <a:solidFill>
                  <a:schemeClr val="hlink"/>
                </a:solidFill>
                <a:sym typeface="Wingdings" pitchFamily="2" charset="2"/>
              </a:rPr>
              <a:t>2</a:t>
            </a:r>
            <a:r>
              <a:rPr lang="en-US" sz="1600" dirty="0" smtClean="0">
                <a:solidFill>
                  <a:schemeClr val="hlink"/>
                </a:solidFill>
                <a:sym typeface="Wingdings" pitchFamily="2" charset="2"/>
              </a:rPr>
              <a:t> </a:t>
            </a:r>
            <a:r>
              <a:rPr lang="en-US" sz="1600" dirty="0" smtClean="0">
                <a:solidFill>
                  <a:schemeClr val="hlink"/>
                </a:solidFill>
                <a:sym typeface="Symbol"/>
              </a:rPr>
              <a:t> </a:t>
            </a:r>
            <a:r>
              <a:rPr lang="en-US" sz="1600" dirty="0" smtClean="0">
                <a:solidFill>
                  <a:schemeClr val="hlink"/>
                </a:solidFill>
                <a:sym typeface="Wingdings" pitchFamily="2" charset="2"/>
              </a:rPr>
              <a:t>HSP:HSF+HSF</a:t>
            </a:r>
            <a:endParaRPr lang="en-US" sz="1600" dirty="0">
              <a:solidFill>
                <a:schemeClr val="hlink"/>
              </a:solidFill>
              <a:sym typeface="Wingdings" pitchFamily="2" charset="2"/>
            </a:endParaRPr>
          </a:p>
          <a:p>
            <a:pPr marL="419100" indent="-419100">
              <a:lnSpc>
                <a:spcPct val="90000"/>
              </a:lnSpc>
              <a:buFontTx/>
              <a:buAutoNum type="arabicPeriod" startAt="5"/>
            </a:pPr>
            <a:r>
              <a:rPr lang="en-US" sz="1600" dirty="0" smtClean="0">
                <a:solidFill>
                  <a:schemeClr val="hlink"/>
                </a:solidFill>
                <a:sym typeface="Wingdings" pitchFamily="2" charset="2"/>
              </a:rPr>
              <a:t>HSP+HSF</a:t>
            </a:r>
            <a:r>
              <a:rPr lang="en-US" sz="1600" baseline="-25000" dirty="0" smtClean="0">
                <a:solidFill>
                  <a:schemeClr val="hlink"/>
                </a:solidFill>
                <a:sym typeface="Wingdings" pitchFamily="2" charset="2"/>
              </a:rPr>
              <a:t>3</a:t>
            </a:r>
            <a:r>
              <a:rPr lang="en-US" sz="1600" dirty="0" smtClean="0">
                <a:solidFill>
                  <a:schemeClr val="hlink"/>
                </a:solidFill>
                <a:sym typeface="Wingdings" pitchFamily="2" charset="2"/>
              </a:rPr>
              <a:t> </a:t>
            </a:r>
            <a:r>
              <a:rPr lang="en-US" sz="1600" dirty="0" smtClean="0">
                <a:solidFill>
                  <a:schemeClr val="hlink"/>
                </a:solidFill>
                <a:sym typeface="Symbol"/>
              </a:rPr>
              <a:t> </a:t>
            </a:r>
            <a:r>
              <a:rPr lang="en-US" sz="1600" dirty="0" smtClean="0">
                <a:solidFill>
                  <a:schemeClr val="hlink"/>
                </a:solidFill>
                <a:sym typeface="Wingdings" pitchFamily="2" charset="2"/>
              </a:rPr>
              <a:t>HSP:HSF+2HSF</a:t>
            </a:r>
            <a:endParaRPr lang="en-US" sz="1600" dirty="0">
              <a:solidFill>
                <a:schemeClr val="hlink"/>
              </a:solidFill>
              <a:sym typeface="Wingdings" pitchFamily="2" charset="2"/>
            </a:endParaRPr>
          </a:p>
          <a:p>
            <a:pPr marL="419100" indent="-419100">
              <a:lnSpc>
                <a:spcPct val="90000"/>
              </a:lnSpc>
              <a:buFontTx/>
              <a:buAutoNum type="arabicPeriod" startAt="5"/>
            </a:pPr>
            <a:r>
              <a:rPr lang="en-US" sz="1600" dirty="0" smtClean="0">
                <a:solidFill>
                  <a:schemeClr val="hlink"/>
                </a:solidFill>
                <a:sym typeface="Wingdings" pitchFamily="2" charset="2"/>
              </a:rPr>
              <a:t>HSP+HSF</a:t>
            </a:r>
            <a:r>
              <a:rPr lang="en-US" sz="1600" baseline="-25000" dirty="0" smtClean="0">
                <a:solidFill>
                  <a:schemeClr val="hlink"/>
                </a:solidFill>
                <a:sym typeface="Wingdings" pitchFamily="2" charset="2"/>
              </a:rPr>
              <a:t>3</a:t>
            </a:r>
            <a:r>
              <a:rPr lang="en-US" sz="1600" dirty="0" smtClean="0">
                <a:solidFill>
                  <a:schemeClr val="hlink"/>
                </a:solidFill>
                <a:sym typeface="Wingdings" pitchFamily="2" charset="2"/>
              </a:rPr>
              <a:t>:HSE </a:t>
            </a:r>
            <a:r>
              <a:rPr lang="en-US" sz="1600" dirty="0" smtClean="0">
                <a:solidFill>
                  <a:schemeClr val="hlink"/>
                </a:solidFill>
                <a:sym typeface="Symbol"/>
              </a:rPr>
              <a:t> </a:t>
            </a:r>
            <a:r>
              <a:rPr lang="en-US" sz="1600" dirty="0" smtClean="0">
                <a:solidFill>
                  <a:schemeClr val="hlink"/>
                </a:solidFill>
                <a:sym typeface="Wingdings" pitchFamily="2" charset="2"/>
              </a:rPr>
              <a:t>HSP:HSF+2HSF+HSE</a:t>
            </a:r>
            <a:endParaRPr lang="en-US" sz="1600" dirty="0">
              <a:solidFill>
                <a:schemeClr val="hlink"/>
              </a:solidFill>
            </a:endParaRPr>
          </a:p>
        </p:txBody>
      </p:sp>
      <p:sp>
        <p:nvSpPr>
          <p:cNvPr id="187396" name="Rectangle 4"/>
          <p:cNvSpPr>
            <a:spLocks noGrp="1" noChangeArrowheads="1"/>
          </p:cNvSpPr>
          <p:nvPr>
            <p:ph sz="quarter" idx="2"/>
          </p:nvPr>
        </p:nvSpPr>
        <p:spPr>
          <a:xfrm>
            <a:off x="5334000" y="1700213"/>
            <a:ext cx="3200400" cy="4548187"/>
          </a:xfrm>
        </p:spPr>
        <p:txBody>
          <a:bodyPr/>
          <a:lstStyle/>
          <a:p>
            <a:pPr marL="419100" indent="-419100"/>
            <a:r>
              <a:rPr lang="en-US" sz="1800" b="1" dirty="0">
                <a:solidFill>
                  <a:srgbClr val="FF0000"/>
                </a:solidFill>
              </a:rPr>
              <a:t>Response to stress</a:t>
            </a:r>
          </a:p>
          <a:p>
            <a:pPr marL="419100" indent="-419100">
              <a:buFontTx/>
              <a:buAutoNum type="arabicPeriod"/>
            </a:pPr>
            <a:endParaRPr lang="en-US" sz="1600" b="1" dirty="0">
              <a:solidFill>
                <a:srgbClr val="FF0000"/>
              </a:solidFill>
            </a:endParaRPr>
          </a:p>
          <a:p>
            <a:pPr marL="419100" indent="-419100">
              <a:buFontTx/>
              <a:buAutoNum type="arabicPeriod" startAt="9"/>
            </a:pPr>
            <a:r>
              <a:rPr lang="en-US" sz="1600" dirty="0" smtClean="0">
                <a:solidFill>
                  <a:srgbClr val="FF0000"/>
                </a:solidFill>
              </a:rPr>
              <a:t>PROT </a:t>
            </a:r>
            <a:r>
              <a:rPr lang="en-US" sz="1600" dirty="0" smtClean="0">
                <a:solidFill>
                  <a:srgbClr val="FF0000"/>
                </a:solidFill>
                <a:sym typeface="Symbol"/>
              </a:rPr>
              <a:t> </a:t>
            </a:r>
            <a:r>
              <a:rPr lang="en-US" sz="1600" dirty="0" smtClean="0">
                <a:solidFill>
                  <a:srgbClr val="FF0000"/>
                </a:solidFill>
                <a:sym typeface="Wingdings" pitchFamily="2" charset="2"/>
              </a:rPr>
              <a:t>MFP</a:t>
            </a:r>
            <a:endParaRPr lang="en-US" sz="1600" dirty="0">
              <a:solidFill>
                <a:srgbClr val="FF0000"/>
              </a:solidFill>
              <a:sym typeface="Wingdings" pitchFamily="2" charset="2"/>
            </a:endParaRPr>
          </a:p>
          <a:p>
            <a:pPr marL="419100" indent="-419100">
              <a:buFontTx/>
              <a:buAutoNum type="arabicPeriod" startAt="9"/>
            </a:pPr>
            <a:r>
              <a:rPr lang="en-US" sz="1600" dirty="0" smtClean="0">
                <a:solidFill>
                  <a:srgbClr val="FF0000"/>
                </a:solidFill>
                <a:sym typeface="Wingdings" pitchFamily="2" charset="2"/>
              </a:rPr>
              <a:t>HSP+MFP </a:t>
            </a:r>
            <a:r>
              <a:rPr lang="en-US" sz="1600" dirty="0" smtClean="0">
                <a:solidFill>
                  <a:srgbClr val="FF0000"/>
                </a:solidFill>
                <a:sym typeface="Symbol"/>
              </a:rPr>
              <a:t> </a:t>
            </a:r>
            <a:r>
              <a:rPr lang="en-US" sz="1600" dirty="0" smtClean="0">
                <a:solidFill>
                  <a:srgbClr val="FF0000"/>
                </a:solidFill>
                <a:sym typeface="Wingdings" pitchFamily="2" charset="2"/>
              </a:rPr>
              <a:t>HSP:MFP</a:t>
            </a:r>
            <a:endParaRPr lang="en-US" sz="1600" dirty="0">
              <a:solidFill>
                <a:srgbClr val="FF0000"/>
              </a:solidFill>
              <a:sym typeface="Wingdings" pitchFamily="2" charset="2"/>
            </a:endParaRPr>
          </a:p>
          <a:p>
            <a:pPr marL="419100" indent="-419100">
              <a:buFontTx/>
              <a:buAutoNum type="arabicPeriod" startAt="9"/>
            </a:pPr>
            <a:r>
              <a:rPr lang="en-US" sz="1600" dirty="0" smtClean="0">
                <a:solidFill>
                  <a:srgbClr val="FF0000"/>
                </a:solidFill>
                <a:sym typeface="Wingdings" pitchFamily="2" charset="2"/>
              </a:rPr>
              <a:t>HSP:MFP </a:t>
            </a:r>
            <a:r>
              <a:rPr lang="en-US" sz="1600" dirty="0" smtClean="0">
                <a:solidFill>
                  <a:srgbClr val="FF0000"/>
                </a:solidFill>
                <a:sym typeface="Symbol"/>
              </a:rPr>
              <a:t> </a:t>
            </a:r>
            <a:r>
              <a:rPr lang="en-US" sz="1600" dirty="0" smtClean="0">
                <a:solidFill>
                  <a:srgbClr val="FF0000"/>
                </a:solidFill>
                <a:sym typeface="Wingdings" pitchFamily="2" charset="2"/>
              </a:rPr>
              <a:t>HSP+PROT</a:t>
            </a:r>
            <a:endParaRPr lang="en-US" sz="1600" dirty="0">
              <a:solidFill>
                <a:srgbClr val="FF0000"/>
              </a:solidFill>
              <a:sym typeface="Wingdings" pitchFamily="2" charset="2"/>
            </a:endParaRPr>
          </a:p>
          <a:p>
            <a:pPr marL="419100" indent="-419100"/>
            <a:endParaRPr lang="en-US" sz="1600" dirty="0">
              <a:solidFill>
                <a:srgbClr val="FF9900"/>
              </a:solidFill>
              <a:sym typeface="Wingdings" pitchFamily="2" charset="2"/>
            </a:endParaRPr>
          </a:p>
          <a:p>
            <a:pPr marL="419100" indent="-419100"/>
            <a:r>
              <a:rPr lang="en-US" sz="1800" b="1" dirty="0">
                <a:solidFill>
                  <a:srgbClr val="FF9900"/>
                </a:solidFill>
                <a:sym typeface="Wingdings" pitchFamily="2" charset="2"/>
              </a:rPr>
              <a:t>Protein degradation</a:t>
            </a:r>
          </a:p>
          <a:p>
            <a:pPr marL="419100" indent="-419100">
              <a:buFontTx/>
              <a:buAutoNum type="arabicPeriod"/>
            </a:pPr>
            <a:endParaRPr lang="en-US" sz="1600" dirty="0">
              <a:solidFill>
                <a:srgbClr val="FF9900"/>
              </a:solidFill>
              <a:sym typeface="Wingdings" pitchFamily="2" charset="2"/>
            </a:endParaRPr>
          </a:p>
          <a:p>
            <a:pPr marL="419100" indent="-419100">
              <a:buFontTx/>
              <a:buAutoNum type="arabicPeriod" startAt="12"/>
            </a:pPr>
            <a:r>
              <a:rPr lang="en-US" sz="1600" dirty="0" smtClean="0">
                <a:solidFill>
                  <a:srgbClr val="FF9900"/>
                </a:solidFill>
                <a:sym typeface="Wingdings" pitchFamily="2" charset="2"/>
              </a:rPr>
              <a:t>HSP </a:t>
            </a:r>
            <a:r>
              <a:rPr lang="en-US" sz="1600" dirty="0" smtClean="0">
                <a:solidFill>
                  <a:srgbClr val="FF9900"/>
                </a:solidFill>
                <a:sym typeface="Symbol"/>
              </a:rPr>
              <a:t> </a:t>
            </a:r>
            <a:endParaRPr lang="en-US" sz="1600" dirty="0">
              <a:solidFill>
                <a:srgbClr val="FF9900"/>
              </a:solidFill>
              <a:sym typeface="Wingdings" pitchFamily="2"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r"/>
            <a:r>
              <a:rPr lang="en-GB" dirty="0" smtClean="0"/>
              <a:t>The </a:t>
            </a:r>
            <a:r>
              <a:rPr lang="en-GB" dirty="0"/>
              <a:t>new molecular model</a:t>
            </a:r>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13</a:t>
            </a:fld>
            <a:endParaRPr lang="en-GB"/>
          </a:p>
        </p:txBody>
      </p:sp>
      <p:sp>
        <p:nvSpPr>
          <p:cNvPr id="35843" name="Rectangle 3"/>
          <p:cNvSpPr>
            <a:spLocks noGrp="1" noChangeArrowheads="1"/>
          </p:cNvSpPr>
          <p:nvPr>
            <p:ph sz="quarter" idx="1"/>
          </p:nvPr>
        </p:nvSpPr>
        <p:spPr/>
        <p:txBody>
          <a:bodyPr>
            <a:normAutofit/>
          </a:bodyPr>
          <a:lstStyle/>
          <a:p>
            <a:pPr marL="344488" indent="-344488"/>
            <a:endParaRPr lang="pl-PL" sz="1800" dirty="0" smtClean="0">
              <a:solidFill>
                <a:srgbClr val="0070C0"/>
              </a:solidFill>
            </a:endParaRPr>
          </a:p>
          <a:p>
            <a:pPr marL="344488" indent="-344488"/>
            <a:r>
              <a:rPr lang="en-GB" sz="1800" dirty="0" smtClean="0">
                <a:solidFill>
                  <a:srgbClr val="0070C0"/>
                </a:solidFill>
              </a:rPr>
              <a:t>Several </a:t>
            </a:r>
            <a:r>
              <a:rPr lang="en-GB" sz="1800" dirty="0">
                <a:solidFill>
                  <a:srgbClr val="0070C0"/>
                </a:solidFill>
              </a:rPr>
              <a:t>criteria were followed when introducing this molecular model:</a:t>
            </a:r>
          </a:p>
          <a:p>
            <a:pPr marL="344488" indent="-344488">
              <a:buFont typeface="Wingdings" pitchFamily="2" charset="2"/>
              <a:buNone/>
            </a:pPr>
            <a:endParaRPr lang="en-GB" sz="1800" dirty="0">
              <a:solidFill>
                <a:srgbClr val="0070C0"/>
              </a:solidFill>
            </a:endParaRPr>
          </a:p>
          <a:p>
            <a:pPr marL="922338" lvl="1" indent="-344488">
              <a:lnSpc>
                <a:spcPct val="150000"/>
              </a:lnSpc>
              <a:buFont typeface="+mj-lt"/>
              <a:buAutoNum type="arabicParenR"/>
            </a:pPr>
            <a:r>
              <a:rPr lang="en-GB" sz="1800" dirty="0" smtClean="0">
                <a:solidFill>
                  <a:srgbClr val="0070C0"/>
                </a:solidFill>
              </a:rPr>
              <a:t>as few reactions and reactants as possible;</a:t>
            </a:r>
          </a:p>
          <a:p>
            <a:pPr marL="922338" lvl="1" indent="-344488">
              <a:lnSpc>
                <a:spcPct val="150000"/>
              </a:lnSpc>
              <a:buFont typeface="+mj-lt"/>
              <a:buAutoNum type="arabicParenR"/>
            </a:pPr>
            <a:r>
              <a:rPr lang="en-GB" sz="1800" dirty="0" smtClean="0">
                <a:solidFill>
                  <a:srgbClr val="0070C0"/>
                </a:solidFill>
              </a:rPr>
              <a:t>include the temperature-induced protein </a:t>
            </a:r>
            <a:r>
              <a:rPr lang="en-GB" sz="1800" dirty="0" err="1" smtClean="0">
                <a:solidFill>
                  <a:srgbClr val="0070C0"/>
                </a:solidFill>
              </a:rPr>
              <a:t>misfolding</a:t>
            </a:r>
            <a:r>
              <a:rPr lang="en-GB" sz="1800" dirty="0" smtClean="0">
                <a:solidFill>
                  <a:srgbClr val="0070C0"/>
                </a:solidFill>
              </a:rPr>
              <a:t>;</a:t>
            </a:r>
          </a:p>
          <a:p>
            <a:pPr marL="922338" lvl="1" indent="-344488">
              <a:lnSpc>
                <a:spcPct val="150000"/>
              </a:lnSpc>
              <a:buFont typeface="+mj-lt"/>
              <a:buAutoNum type="arabicParenR"/>
            </a:pPr>
            <a:r>
              <a:rPr lang="en-GB" sz="1800" dirty="0" smtClean="0">
                <a:solidFill>
                  <a:srgbClr val="0070C0"/>
                </a:solidFill>
              </a:rPr>
              <a:t>include HSF in all its three forms: monomers, </a:t>
            </a:r>
            <a:r>
              <a:rPr lang="en-GB" sz="1800" dirty="0" err="1" smtClean="0">
                <a:solidFill>
                  <a:srgbClr val="0070C0"/>
                </a:solidFill>
              </a:rPr>
              <a:t>dimers</a:t>
            </a:r>
            <a:r>
              <a:rPr lang="en-GB" sz="1800" dirty="0" smtClean="0">
                <a:solidFill>
                  <a:srgbClr val="0070C0"/>
                </a:solidFill>
              </a:rPr>
              <a:t>, and </a:t>
            </a:r>
            <a:r>
              <a:rPr lang="en-GB" sz="1800" dirty="0" err="1" smtClean="0">
                <a:solidFill>
                  <a:srgbClr val="0070C0"/>
                </a:solidFill>
              </a:rPr>
              <a:t>trimers</a:t>
            </a:r>
            <a:r>
              <a:rPr lang="en-GB" sz="1800" dirty="0" smtClean="0">
                <a:solidFill>
                  <a:srgbClr val="0070C0"/>
                </a:solidFill>
              </a:rPr>
              <a:t>;</a:t>
            </a:r>
          </a:p>
          <a:p>
            <a:pPr marL="922338" lvl="1" indent="-344488">
              <a:lnSpc>
                <a:spcPct val="150000"/>
              </a:lnSpc>
              <a:buFont typeface="+mj-lt"/>
              <a:buAutoNum type="arabicParenR"/>
            </a:pPr>
            <a:r>
              <a:rPr lang="en-GB" sz="1800" dirty="0" smtClean="0">
                <a:solidFill>
                  <a:srgbClr val="0070C0"/>
                </a:solidFill>
              </a:rPr>
              <a:t>include the HSP-</a:t>
            </a:r>
            <a:r>
              <a:rPr lang="en-GB" sz="1800" dirty="0" err="1" smtClean="0">
                <a:solidFill>
                  <a:srgbClr val="0070C0"/>
                </a:solidFill>
              </a:rPr>
              <a:t>backregulation</a:t>
            </a:r>
            <a:r>
              <a:rPr lang="en-GB" sz="1800" dirty="0" smtClean="0">
                <a:solidFill>
                  <a:srgbClr val="0070C0"/>
                </a:solidFill>
              </a:rPr>
              <a:t> of the </a:t>
            </a:r>
            <a:r>
              <a:rPr lang="en-GB" sz="1800" dirty="0" err="1" smtClean="0">
                <a:solidFill>
                  <a:srgbClr val="0070C0"/>
                </a:solidFill>
              </a:rPr>
              <a:t>transactivation</a:t>
            </a:r>
            <a:r>
              <a:rPr lang="en-GB" sz="1800" dirty="0" smtClean="0">
                <a:solidFill>
                  <a:srgbClr val="0070C0"/>
                </a:solidFill>
              </a:rPr>
              <a:t> of the HSP-encoding gene;</a:t>
            </a:r>
          </a:p>
          <a:p>
            <a:pPr marL="922338" lvl="1" indent="-344488">
              <a:lnSpc>
                <a:spcPct val="150000"/>
              </a:lnSpc>
              <a:buFont typeface="+mj-lt"/>
              <a:buAutoNum type="arabicParenR"/>
            </a:pPr>
            <a:r>
              <a:rPr lang="en-GB" sz="1800" dirty="0" smtClean="0">
                <a:solidFill>
                  <a:srgbClr val="0070C0"/>
                </a:solidFill>
              </a:rPr>
              <a:t>include the chaperon activity of HSP;</a:t>
            </a:r>
          </a:p>
          <a:p>
            <a:pPr marL="922338" lvl="1" indent="-344488">
              <a:lnSpc>
                <a:spcPct val="150000"/>
              </a:lnSpc>
              <a:buFont typeface="+mj-lt"/>
              <a:buAutoNum type="arabicParenR"/>
            </a:pPr>
            <a:r>
              <a:rPr lang="en-GB" sz="1800" dirty="0" smtClean="0">
                <a:solidFill>
                  <a:srgbClr val="0070C0"/>
                </a:solidFill>
              </a:rPr>
              <a:t>include only well-documented, textbook-like reactions and reactants.</a:t>
            </a:r>
            <a:endParaRPr lang="en-GB" sz="18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The Law of Mass Action</a:t>
            </a:r>
            <a:endParaRPr lang="en-GB" dirty="0"/>
          </a:p>
        </p:txBody>
      </p:sp>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14</a:t>
            </a:fld>
            <a:endParaRPr lang="en-GB"/>
          </a:p>
        </p:txBody>
      </p:sp>
      <p:sp>
        <p:nvSpPr>
          <p:cNvPr id="6" name="Content Placeholder 5"/>
          <p:cNvSpPr>
            <a:spLocks noGrp="1"/>
          </p:cNvSpPr>
          <p:nvPr>
            <p:ph sz="quarter" idx="1"/>
          </p:nvPr>
        </p:nvSpPr>
        <p:spPr/>
        <p:txBody>
          <a:bodyPr>
            <a:normAutofit/>
          </a:bodyPr>
          <a:lstStyle/>
          <a:p>
            <a:pPr indent="292100">
              <a:lnSpc>
                <a:spcPct val="90000"/>
              </a:lnSpc>
              <a:tabLst>
                <a:tab pos="292100" algn="l"/>
              </a:tabLst>
            </a:pPr>
            <a:r>
              <a:rPr lang="en-GB" sz="1800" dirty="0" smtClean="0">
                <a:solidFill>
                  <a:srgbClr val="0070C0"/>
                </a:solidFill>
              </a:rPr>
              <a:t>Introduced by </a:t>
            </a:r>
            <a:r>
              <a:rPr lang="en-GB" sz="1800" dirty="0" err="1" smtClean="0">
                <a:solidFill>
                  <a:srgbClr val="0070C0"/>
                </a:solidFill>
              </a:rPr>
              <a:t>Guldberg</a:t>
            </a:r>
            <a:r>
              <a:rPr lang="en-GB" sz="1800" dirty="0" smtClean="0">
                <a:solidFill>
                  <a:srgbClr val="0070C0"/>
                </a:solidFill>
              </a:rPr>
              <a:t> and </a:t>
            </a:r>
            <a:r>
              <a:rPr lang="en-GB" sz="1800" dirty="0" err="1" smtClean="0">
                <a:solidFill>
                  <a:srgbClr val="0070C0"/>
                </a:solidFill>
              </a:rPr>
              <a:t>Waage</a:t>
            </a:r>
            <a:r>
              <a:rPr lang="en-GB" sz="1800" dirty="0" smtClean="0">
                <a:solidFill>
                  <a:srgbClr val="0070C0"/>
                </a:solidFill>
              </a:rPr>
              <a:t> in 1864:</a:t>
            </a:r>
          </a:p>
          <a:p>
            <a:pPr indent="292100">
              <a:lnSpc>
                <a:spcPct val="90000"/>
              </a:lnSpc>
              <a:buFont typeface="Wingdings" pitchFamily="2" charset="2"/>
              <a:buNone/>
              <a:tabLst>
                <a:tab pos="292100" algn="l"/>
              </a:tabLst>
            </a:pPr>
            <a:endParaRPr lang="en-GB" sz="1800" dirty="0" smtClean="0">
              <a:solidFill>
                <a:srgbClr val="0070C0"/>
              </a:solidFill>
            </a:endParaRPr>
          </a:p>
          <a:p>
            <a:pPr indent="292100">
              <a:lnSpc>
                <a:spcPct val="90000"/>
              </a:lnSpc>
              <a:buFont typeface="Wingdings" pitchFamily="2" charset="2"/>
              <a:buNone/>
              <a:tabLst>
                <a:tab pos="292100" algn="l"/>
              </a:tabLst>
            </a:pPr>
            <a:r>
              <a:rPr lang="en-GB" sz="1800" dirty="0" err="1" smtClean="0">
                <a:solidFill>
                  <a:srgbClr val="00B050"/>
                </a:solidFill>
              </a:rPr>
              <a:t>Waage</a:t>
            </a:r>
            <a:r>
              <a:rPr lang="en-GB" sz="1800" dirty="0" smtClean="0">
                <a:solidFill>
                  <a:srgbClr val="00B050"/>
                </a:solidFill>
              </a:rPr>
              <a:t>, P.; </a:t>
            </a:r>
            <a:r>
              <a:rPr lang="en-GB" sz="1800" dirty="0" err="1" smtClean="0">
                <a:solidFill>
                  <a:srgbClr val="00B050"/>
                </a:solidFill>
              </a:rPr>
              <a:t>Guldberg</a:t>
            </a:r>
            <a:r>
              <a:rPr lang="en-GB" sz="1800" dirty="0" smtClean="0">
                <a:solidFill>
                  <a:srgbClr val="00B050"/>
                </a:solidFill>
              </a:rPr>
              <a:t>, C. M. </a:t>
            </a:r>
            <a:r>
              <a:rPr lang="en-GB" sz="1800" i="1" dirty="0" err="1" smtClean="0">
                <a:solidFill>
                  <a:srgbClr val="00B050"/>
                </a:solidFill>
              </a:rPr>
              <a:t>Forhandlinger</a:t>
            </a:r>
            <a:r>
              <a:rPr lang="en-GB" sz="1800" i="1" dirty="0" smtClean="0">
                <a:solidFill>
                  <a:srgbClr val="00B050"/>
                </a:solidFill>
              </a:rPr>
              <a:t>: </a:t>
            </a:r>
            <a:r>
              <a:rPr lang="en-GB" sz="1800" i="1" dirty="0" err="1" smtClean="0">
                <a:solidFill>
                  <a:srgbClr val="00B050"/>
                </a:solidFill>
              </a:rPr>
              <a:t>Videnskabs-Selskabet</a:t>
            </a:r>
            <a:r>
              <a:rPr lang="en-GB" sz="1800" i="1" dirty="0" smtClean="0">
                <a:solidFill>
                  <a:srgbClr val="00B050"/>
                </a:solidFill>
              </a:rPr>
              <a:t> </a:t>
            </a:r>
            <a:r>
              <a:rPr lang="en-GB" sz="1800" i="1" dirty="0" err="1" smtClean="0">
                <a:solidFill>
                  <a:srgbClr val="00B050"/>
                </a:solidFill>
              </a:rPr>
              <a:t>i</a:t>
            </a:r>
            <a:r>
              <a:rPr lang="en-GB" sz="1800" i="1" dirty="0" smtClean="0">
                <a:solidFill>
                  <a:srgbClr val="00B050"/>
                </a:solidFill>
              </a:rPr>
              <a:t> Christiana</a:t>
            </a:r>
            <a:r>
              <a:rPr lang="en-GB" sz="1800" dirty="0" smtClean="0">
                <a:solidFill>
                  <a:srgbClr val="00B050"/>
                </a:solidFill>
              </a:rPr>
              <a:t> </a:t>
            </a:r>
            <a:r>
              <a:rPr lang="en-GB" sz="1800" b="1" dirty="0" smtClean="0">
                <a:solidFill>
                  <a:srgbClr val="00B050"/>
                </a:solidFill>
              </a:rPr>
              <a:t>1864,</a:t>
            </a:r>
            <a:r>
              <a:rPr lang="en-GB" sz="1800" dirty="0" smtClean="0">
                <a:solidFill>
                  <a:srgbClr val="00B050"/>
                </a:solidFill>
              </a:rPr>
              <a:t> 35</a:t>
            </a:r>
          </a:p>
          <a:p>
            <a:pPr indent="292100">
              <a:lnSpc>
                <a:spcPct val="90000"/>
              </a:lnSpc>
              <a:buFont typeface="Wingdings" pitchFamily="2" charset="2"/>
              <a:buNone/>
              <a:tabLst>
                <a:tab pos="292100" algn="l"/>
              </a:tabLst>
            </a:pPr>
            <a:endParaRPr lang="en-GB" sz="1800" dirty="0" smtClean="0">
              <a:solidFill>
                <a:srgbClr val="0070C0"/>
              </a:solidFill>
            </a:endParaRPr>
          </a:p>
          <a:p>
            <a:pPr indent="292100" algn="ctr">
              <a:lnSpc>
                <a:spcPct val="90000"/>
              </a:lnSpc>
              <a:buFont typeface="Wingdings" pitchFamily="2" charset="2"/>
              <a:buNone/>
              <a:tabLst>
                <a:tab pos="292100" algn="l"/>
              </a:tabLst>
            </a:pPr>
            <a:r>
              <a:rPr lang="en-GB" sz="1800" i="1" dirty="0" smtClean="0">
                <a:solidFill>
                  <a:schemeClr val="accent1">
                    <a:lumMod val="75000"/>
                  </a:schemeClr>
                </a:solidFill>
              </a:rPr>
              <a:t>The rate of any given reaction is proportional to the concentration of reactants.</a:t>
            </a:r>
          </a:p>
          <a:p>
            <a:pPr indent="292100">
              <a:lnSpc>
                <a:spcPct val="90000"/>
              </a:lnSpc>
              <a:tabLst>
                <a:tab pos="292100" algn="l"/>
              </a:tabLst>
            </a:pPr>
            <a:endParaRPr lang="en-GB" sz="1800" dirty="0" smtClean="0">
              <a:solidFill>
                <a:srgbClr val="0070C0"/>
              </a:solidFill>
            </a:endParaRPr>
          </a:p>
          <a:p>
            <a:pPr indent="292100">
              <a:lnSpc>
                <a:spcPct val="90000"/>
              </a:lnSpc>
              <a:buFont typeface="Wingdings" pitchFamily="2" charset="2"/>
              <a:buNone/>
              <a:tabLst>
                <a:tab pos="292100" algn="l"/>
              </a:tabLst>
            </a:pPr>
            <a:r>
              <a:rPr lang="en-GB" sz="1800" dirty="0" smtClean="0">
                <a:solidFill>
                  <a:srgbClr val="0070C0"/>
                </a:solidFill>
              </a:rPr>
              <a:t>For example:</a:t>
            </a:r>
          </a:p>
          <a:p>
            <a:pPr indent="292100" algn="ctr">
              <a:lnSpc>
                <a:spcPct val="90000"/>
              </a:lnSpc>
              <a:buFont typeface="Wingdings" pitchFamily="2" charset="2"/>
              <a:buNone/>
              <a:tabLst>
                <a:tab pos="292100" algn="l"/>
              </a:tabLst>
            </a:pPr>
            <a:r>
              <a:rPr lang="en-GB" sz="2000" dirty="0" smtClean="0">
                <a:solidFill>
                  <a:srgbClr val="0070C0"/>
                </a:solidFill>
              </a:rPr>
              <a:t>S</a:t>
            </a:r>
            <a:r>
              <a:rPr lang="en-GB" sz="2000" baseline="-25000" dirty="0" smtClean="0">
                <a:solidFill>
                  <a:srgbClr val="0070C0"/>
                </a:solidFill>
              </a:rPr>
              <a:t>A</a:t>
            </a:r>
            <a:r>
              <a:rPr lang="en-GB" sz="2000" dirty="0" smtClean="0">
                <a:solidFill>
                  <a:srgbClr val="0070C0"/>
                </a:solidFill>
              </a:rPr>
              <a:t> + S</a:t>
            </a:r>
            <a:r>
              <a:rPr lang="en-GB" sz="2000" baseline="-25000" dirty="0" smtClean="0">
                <a:solidFill>
                  <a:srgbClr val="0070C0"/>
                </a:solidFill>
              </a:rPr>
              <a:t>B</a:t>
            </a:r>
            <a:r>
              <a:rPr lang="en-GB" sz="2000" dirty="0" smtClean="0">
                <a:solidFill>
                  <a:srgbClr val="0070C0"/>
                </a:solidFill>
              </a:rPr>
              <a:t> </a:t>
            </a:r>
            <a:r>
              <a:rPr lang="en-GB" sz="2000" dirty="0" smtClean="0">
                <a:solidFill>
                  <a:srgbClr val="0070C0"/>
                </a:solidFill>
                <a:sym typeface="Symbol" pitchFamily="18" charset="2"/>
              </a:rPr>
              <a:t> P</a:t>
            </a:r>
          </a:p>
          <a:p>
            <a:pPr indent="292100">
              <a:tabLst>
                <a:tab pos="292100" algn="l"/>
              </a:tabLst>
            </a:pPr>
            <a:endParaRPr lang="en-GB" sz="1800" dirty="0" smtClean="0">
              <a:solidFill>
                <a:srgbClr val="0070C0"/>
              </a:solidFill>
              <a:sym typeface="Symbol" pitchFamily="18" charset="2"/>
            </a:endParaRPr>
          </a:p>
          <a:p>
            <a:pPr indent="292100">
              <a:tabLst>
                <a:tab pos="292100" algn="l"/>
              </a:tabLst>
            </a:pPr>
            <a:endParaRPr lang="en-GB" sz="1800" dirty="0" smtClean="0">
              <a:solidFill>
                <a:srgbClr val="0070C0"/>
              </a:solidFill>
              <a:sym typeface="Symbol" pitchFamily="18" charset="2"/>
            </a:endParaRPr>
          </a:p>
          <a:p>
            <a:pPr indent="292100">
              <a:tabLst>
                <a:tab pos="292100" algn="l"/>
              </a:tabLst>
            </a:pPr>
            <a:endParaRPr lang="en-GB" sz="1800" dirty="0" smtClean="0">
              <a:solidFill>
                <a:srgbClr val="0070C0"/>
              </a:solidFill>
              <a:sym typeface="Symbol" pitchFamily="18" charset="2"/>
            </a:endParaRPr>
          </a:p>
          <a:p>
            <a:pPr indent="292100">
              <a:tabLst>
                <a:tab pos="292100" algn="l"/>
              </a:tabLst>
            </a:pPr>
            <a:r>
              <a:rPr lang="en-GB" sz="1800" dirty="0" smtClean="0">
                <a:solidFill>
                  <a:srgbClr val="0070C0"/>
                </a:solidFill>
                <a:sym typeface="Symbol" pitchFamily="18" charset="2"/>
              </a:rPr>
              <a:t>In modern chemistry derived using statistical mechanics</a:t>
            </a:r>
          </a:p>
        </p:txBody>
      </p:sp>
      <p:graphicFrame>
        <p:nvGraphicFramePr>
          <p:cNvPr id="8" name="Object 7"/>
          <p:cNvGraphicFramePr>
            <a:graphicFrameLocks noChangeAspect="1"/>
          </p:cNvGraphicFramePr>
          <p:nvPr/>
        </p:nvGraphicFramePr>
        <p:xfrm>
          <a:off x="4267200" y="4275772"/>
          <a:ext cx="1676400" cy="356236"/>
        </p:xfrm>
        <a:graphic>
          <a:graphicData uri="http://schemas.openxmlformats.org/presentationml/2006/ole">
            <p:oleObj spid="_x0000_s53252" name="Equation" r:id="rId3" imgW="1015920" imgH="21564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reaction list"/>
          <p:cNvPicPr>
            <a:picLocks noChangeAspect="1" noChangeArrowheads="1"/>
          </p:cNvPicPr>
          <p:nvPr/>
        </p:nvPicPr>
        <p:blipFill>
          <a:blip r:embed="rId3" cstate="print"/>
          <a:srcRect/>
          <a:stretch>
            <a:fillRect/>
          </a:stretch>
        </p:blipFill>
        <p:spPr bwMode="auto">
          <a:xfrm>
            <a:off x="428626" y="1770338"/>
            <a:ext cx="8334374" cy="3744362"/>
          </a:xfrm>
          <a:prstGeom prst="rect">
            <a:avLst/>
          </a:prstGeom>
          <a:noFill/>
        </p:spPr>
      </p:pic>
      <p:sp>
        <p:nvSpPr>
          <p:cNvPr id="13314" name="Rectangle 2"/>
          <p:cNvSpPr>
            <a:spLocks noGrp="1" noChangeArrowheads="1"/>
          </p:cNvSpPr>
          <p:nvPr>
            <p:ph type="title"/>
          </p:nvPr>
        </p:nvSpPr>
        <p:spPr/>
        <p:txBody>
          <a:bodyPr/>
          <a:lstStyle/>
          <a:p>
            <a:pPr algn="r"/>
            <a:r>
              <a:rPr lang="en-US" dirty="0"/>
              <a:t>The mathematical model</a:t>
            </a:r>
            <a:endParaRPr lang="en-GB" dirty="0"/>
          </a:p>
        </p:txBody>
      </p:sp>
      <p:sp>
        <p:nvSpPr>
          <p:cNvPr id="10" name="Date Placeholder 9"/>
          <p:cNvSpPr>
            <a:spLocks noGrp="1"/>
          </p:cNvSpPr>
          <p:nvPr>
            <p:ph type="dt" sz="half" idx="10"/>
          </p:nvPr>
        </p:nvSpPr>
        <p:spPr/>
        <p:txBody>
          <a:bodyPr/>
          <a:lstStyle/>
          <a:p>
            <a:r>
              <a:rPr lang="en-US" smtClean="0"/>
              <a:t>November 22, 2011</a:t>
            </a:r>
            <a:endParaRPr lang="en-GB"/>
          </a:p>
        </p:txBody>
      </p:sp>
      <p:sp>
        <p:nvSpPr>
          <p:cNvPr id="12" name="Footer Placeholder 11"/>
          <p:cNvSpPr>
            <a:spLocks noGrp="1"/>
          </p:cNvSpPr>
          <p:nvPr>
            <p:ph type="ftr" sz="quarter" idx="11"/>
          </p:nvPr>
        </p:nvSpPr>
        <p:spPr/>
        <p:txBody>
          <a:bodyPr/>
          <a:lstStyle/>
          <a:p>
            <a:r>
              <a:rPr lang="en-GB" smtClean="0"/>
              <a:t>University of Luxembourg </a:t>
            </a:r>
            <a:endParaRPr lang="en-GB"/>
          </a:p>
        </p:txBody>
      </p:sp>
      <p:sp>
        <p:nvSpPr>
          <p:cNvPr id="11" name="Slide Number Placeholder 10"/>
          <p:cNvSpPr>
            <a:spLocks noGrp="1"/>
          </p:cNvSpPr>
          <p:nvPr>
            <p:ph type="sldNum" sz="quarter" idx="12"/>
          </p:nvPr>
        </p:nvSpPr>
        <p:spPr/>
        <p:txBody>
          <a:bodyPr/>
          <a:lstStyle/>
          <a:p>
            <a:fld id="{9DB74E43-D556-4692-A3D2-5085B95A554D}" type="slidenum">
              <a:rPr lang="en-GB" smtClean="0"/>
              <a:pPr/>
              <a:t>15</a:t>
            </a:fld>
            <a:endParaRPr lang="en-GB"/>
          </a:p>
        </p:txBody>
      </p:sp>
      <p:sp>
        <p:nvSpPr>
          <p:cNvPr id="13" name="Line 8"/>
          <p:cNvSpPr>
            <a:spLocks noChangeShapeType="1"/>
          </p:cNvSpPr>
          <p:nvPr/>
        </p:nvSpPr>
        <p:spPr bwMode="auto">
          <a:xfrm flipV="1">
            <a:off x="1698008" y="4272888"/>
            <a:ext cx="397416" cy="369942"/>
          </a:xfrm>
          <a:prstGeom prst="line">
            <a:avLst/>
          </a:prstGeom>
          <a:noFill/>
          <a:ln w="63500">
            <a:solidFill>
              <a:srgbClr val="FF0000"/>
            </a:solidFill>
            <a:round/>
            <a:headEnd type="stealth" w="med" len="lg"/>
            <a:tailEnd type="none" w="med" len="lg"/>
          </a:ln>
          <a:effectLst/>
        </p:spPr>
        <p:txBody>
          <a:bodyPr/>
          <a:lstStyle/>
          <a:p>
            <a:endParaRPr lang="pl-PL"/>
          </a:p>
        </p:txBody>
      </p:sp>
      <p:sp>
        <p:nvSpPr>
          <p:cNvPr id="14" name="Line 9"/>
          <p:cNvSpPr>
            <a:spLocks noChangeShapeType="1"/>
          </p:cNvSpPr>
          <p:nvPr/>
        </p:nvSpPr>
        <p:spPr bwMode="auto">
          <a:xfrm flipV="1">
            <a:off x="1893624" y="4879898"/>
            <a:ext cx="397416" cy="369942"/>
          </a:xfrm>
          <a:prstGeom prst="line">
            <a:avLst/>
          </a:prstGeom>
          <a:noFill/>
          <a:ln w="63500">
            <a:solidFill>
              <a:srgbClr val="FF0000"/>
            </a:solidFill>
            <a:round/>
            <a:headEnd type="stealth" w="med" len="lg"/>
            <a:tailEnd type="none" w="med" len="lg"/>
          </a:ln>
          <a:effectLst/>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r"/>
            <a:r>
              <a:rPr lang="en-GB" dirty="0"/>
              <a:t>The mathematical model</a:t>
            </a:r>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16</a:t>
            </a:fld>
            <a:endParaRPr lang="en-GB"/>
          </a:p>
        </p:txBody>
      </p:sp>
      <p:sp>
        <p:nvSpPr>
          <p:cNvPr id="15363" name="Rectangle 3"/>
          <p:cNvSpPr>
            <a:spLocks noGrp="1" noChangeArrowheads="1"/>
          </p:cNvSpPr>
          <p:nvPr>
            <p:ph sz="quarter" idx="1"/>
          </p:nvPr>
        </p:nvSpPr>
        <p:spPr/>
        <p:txBody>
          <a:bodyPr/>
          <a:lstStyle/>
          <a:p>
            <a:pPr marL="287338" indent="-287338">
              <a:buFont typeface="Wingdings" pitchFamily="2" charset="2"/>
              <a:buNone/>
            </a:pPr>
            <a:endParaRPr lang="en-GB" sz="2000" dirty="0" smtClean="0">
              <a:solidFill>
                <a:srgbClr val="0070C0"/>
              </a:solidFill>
            </a:endParaRPr>
          </a:p>
          <a:p>
            <a:pPr marL="287338" indent="-287338">
              <a:buFont typeface="Wingdings" pitchFamily="2" charset="2"/>
              <a:buNone/>
            </a:pPr>
            <a:r>
              <a:rPr lang="en-GB" sz="2000" dirty="0" smtClean="0">
                <a:solidFill>
                  <a:srgbClr val="0070C0"/>
                </a:solidFill>
              </a:rPr>
              <a:t>Modelling </a:t>
            </a:r>
            <a:r>
              <a:rPr lang="en-GB" sz="2000" dirty="0">
                <a:solidFill>
                  <a:srgbClr val="0070C0"/>
                </a:solidFill>
              </a:rPr>
              <a:t>of the heat-induced </a:t>
            </a:r>
            <a:r>
              <a:rPr lang="en-GB" sz="2000" dirty="0" err="1">
                <a:solidFill>
                  <a:srgbClr val="0070C0"/>
                </a:solidFill>
              </a:rPr>
              <a:t>misfolding</a:t>
            </a:r>
            <a:endParaRPr lang="en-GB" sz="2000" dirty="0">
              <a:solidFill>
                <a:srgbClr val="0070C0"/>
              </a:solidFill>
            </a:endParaRPr>
          </a:p>
          <a:p>
            <a:pPr marL="287338" indent="-287338">
              <a:buFont typeface="Wingdings" pitchFamily="2" charset="2"/>
              <a:buNone/>
            </a:pPr>
            <a:endParaRPr lang="en-GB" sz="1800" dirty="0">
              <a:solidFill>
                <a:srgbClr val="0070C0"/>
              </a:solidFill>
            </a:endParaRPr>
          </a:p>
          <a:p>
            <a:pPr marL="287338" indent="-287338"/>
            <a:r>
              <a:rPr lang="en-GB" sz="1800" dirty="0">
                <a:solidFill>
                  <a:srgbClr val="0070C0"/>
                </a:solidFill>
              </a:rPr>
              <a:t>Adapted from Pepper et al (1997), based on studies of </a:t>
            </a:r>
            <a:r>
              <a:rPr lang="en-GB" sz="1800" dirty="0" err="1">
                <a:solidFill>
                  <a:srgbClr val="0070C0"/>
                </a:solidFill>
              </a:rPr>
              <a:t>Lepock</a:t>
            </a:r>
            <a:r>
              <a:rPr lang="en-GB" sz="1800" dirty="0">
                <a:solidFill>
                  <a:srgbClr val="0070C0"/>
                </a:solidFill>
              </a:rPr>
              <a:t> (1989, 1992) on differential </a:t>
            </a:r>
            <a:r>
              <a:rPr lang="en-GB" sz="1800" dirty="0" err="1">
                <a:solidFill>
                  <a:srgbClr val="0070C0"/>
                </a:solidFill>
              </a:rPr>
              <a:t>calorimetry</a:t>
            </a:r>
            <a:endParaRPr lang="en-GB" sz="1800" dirty="0">
              <a:solidFill>
                <a:srgbClr val="0070C0"/>
              </a:solidFill>
            </a:endParaRPr>
          </a:p>
          <a:p>
            <a:pPr marL="287338" indent="-287338" algn="ctr">
              <a:buFont typeface="Wingdings" pitchFamily="2" charset="2"/>
              <a:buNone/>
            </a:pPr>
            <a:endParaRPr lang="en-GB" sz="1200" dirty="0">
              <a:solidFill>
                <a:srgbClr val="0070C0"/>
              </a:solidFill>
              <a:sym typeface="Symbol" pitchFamily="18" charset="2"/>
            </a:endParaRPr>
          </a:p>
          <a:p>
            <a:pPr marL="287338" indent="-287338" algn="ctr">
              <a:buFont typeface="Wingdings" pitchFamily="2" charset="2"/>
              <a:buNone/>
            </a:pPr>
            <a:r>
              <a:rPr lang="en-GB" sz="1800" dirty="0">
                <a:solidFill>
                  <a:srgbClr val="0070C0"/>
                </a:solidFill>
                <a:sym typeface="Symbol" pitchFamily="18" charset="2"/>
              </a:rPr>
              <a:t>(T)=(1-0.4/e</a:t>
            </a:r>
            <a:r>
              <a:rPr lang="en-GB" sz="1800" baseline="30000" dirty="0">
                <a:solidFill>
                  <a:srgbClr val="0070C0"/>
                </a:solidFill>
                <a:sym typeface="Symbol" pitchFamily="18" charset="2"/>
              </a:rPr>
              <a:t>T-37</a:t>
            </a:r>
            <a:r>
              <a:rPr lang="en-GB" sz="1800" dirty="0">
                <a:solidFill>
                  <a:srgbClr val="0070C0"/>
                </a:solidFill>
                <a:sym typeface="Symbol" pitchFamily="18" charset="2"/>
              </a:rPr>
              <a:t>) </a:t>
            </a:r>
            <a:r>
              <a:rPr lang="en-GB" sz="1800" dirty="0" smtClean="0">
                <a:solidFill>
                  <a:srgbClr val="0070C0"/>
                </a:solidFill>
                <a:sym typeface="Symbol"/>
              </a:rPr>
              <a:t></a:t>
            </a:r>
            <a:r>
              <a:rPr lang="en-GB" sz="1800" dirty="0" smtClean="0">
                <a:solidFill>
                  <a:srgbClr val="0070C0"/>
                </a:solidFill>
                <a:sym typeface="Symbol" pitchFamily="18" charset="2"/>
              </a:rPr>
              <a:t> </a:t>
            </a:r>
            <a:r>
              <a:rPr lang="en-GB" sz="1800" dirty="0">
                <a:solidFill>
                  <a:srgbClr val="0070C0"/>
                </a:solidFill>
                <a:sym typeface="Symbol" pitchFamily="18" charset="2"/>
              </a:rPr>
              <a:t>14.5 </a:t>
            </a:r>
            <a:r>
              <a:rPr lang="en-GB" sz="1800" dirty="0" smtClean="0">
                <a:solidFill>
                  <a:srgbClr val="0070C0"/>
                </a:solidFill>
                <a:sym typeface="Symbol"/>
              </a:rPr>
              <a:t></a:t>
            </a:r>
            <a:r>
              <a:rPr lang="en-GB" sz="1800" dirty="0" smtClean="0">
                <a:solidFill>
                  <a:srgbClr val="0070C0"/>
                </a:solidFill>
                <a:sym typeface="Symbol" pitchFamily="18" charset="2"/>
              </a:rPr>
              <a:t> </a:t>
            </a:r>
            <a:r>
              <a:rPr lang="en-GB" sz="1800" dirty="0">
                <a:solidFill>
                  <a:srgbClr val="0070C0"/>
                </a:solidFill>
                <a:sym typeface="Symbol" pitchFamily="18" charset="2"/>
              </a:rPr>
              <a:t>10</a:t>
            </a:r>
            <a:r>
              <a:rPr lang="en-GB" sz="1800" baseline="30000" dirty="0">
                <a:solidFill>
                  <a:srgbClr val="0070C0"/>
                </a:solidFill>
                <a:sym typeface="Symbol" pitchFamily="18" charset="2"/>
              </a:rPr>
              <a:t>-7</a:t>
            </a:r>
            <a:r>
              <a:rPr lang="en-GB" sz="1800" dirty="0">
                <a:solidFill>
                  <a:srgbClr val="0070C0"/>
                </a:solidFill>
                <a:sym typeface="Symbol" pitchFamily="18" charset="2"/>
              </a:rPr>
              <a:t> </a:t>
            </a:r>
            <a:r>
              <a:rPr lang="en-GB" sz="1800" dirty="0" smtClean="0">
                <a:solidFill>
                  <a:srgbClr val="0070C0"/>
                </a:solidFill>
                <a:sym typeface="Symbol"/>
              </a:rPr>
              <a:t></a:t>
            </a:r>
            <a:r>
              <a:rPr lang="en-GB" sz="1800" dirty="0" smtClean="0">
                <a:solidFill>
                  <a:srgbClr val="0070C0"/>
                </a:solidFill>
                <a:sym typeface="Symbol" pitchFamily="18" charset="2"/>
              </a:rPr>
              <a:t> </a:t>
            </a:r>
            <a:r>
              <a:rPr lang="en-GB" sz="1800" dirty="0">
                <a:solidFill>
                  <a:srgbClr val="0070C0"/>
                </a:solidFill>
                <a:sym typeface="Symbol" pitchFamily="18" charset="2"/>
              </a:rPr>
              <a:t>1.4</a:t>
            </a:r>
            <a:r>
              <a:rPr lang="en-GB" sz="1800" baseline="30000" dirty="0">
                <a:solidFill>
                  <a:srgbClr val="0070C0"/>
                </a:solidFill>
                <a:sym typeface="Symbol" pitchFamily="18" charset="2"/>
              </a:rPr>
              <a:t>T-37</a:t>
            </a:r>
            <a:r>
              <a:rPr lang="en-GB" sz="1800" dirty="0">
                <a:solidFill>
                  <a:srgbClr val="0070C0"/>
                </a:solidFill>
                <a:sym typeface="Symbol" pitchFamily="18" charset="2"/>
              </a:rPr>
              <a:t> s</a:t>
            </a:r>
            <a:r>
              <a:rPr lang="en-GB" sz="1800" baseline="30000" dirty="0">
                <a:solidFill>
                  <a:srgbClr val="0070C0"/>
                </a:solidFill>
                <a:sym typeface="Symbol" pitchFamily="18" charset="2"/>
              </a:rPr>
              <a:t>-1</a:t>
            </a:r>
            <a:endParaRPr lang="en-GB" sz="1800" dirty="0">
              <a:solidFill>
                <a:srgbClr val="0070C0"/>
              </a:solidFill>
              <a:sym typeface="Symbol" pitchFamily="18" charset="2"/>
            </a:endParaRPr>
          </a:p>
          <a:p>
            <a:pPr marL="287338" indent="-287338" algn="ctr">
              <a:buFont typeface="Wingdings" pitchFamily="2" charset="2"/>
              <a:buNone/>
            </a:pPr>
            <a:endParaRPr lang="en-GB" sz="1600" b="1" dirty="0">
              <a:solidFill>
                <a:srgbClr val="0070C0"/>
              </a:solidFill>
              <a:sym typeface="Symbol" pitchFamily="18" charset="2"/>
            </a:endParaRPr>
          </a:p>
          <a:p>
            <a:pPr marL="287338" indent="-287338"/>
            <a:r>
              <a:rPr lang="en-GB" sz="1800" dirty="0">
                <a:solidFill>
                  <a:srgbClr val="0070C0"/>
                </a:solidFill>
              </a:rPr>
              <a:t>Formula valid for temperatures between 37 °C and 45 °C, gives a generic protein </a:t>
            </a:r>
            <a:r>
              <a:rPr lang="en-GB" sz="1800" dirty="0" err="1">
                <a:solidFill>
                  <a:srgbClr val="0070C0"/>
                </a:solidFill>
              </a:rPr>
              <a:t>misfolding</a:t>
            </a:r>
            <a:r>
              <a:rPr lang="en-GB" sz="1800" dirty="0">
                <a:solidFill>
                  <a:srgbClr val="0070C0"/>
                </a:solidFill>
              </a:rPr>
              <a:t> rate per second.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a:r>
              <a:rPr lang="en-US" dirty="0"/>
              <a:t>The mathematical model</a:t>
            </a:r>
            <a:endParaRPr lang="en-GB" dirty="0"/>
          </a:p>
        </p:txBody>
      </p:sp>
      <p:sp>
        <p:nvSpPr>
          <p:cNvPr id="5" name="Date Placeholder 4"/>
          <p:cNvSpPr>
            <a:spLocks noGrp="1"/>
          </p:cNvSpPr>
          <p:nvPr>
            <p:ph type="dt" sz="half" idx="10"/>
          </p:nvPr>
        </p:nvSpPr>
        <p:spPr/>
        <p:txBody>
          <a:bodyPr/>
          <a:lstStyle/>
          <a:p>
            <a:r>
              <a:rPr lang="en-US" smtClean="0"/>
              <a:t>November 22, 2011</a:t>
            </a:r>
            <a:endParaRPr lang="en-GB"/>
          </a:p>
        </p:txBody>
      </p:sp>
      <p:sp>
        <p:nvSpPr>
          <p:cNvPr id="7" name="Footer Placeholder 6"/>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17</a:t>
            </a:fld>
            <a:endParaRPr lang="en-GB"/>
          </a:p>
        </p:txBody>
      </p:sp>
      <p:sp>
        <p:nvSpPr>
          <p:cNvPr id="14339" name="Rectangle 3"/>
          <p:cNvSpPr>
            <a:spLocks noGrp="1" noChangeArrowheads="1"/>
          </p:cNvSpPr>
          <p:nvPr>
            <p:ph sz="quarter" idx="1"/>
          </p:nvPr>
        </p:nvSpPr>
        <p:spPr/>
        <p:txBody>
          <a:bodyPr>
            <a:normAutofit/>
          </a:bodyPr>
          <a:lstStyle/>
          <a:p>
            <a:pPr marL="287338" indent="-287338">
              <a:lnSpc>
                <a:spcPct val="90000"/>
              </a:lnSpc>
              <a:buFont typeface="Wingdings" pitchFamily="2" charset="2"/>
              <a:buNone/>
            </a:pPr>
            <a:endParaRPr lang="en-US" sz="1800" dirty="0" smtClean="0">
              <a:solidFill>
                <a:srgbClr val="0070C0"/>
              </a:solidFill>
            </a:endParaRPr>
          </a:p>
          <a:p>
            <a:pPr marL="287338" indent="-287338">
              <a:lnSpc>
                <a:spcPct val="90000"/>
              </a:lnSpc>
              <a:buFont typeface="Wingdings" pitchFamily="2" charset="2"/>
              <a:buNone/>
            </a:pPr>
            <a:r>
              <a:rPr lang="en-US" sz="1800" dirty="0" smtClean="0">
                <a:solidFill>
                  <a:srgbClr val="0070C0"/>
                </a:solidFill>
              </a:rPr>
              <a:t>Our </a:t>
            </a:r>
            <a:r>
              <a:rPr lang="en-US" sz="1800" dirty="0">
                <a:solidFill>
                  <a:srgbClr val="0070C0"/>
                </a:solidFill>
              </a:rPr>
              <a:t>model contains 3 mass-conservation </a:t>
            </a:r>
            <a:r>
              <a:rPr lang="en-US" sz="1800" dirty="0" smtClean="0">
                <a:solidFill>
                  <a:srgbClr val="0070C0"/>
                </a:solidFill>
              </a:rPr>
              <a:t>relations:</a:t>
            </a:r>
            <a:endParaRPr lang="en-US" sz="1800" dirty="0">
              <a:solidFill>
                <a:srgbClr val="0070C0"/>
              </a:solidFill>
            </a:endParaRPr>
          </a:p>
          <a:p>
            <a:pPr marL="287338" indent="-287338">
              <a:lnSpc>
                <a:spcPct val="90000"/>
              </a:lnSpc>
            </a:pPr>
            <a:r>
              <a:rPr lang="en-US" sz="1800" dirty="0" smtClean="0">
                <a:solidFill>
                  <a:srgbClr val="0070C0"/>
                </a:solidFill>
              </a:rPr>
              <a:t>The </a:t>
            </a:r>
            <a:r>
              <a:rPr lang="en-US" sz="1800" dirty="0">
                <a:solidFill>
                  <a:srgbClr val="0070C0"/>
                </a:solidFill>
              </a:rPr>
              <a:t>total number of HSF molecules is </a:t>
            </a:r>
            <a:r>
              <a:rPr lang="en-US" sz="1800" dirty="0" smtClean="0">
                <a:solidFill>
                  <a:srgbClr val="0070C0"/>
                </a:solidFill>
              </a:rPr>
              <a:t>constant,</a:t>
            </a:r>
          </a:p>
          <a:p>
            <a:pPr marL="287338" indent="-287338">
              <a:lnSpc>
                <a:spcPct val="90000"/>
              </a:lnSpc>
            </a:pPr>
            <a:r>
              <a:rPr lang="en-US" sz="1800" dirty="0" smtClean="0">
                <a:solidFill>
                  <a:srgbClr val="0070C0"/>
                </a:solidFill>
              </a:rPr>
              <a:t>The </a:t>
            </a:r>
            <a:r>
              <a:rPr lang="en-US" sz="1800" dirty="0">
                <a:solidFill>
                  <a:srgbClr val="0070C0"/>
                </a:solidFill>
              </a:rPr>
              <a:t>total number of heat shock elements (HSE) is </a:t>
            </a:r>
            <a:r>
              <a:rPr lang="en-US" sz="1800" dirty="0" smtClean="0">
                <a:solidFill>
                  <a:srgbClr val="0070C0"/>
                </a:solidFill>
              </a:rPr>
              <a:t>constant,</a:t>
            </a:r>
          </a:p>
          <a:p>
            <a:pPr marL="287338" indent="-287338">
              <a:lnSpc>
                <a:spcPct val="90000"/>
              </a:lnSpc>
            </a:pPr>
            <a:r>
              <a:rPr lang="en-US" sz="1800" dirty="0" smtClean="0">
                <a:solidFill>
                  <a:srgbClr val="0070C0"/>
                </a:solidFill>
              </a:rPr>
              <a:t>and </a:t>
            </a:r>
            <a:r>
              <a:rPr lang="en-US" sz="1800" dirty="0">
                <a:solidFill>
                  <a:srgbClr val="0070C0"/>
                </a:solidFill>
              </a:rPr>
              <a:t>the total number of Protein molecules (PROT) is conserved.</a:t>
            </a:r>
          </a:p>
          <a:p>
            <a:pPr marL="688975" lvl="1" indent="-231775">
              <a:lnSpc>
                <a:spcPct val="90000"/>
              </a:lnSpc>
              <a:buFont typeface="Times" pitchFamily="18" charset="0"/>
              <a:buNone/>
            </a:pPr>
            <a:endParaRPr lang="en-US" sz="1800" dirty="0">
              <a:solidFill>
                <a:srgbClr val="0070C0"/>
              </a:solidFill>
            </a:endParaRPr>
          </a:p>
        </p:txBody>
      </p:sp>
      <p:pic>
        <p:nvPicPr>
          <p:cNvPr id="14345" name="Picture 9"/>
          <p:cNvPicPr>
            <a:picLocks noChangeAspect="1" noChangeArrowheads="1"/>
          </p:cNvPicPr>
          <p:nvPr/>
        </p:nvPicPr>
        <p:blipFill>
          <a:blip r:embed="rId3" cstate="print"/>
          <a:srcRect/>
          <a:stretch>
            <a:fillRect/>
          </a:stretch>
        </p:blipFill>
        <p:spPr bwMode="auto">
          <a:xfrm>
            <a:off x="1295400" y="3352800"/>
            <a:ext cx="6870700" cy="2230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r"/>
            <a:r>
              <a:rPr lang="en-US" dirty="0"/>
              <a:t>Parameter estimation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18</a:t>
            </a:fld>
            <a:endParaRPr lang="en-GB"/>
          </a:p>
        </p:txBody>
      </p:sp>
      <p:sp>
        <p:nvSpPr>
          <p:cNvPr id="16387" name="Rectangle 3"/>
          <p:cNvSpPr>
            <a:spLocks noGrp="1" noChangeArrowheads="1"/>
          </p:cNvSpPr>
          <p:nvPr>
            <p:ph sz="quarter" idx="1"/>
          </p:nvPr>
        </p:nvSpPr>
        <p:spPr/>
        <p:txBody>
          <a:bodyPr>
            <a:normAutofit/>
          </a:bodyPr>
          <a:lstStyle/>
          <a:p>
            <a:pPr marL="287338" indent="-287338"/>
            <a:r>
              <a:rPr lang="en-US" sz="1800" dirty="0" smtClean="0">
                <a:solidFill>
                  <a:srgbClr val="0070C0"/>
                </a:solidFill>
              </a:rPr>
              <a:t>Data </a:t>
            </a:r>
            <a:r>
              <a:rPr lang="en-US" sz="1800" dirty="0">
                <a:solidFill>
                  <a:srgbClr val="0070C0"/>
                </a:solidFill>
              </a:rPr>
              <a:t>readily available for the goal: Kline, Morimoto (1997) – heat shock of </a:t>
            </a:r>
            <a:r>
              <a:rPr lang="en-US" sz="1800" dirty="0" err="1">
                <a:solidFill>
                  <a:srgbClr val="0070C0"/>
                </a:solidFill>
              </a:rPr>
              <a:t>HeLa</a:t>
            </a:r>
            <a:r>
              <a:rPr lang="en-US" sz="1800" dirty="0">
                <a:solidFill>
                  <a:srgbClr val="0070C0"/>
                </a:solidFill>
              </a:rPr>
              <a:t> cells at 42</a:t>
            </a:r>
            <a:r>
              <a:rPr lang="pl-PL" sz="1800" dirty="0">
                <a:solidFill>
                  <a:srgbClr val="0070C0"/>
                </a:solidFill>
              </a:rPr>
              <a:t> °</a:t>
            </a:r>
            <a:r>
              <a:rPr lang="en-US" sz="1800" dirty="0">
                <a:solidFill>
                  <a:srgbClr val="0070C0"/>
                </a:solidFill>
              </a:rPr>
              <a:t>C for up to 4 hours, data on DNA binding (HSF</a:t>
            </a:r>
            <a:r>
              <a:rPr lang="en-US" sz="1800" baseline="-25000" dirty="0">
                <a:solidFill>
                  <a:srgbClr val="0070C0"/>
                </a:solidFill>
              </a:rPr>
              <a:t>3</a:t>
            </a:r>
            <a:r>
              <a:rPr lang="en-US" sz="1800" dirty="0">
                <a:solidFill>
                  <a:srgbClr val="0070C0"/>
                </a:solidFill>
              </a:rPr>
              <a:t>:HSE)</a:t>
            </a:r>
          </a:p>
          <a:p>
            <a:pPr marL="287338" indent="-287338">
              <a:buNone/>
            </a:pPr>
            <a:endParaRPr lang="en-US" sz="1000" dirty="0">
              <a:solidFill>
                <a:srgbClr val="0070C0"/>
              </a:solidFill>
            </a:endParaRPr>
          </a:p>
          <a:p>
            <a:pPr marL="287338" indent="-287338"/>
            <a:r>
              <a:rPr lang="en-US" sz="1800" dirty="0">
                <a:solidFill>
                  <a:srgbClr val="0070C0"/>
                </a:solidFill>
              </a:rPr>
              <a:t>Requirements for the model:</a:t>
            </a:r>
          </a:p>
          <a:p>
            <a:pPr lvl="1"/>
            <a:r>
              <a:rPr lang="en-US" sz="1800" dirty="0">
                <a:solidFill>
                  <a:srgbClr val="0070C0"/>
                </a:solidFill>
              </a:rPr>
              <a:t>17 kinetic constants, </a:t>
            </a:r>
            <a:r>
              <a:rPr lang="en-US" sz="1800" dirty="0" smtClean="0">
                <a:solidFill>
                  <a:srgbClr val="0070C0"/>
                </a:solidFill>
              </a:rPr>
              <a:t>1</a:t>
            </a:r>
            <a:r>
              <a:rPr lang="pl-PL" sz="1800" dirty="0" smtClean="0">
                <a:solidFill>
                  <a:srgbClr val="0070C0"/>
                </a:solidFill>
              </a:rPr>
              <a:t>0</a:t>
            </a:r>
            <a:r>
              <a:rPr lang="en-US" sz="1800" dirty="0" smtClean="0">
                <a:solidFill>
                  <a:srgbClr val="0070C0"/>
                </a:solidFill>
              </a:rPr>
              <a:t> </a:t>
            </a:r>
            <a:r>
              <a:rPr lang="en-US" sz="1800" dirty="0">
                <a:solidFill>
                  <a:srgbClr val="0070C0"/>
                </a:solidFill>
              </a:rPr>
              <a:t>initial values to estimate,</a:t>
            </a:r>
          </a:p>
          <a:p>
            <a:pPr lvl="1">
              <a:buFont typeface="Times" pitchFamily="18" charset="0"/>
              <a:buNone/>
            </a:pPr>
            <a:r>
              <a:rPr lang="en-US" sz="1800" u="sng" dirty="0">
                <a:solidFill>
                  <a:srgbClr val="0070C0"/>
                </a:solidFill>
              </a:rPr>
              <a:t>but:</a:t>
            </a:r>
          </a:p>
          <a:p>
            <a:pPr lvl="1"/>
            <a:r>
              <a:rPr lang="en-US" sz="1800" dirty="0">
                <a:solidFill>
                  <a:srgbClr val="0070C0"/>
                </a:solidFill>
              </a:rPr>
              <a:t>3 conservation relations available;</a:t>
            </a:r>
          </a:p>
          <a:p>
            <a:pPr lvl="1"/>
            <a:r>
              <a:rPr lang="en-US" sz="1800" dirty="0">
                <a:solidFill>
                  <a:srgbClr val="0070C0"/>
                </a:solidFill>
              </a:rPr>
              <a:t>the initial value of the variables of the model is a </a:t>
            </a:r>
            <a:r>
              <a:rPr lang="en-US" sz="1800" b="1" dirty="0">
                <a:solidFill>
                  <a:schemeClr val="accent1">
                    <a:lumMod val="75000"/>
                  </a:schemeClr>
                </a:solidFill>
              </a:rPr>
              <a:t>steady state</a:t>
            </a:r>
            <a:r>
              <a:rPr lang="en-US" sz="1800" dirty="0">
                <a:solidFill>
                  <a:srgbClr val="0070C0"/>
                </a:solidFill>
              </a:rPr>
              <a:t> for temperature set to </a:t>
            </a:r>
            <a:r>
              <a:rPr lang="en-US" sz="1800" b="1" dirty="0" smtClean="0">
                <a:solidFill>
                  <a:schemeClr val="accent1">
                    <a:lumMod val="75000"/>
                  </a:schemeClr>
                </a:solidFill>
              </a:rPr>
              <a:t>37</a:t>
            </a:r>
            <a:r>
              <a:rPr lang="pl-PL" sz="1800" b="1" dirty="0" smtClean="0">
                <a:solidFill>
                  <a:schemeClr val="accent1">
                    <a:lumMod val="75000"/>
                  </a:schemeClr>
                </a:solidFill>
              </a:rPr>
              <a:t> °</a:t>
            </a:r>
            <a:r>
              <a:rPr lang="en-US" sz="1800" b="1" dirty="0">
                <a:solidFill>
                  <a:schemeClr val="accent1">
                    <a:lumMod val="75000"/>
                  </a:schemeClr>
                </a:solidFill>
              </a:rPr>
              <a:t>C</a:t>
            </a:r>
            <a:r>
              <a:rPr lang="en-US" sz="1800" dirty="0">
                <a:solidFill>
                  <a:srgbClr val="0070C0"/>
                </a:solidFill>
              </a:rPr>
              <a:t>, which gives </a:t>
            </a:r>
            <a:r>
              <a:rPr lang="pl-PL" sz="1800" dirty="0" smtClean="0">
                <a:solidFill>
                  <a:srgbClr val="0070C0"/>
                </a:solidFill>
              </a:rPr>
              <a:t>7</a:t>
            </a:r>
            <a:r>
              <a:rPr lang="en-US" sz="1800" dirty="0" smtClean="0">
                <a:solidFill>
                  <a:srgbClr val="0070C0"/>
                </a:solidFill>
              </a:rPr>
              <a:t> </a:t>
            </a:r>
            <a:r>
              <a:rPr lang="en-US" sz="1800" dirty="0">
                <a:solidFill>
                  <a:srgbClr val="0070C0"/>
                </a:solidFill>
              </a:rPr>
              <a:t>more independent </a:t>
            </a:r>
            <a:r>
              <a:rPr lang="en-US" sz="1800" b="1" dirty="0">
                <a:solidFill>
                  <a:schemeClr val="accent1">
                    <a:lumMod val="75000"/>
                  </a:schemeClr>
                </a:solidFill>
              </a:rPr>
              <a:t>algebraic</a:t>
            </a:r>
            <a:r>
              <a:rPr lang="en-US" sz="1800" dirty="0">
                <a:solidFill>
                  <a:srgbClr val="0070C0"/>
                </a:solidFill>
              </a:rPr>
              <a:t> equations (each of them quadratic</a:t>
            </a:r>
            <a:r>
              <a:rPr lang="en-US" sz="1800" dirty="0" smtClean="0">
                <a:solidFill>
                  <a:srgbClr val="0070C0"/>
                </a:solidFill>
              </a:rPr>
              <a:t>).</a:t>
            </a:r>
            <a:endParaRPr lang="pl-PL" sz="1800" dirty="0" smtClean="0">
              <a:solidFill>
                <a:srgbClr val="0070C0"/>
              </a:solidFill>
            </a:endParaRPr>
          </a:p>
          <a:p>
            <a:pPr lvl="1">
              <a:buNone/>
            </a:pPr>
            <a:endParaRPr lang="en-US" sz="800" dirty="0">
              <a:solidFill>
                <a:srgbClr val="0070C0"/>
              </a:solidFill>
            </a:endParaRPr>
          </a:p>
          <a:p>
            <a:pPr lvl="1"/>
            <a:r>
              <a:rPr lang="en-US" sz="1800" dirty="0">
                <a:solidFill>
                  <a:srgbClr val="0070C0"/>
                </a:solidFill>
              </a:rPr>
              <a:t>Altogether: 17 independent values</a:t>
            </a:r>
          </a:p>
          <a:p>
            <a:pPr lvl="1"/>
            <a:endParaRPr lang="en-US" sz="1800" dirty="0">
              <a:solidFill>
                <a:srgbClr val="0070C0"/>
              </a:solidFill>
            </a:endParaRPr>
          </a:p>
          <a:p>
            <a:pPr lvl="1"/>
            <a:r>
              <a:rPr lang="en-US" sz="1800" dirty="0">
                <a:solidFill>
                  <a:srgbClr val="0070C0"/>
                </a:solidFill>
              </a:rPr>
              <a:t>Other conditions: total HSF somewhat low, refolding a fast reaction, HSPs long-lived proteins</a:t>
            </a:r>
            <a:endParaRPr lang="pl-PL" sz="1800"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a:r>
              <a:rPr lang="en-US" dirty="0"/>
              <a:t>Parameter estimation</a:t>
            </a:r>
            <a:endParaRPr lang="en-GB" dirty="0"/>
          </a:p>
        </p:txBody>
      </p:sp>
      <p:sp>
        <p:nvSpPr>
          <p:cNvPr id="5" name="Date Placeholder 4"/>
          <p:cNvSpPr>
            <a:spLocks noGrp="1"/>
          </p:cNvSpPr>
          <p:nvPr>
            <p:ph type="dt" sz="half" idx="10"/>
          </p:nvPr>
        </p:nvSpPr>
        <p:spPr/>
        <p:txBody>
          <a:bodyPr/>
          <a:lstStyle/>
          <a:p>
            <a:r>
              <a:rPr lang="en-US" smtClean="0"/>
              <a:t>November 22, 2011</a:t>
            </a:r>
            <a:endParaRPr lang="en-GB"/>
          </a:p>
        </p:txBody>
      </p:sp>
      <p:sp>
        <p:nvSpPr>
          <p:cNvPr id="7" name="Footer Placeholder 6"/>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19</a:t>
            </a:fld>
            <a:endParaRPr lang="en-GB"/>
          </a:p>
        </p:txBody>
      </p:sp>
      <p:sp>
        <p:nvSpPr>
          <p:cNvPr id="36867" name="Rectangle 3"/>
          <p:cNvSpPr>
            <a:spLocks noGrp="1" noChangeArrowheads="1"/>
          </p:cNvSpPr>
          <p:nvPr>
            <p:ph sz="quarter" idx="1"/>
          </p:nvPr>
        </p:nvSpPr>
        <p:spPr>
          <a:xfrm>
            <a:off x="914400" y="1447800"/>
            <a:ext cx="7772400" cy="4572000"/>
          </a:xfrm>
        </p:spPr>
        <p:txBody>
          <a:bodyPr>
            <a:noAutofit/>
          </a:bodyPr>
          <a:lstStyle/>
          <a:p>
            <a:pPr marL="338138" indent="-338138">
              <a:lnSpc>
                <a:spcPct val="80000"/>
              </a:lnSpc>
            </a:pPr>
            <a:r>
              <a:rPr lang="en-US" sz="1800" dirty="0">
                <a:solidFill>
                  <a:srgbClr val="0070C0"/>
                </a:solidFill>
              </a:rPr>
              <a:t>Parameter estimation performed with</a:t>
            </a:r>
          </a:p>
          <a:p>
            <a:pPr marL="338138" indent="-338138" algn="ctr">
              <a:lnSpc>
                <a:spcPct val="80000"/>
              </a:lnSpc>
              <a:buFont typeface="Wingdings" pitchFamily="2" charset="2"/>
              <a:buNone/>
            </a:pPr>
            <a:endParaRPr lang="en-US" sz="1800" dirty="0">
              <a:solidFill>
                <a:srgbClr val="0070C0"/>
              </a:solidFill>
            </a:endParaRPr>
          </a:p>
          <a:p>
            <a:pPr marL="338138" indent="-338138" algn="ctr">
              <a:lnSpc>
                <a:spcPct val="80000"/>
              </a:lnSpc>
              <a:buFont typeface="Wingdings" pitchFamily="2" charset="2"/>
              <a:buNone/>
            </a:pPr>
            <a:endParaRPr lang="en-US" sz="1800" dirty="0">
              <a:solidFill>
                <a:srgbClr val="0070C0"/>
              </a:solidFill>
            </a:endParaRPr>
          </a:p>
          <a:p>
            <a:pPr marL="338138" indent="-338138" algn="ctr">
              <a:lnSpc>
                <a:spcPct val="80000"/>
              </a:lnSpc>
              <a:buFont typeface="Wingdings" pitchFamily="2" charset="2"/>
              <a:buNone/>
            </a:pPr>
            <a:r>
              <a:rPr lang="en-US" sz="1800" dirty="0" smtClean="0">
                <a:solidFill>
                  <a:srgbClr val="0070C0"/>
                </a:solidFill>
              </a:rPr>
              <a:t>(</a:t>
            </a:r>
            <a:r>
              <a:rPr lang="en-US" sz="1800" dirty="0">
                <a:solidFill>
                  <a:srgbClr val="0070C0"/>
                </a:solidFill>
              </a:rPr>
              <a:t>www.copasi.org</a:t>
            </a:r>
            <a:r>
              <a:rPr lang="en-US" sz="1800" dirty="0" smtClean="0">
                <a:solidFill>
                  <a:srgbClr val="0070C0"/>
                </a:solidFill>
              </a:rPr>
              <a:t>)</a:t>
            </a:r>
            <a:endParaRPr lang="en-US" sz="1800" dirty="0">
              <a:solidFill>
                <a:srgbClr val="0070C0"/>
              </a:solidFill>
            </a:endParaRPr>
          </a:p>
          <a:p>
            <a:pPr marL="341313" lvl="1" indent="0">
              <a:lnSpc>
                <a:spcPct val="80000"/>
              </a:lnSpc>
              <a:buNone/>
            </a:pPr>
            <a:r>
              <a:rPr lang="en-US" sz="1600" dirty="0">
                <a:solidFill>
                  <a:srgbClr val="00B050"/>
                </a:solidFill>
              </a:rPr>
              <a:t>Hoops, S., </a:t>
            </a:r>
            <a:r>
              <a:rPr lang="en-US" sz="1600" dirty="0" err="1">
                <a:solidFill>
                  <a:srgbClr val="00B050"/>
                </a:solidFill>
              </a:rPr>
              <a:t>Sahle</a:t>
            </a:r>
            <a:r>
              <a:rPr lang="en-US" sz="1600" dirty="0">
                <a:solidFill>
                  <a:srgbClr val="00B050"/>
                </a:solidFill>
              </a:rPr>
              <a:t>, S., Gauges, R., Lee, C., </a:t>
            </a:r>
            <a:r>
              <a:rPr lang="en-US" sz="1600" dirty="0" err="1">
                <a:solidFill>
                  <a:srgbClr val="00B050"/>
                </a:solidFill>
              </a:rPr>
              <a:t>Pahle</a:t>
            </a:r>
            <a:r>
              <a:rPr lang="en-US" sz="1600" dirty="0">
                <a:solidFill>
                  <a:srgbClr val="00B050"/>
                </a:solidFill>
              </a:rPr>
              <a:t>, J., </a:t>
            </a:r>
            <a:r>
              <a:rPr lang="en-US" sz="1600" dirty="0" err="1">
                <a:solidFill>
                  <a:srgbClr val="00B050"/>
                </a:solidFill>
              </a:rPr>
              <a:t>Simus</a:t>
            </a:r>
            <a:r>
              <a:rPr lang="en-US" sz="1600" dirty="0">
                <a:solidFill>
                  <a:srgbClr val="00B050"/>
                </a:solidFill>
              </a:rPr>
              <a:t>, N., </a:t>
            </a:r>
            <a:r>
              <a:rPr lang="en-US" sz="1600" dirty="0" err="1">
                <a:solidFill>
                  <a:srgbClr val="00B050"/>
                </a:solidFill>
              </a:rPr>
              <a:t>Singhal</a:t>
            </a:r>
            <a:r>
              <a:rPr lang="en-US" sz="1600" dirty="0">
                <a:solidFill>
                  <a:srgbClr val="00B050"/>
                </a:solidFill>
              </a:rPr>
              <a:t>, M., </a:t>
            </a:r>
            <a:r>
              <a:rPr lang="en-US" sz="1600" dirty="0" err="1">
                <a:solidFill>
                  <a:srgbClr val="00B050"/>
                </a:solidFill>
              </a:rPr>
              <a:t>Xu</a:t>
            </a:r>
            <a:r>
              <a:rPr lang="en-US" sz="1600" dirty="0">
                <a:solidFill>
                  <a:srgbClr val="00B050"/>
                </a:solidFill>
              </a:rPr>
              <a:t>, L., Mendes, P., and </a:t>
            </a:r>
            <a:r>
              <a:rPr lang="en-US" sz="1600" dirty="0" err="1">
                <a:solidFill>
                  <a:srgbClr val="00B050"/>
                </a:solidFill>
              </a:rPr>
              <a:t>Kummer</a:t>
            </a:r>
            <a:r>
              <a:rPr lang="en-US" sz="1600" dirty="0">
                <a:solidFill>
                  <a:srgbClr val="00B050"/>
                </a:solidFill>
              </a:rPr>
              <a:t>, U. (2006). COPASI — a </a:t>
            </a:r>
            <a:r>
              <a:rPr lang="en-US" sz="1600" dirty="0" err="1">
                <a:solidFill>
                  <a:srgbClr val="00B050"/>
                </a:solidFill>
              </a:rPr>
              <a:t>COmplex</a:t>
            </a:r>
            <a:r>
              <a:rPr lang="en-US" sz="1600" dirty="0">
                <a:solidFill>
                  <a:srgbClr val="00B050"/>
                </a:solidFill>
              </a:rPr>
              <a:t> </a:t>
            </a:r>
            <a:r>
              <a:rPr lang="en-US" sz="1600" dirty="0" err="1">
                <a:solidFill>
                  <a:srgbClr val="00B050"/>
                </a:solidFill>
              </a:rPr>
              <a:t>PAthway</a:t>
            </a:r>
            <a:r>
              <a:rPr lang="en-US" sz="1600" dirty="0">
                <a:solidFill>
                  <a:srgbClr val="00B050"/>
                </a:solidFill>
              </a:rPr>
              <a:t> </a:t>
            </a:r>
            <a:r>
              <a:rPr lang="en-US" sz="1600" dirty="0" err="1">
                <a:solidFill>
                  <a:srgbClr val="00B050"/>
                </a:solidFill>
              </a:rPr>
              <a:t>SImulator</a:t>
            </a:r>
            <a:r>
              <a:rPr lang="en-US" sz="1600" dirty="0">
                <a:solidFill>
                  <a:srgbClr val="00B050"/>
                </a:solidFill>
              </a:rPr>
              <a:t>. </a:t>
            </a:r>
            <a:r>
              <a:rPr lang="en-US" sz="1600" i="1" dirty="0">
                <a:solidFill>
                  <a:srgbClr val="00B050"/>
                </a:solidFill>
              </a:rPr>
              <a:t>Bioinformatics</a:t>
            </a:r>
            <a:r>
              <a:rPr lang="en-US" sz="1600" dirty="0">
                <a:solidFill>
                  <a:srgbClr val="00B050"/>
                </a:solidFill>
              </a:rPr>
              <a:t> </a:t>
            </a:r>
            <a:r>
              <a:rPr lang="en-US" sz="1600" b="1" dirty="0">
                <a:solidFill>
                  <a:srgbClr val="00B050"/>
                </a:solidFill>
              </a:rPr>
              <a:t>22</a:t>
            </a:r>
            <a:r>
              <a:rPr lang="en-US" sz="1600" dirty="0">
                <a:solidFill>
                  <a:srgbClr val="00B050"/>
                </a:solidFill>
              </a:rPr>
              <a:t>, 3067-74. </a:t>
            </a:r>
            <a:endParaRPr lang="en-US" sz="1600" dirty="0" smtClean="0">
              <a:solidFill>
                <a:srgbClr val="00B050"/>
              </a:solidFill>
            </a:endParaRPr>
          </a:p>
          <a:p>
            <a:pPr marL="341313" lvl="1" indent="0">
              <a:lnSpc>
                <a:spcPct val="80000"/>
              </a:lnSpc>
              <a:buNone/>
            </a:pPr>
            <a:endParaRPr lang="en-US" sz="1000" dirty="0" smtClean="0">
              <a:solidFill>
                <a:srgbClr val="00B050"/>
              </a:solidFill>
            </a:endParaRPr>
          </a:p>
          <a:p>
            <a:pPr marL="688975" lvl="1" indent="-225425">
              <a:lnSpc>
                <a:spcPct val="80000"/>
              </a:lnSpc>
            </a:pPr>
            <a:r>
              <a:rPr lang="en-US" sz="1800" dirty="0" smtClean="0">
                <a:solidFill>
                  <a:srgbClr val="0070C0"/>
                </a:solidFill>
              </a:rPr>
              <a:t>User-friendly</a:t>
            </a:r>
            <a:endParaRPr lang="en-US" sz="1800" dirty="0">
              <a:solidFill>
                <a:srgbClr val="0070C0"/>
              </a:solidFill>
            </a:endParaRPr>
          </a:p>
          <a:p>
            <a:pPr marL="688975" lvl="1" indent="-225425">
              <a:lnSpc>
                <a:spcPct val="80000"/>
              </a:lnSpc>
            </a:pPr>
            <a:r>
              <a:rPr lang="en-US" sz="1800" dirty="0">
                <a:solidFill>
                  <a:srgbClr val="0070C0"/>
                </a:solidFill>
              </a:rPr>
              <a:t>Stochastic and deterministic time course simulation</a:t>
            </a:r>
          </a:p>
          <a:p>
            <a:pPr marL="688975" lvl="1" indent="-225425">
              <a:lnSpc>
                <a:spcPct val="80000"/>
              </a:lnSpc>
            </a:pPr>
            <a:r>
              <a:rPr lang="en-US" sz="1800" dirty="0">
                <a:solidFill>
                  <a:srgbClr val="0070C0"/>
                </a:solidFill>
              </a:rPr>
              <a:t>Steady state analysis</a:t>
            </a:r>
          </a:p>
          <a:p>
            <a:pPr marL="688975" lvl="1" indent="-225425">
              <a:lnSpc>
                <a:spcPct val="80000"/>
              </a:lnSpc>
            </a:pPr>
            <a:r>
              <a:rPr lang="en-US" sz="1800" dirty="0">
                <a:solidFill>
                  <a:srgbClr val="0070C0"/>
                </a:solidFill>
              </a:rPr>
              <a:t>Sensitivity analysis</a:t>
            </a:r>
          </a:p>
          <a:p>
            <a:pPr marL="688975" lvl="1" indent="-225425">
              <a:lnSpc>
                <a:spcPct val="80000"/>
              </a:lnSpc>
            </a:pPr>
            <a:r>
              <a:rPr lang="en-US" sz="1800" dirty="0">
                <a:solidFill>
                  <a:srgbClr val="0070C0"/>
                </a:solidFill>
              </a:rPr>
              <a:t>Metabolic control analysis</a:t>
            </a:r>
          </a:p>
          <a:p>
            <a:pPr marL="688975" lvl="1" indent="-225425">
              <a:lnSpc>
                <a:spcPct val="80000"/>
              </a:lnSpc>
            </a:pPr>
            <a:r>
              <a:rPr lang="en-US" sz="1800" dirty="0">
                <a:solidFill>
                  <a:srgbClr val="0070C0"/>
                </a:solidFill>
              </a:rPr>
              <a:t>Mass conservation analysis</a:t>
            </a:r>
          </a:p>
          <a:p>
            <a:pPr marL="688975" lvl="1" indent="-225425">
              <a:lnSpc>
                <a:spcPct val="80000"/>
              </a:lnSpc>
            </a:pPr>
            <a:r>
              <a:rPr lang="en-US" sz="1800" dirty="0">
                <a:solidFill>
                  <a:srgbClr val="0070C0"/>
                </a:solidFill>
              </a:rPr>
              <a:t>Optimization of arbitrary objective functions</a:t>
            </a:r>
          </a:p>
          <a:p>
            <a:pPr marL="688975" lvl="1" indent="-225425">
              <a:lnSpc>
                <a:spcPct val="80000"/>
              </a:lnSpc>
            </a:pPr>
            <a:r>
              <a:rPr lang="en-US" sz="1800" dirty="0">
                <a:solidFill>
                  <a:srgbClr val="0070C0"/>
                </a:solidFill>
              </a:rPr>
              <a:t>SBML-based</a:t>
            </a:r>
            <a:endParaRPr lang="en-US" sz="1800" b="1" dirty="0">
              <a:solidFill>
                <a:srgbClr val="0070C0"/>
              </a:solidFill>
            </a:endParaRPr>
          </a:p>
          <a:p>
            <a:pPr marL="688975" lvl="1" indent="-225425">
              <a:lnSpc>
                <a:spcPct val="80000"/>
              </a:lnSpc>
            </a:pPr>
            <a:r>
              <a:rPr lang="en-US" sz="1800" dirty="0">
                <a:solidFill>
                  <a:srgbClr val="0070C0"/>
                </a:solidFill>
              </a:rPr>
              <a:t>Excellent for parameter estimation</a:t>
            </a:r>
          </a:p>
          <a:p>
            <a:pPr marL="688975" lvl="1" indent="-225425">
              <a:lnSpc>
                <a:spcPct val="80000"/>
              </a:lnSpc>
            </a:pPr>
            <a:r>
              <a:rPr lang="en-US" sz="1800" dirty="0">
                <a:solidFill>
                  <a:srgbClr val="0070C0"/>
                </a:solidFill>
              </a:rPr>
              <a:t>FREE for non-commercial </a:t>
            </a:r>
            <a:r>
              <a:rPr lang="en-US" sz="1800" dirty="0" smtClean="0">
                <a:solidFill>
                  <a:srgbClr val="0070C0"/>
                </a:solidFill>
              </a:rPr>
              <a:t>use</a:t>
            </a:r>
            <a:endParaRPr lang="en-US" sz="1800" dirty="0">
              <a:solidFill>
                <a:srgbClr val="0070C0"/>
              </a:solidFill>
            </a:endParaRPr>
          </a:p>
        </p:txBody>
      </p:sp>
      <p:pic>
        <p:nvPicPr>
          <p:cNvPr id="36868" name="Picture 4"/>
          <p:cNvPicPr>
            <a:picLocks noChangeAspect="1" noChangeArrowheads="1"/>
          </p:cNvPicPr>
          <p:nvPr/>
        </p:nvPicPr>
        <p:blipFill>
          <a:blip r:embed="rId2" cstate="print"/>
          <a:srcRect/>
          <a:stretch>
            <a:fillRect/>
          </a:stretch>
        </p:blipFill>
        <p:spPr bwMode="auto">
          <a:xfrm>
            <a:off x="3886200" y="1752600"/>
            <a:ext cx="1828800" cy="619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pl-PL" dirty="0" smtClean="0">
                <a:solidFill>
                  <a:schemeClr val="tx2"/>
                </a:solidFill>
              </a:rPr>
              <a:t>Outline</a:t>
            </a:r>
            <a:endParaRPr lang="en-GB" dirty="0">
              <a:solidFill>
                <a:schemeClr val="tx2"/>
              </a:solidFill>
            </a:endParaRPr>
          </a:p>
        </p:txBody>
      </p:sp>
      <p:sp>
        <p:nvSpPr>
          <p:cNvPr id="6" name="Date Placeholder 5"/>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7" name="Slide Number Placeholder 6"/>
          <p:cNvSpPr>
            <a:spLocks noGrp="1"/>
          </p:cNvSpPr>
          <p:nvPr>
            <p:ph type="sldNum" sz="quarter" idx="12"/>
          </p:nvPr>
        </p:nvSpPr>
        <p:spPr/>
        <p:txBody>
          <a:bodyPr/>
          <a:lstStyle/>
          <a:p>
            <a:fld id="{9DB74E43-D556-4692-A3D2-5085B95A554D}" type="slidenum">
              <a:rPr lang="en-GB" smtClean="0"/>
              <a:pPr/>
              <a:t>2</a:t>
            </a:fld>
            <a:endParaRPr lang="en-GB"/>
          </a:p>
        </p:txBody>
      </p:sp>
      <p:sp>
        <p:nvSpPr>
          <p:cNvPr id="3" name="Content Placeholder 2"/>
          <p:cNvSpPr>
            <a:spLocks noGrp="1"/>
          </p:cNvSpPr>
          <p:nvPr>
            <p:ph sz="quarter" idx="1"/>
          </p:nvPr>
        </p:nvSpPr>
        <p:spPr/>
        <p:txBody>
          <a:bodyPr>
            <a:noAutofit/>
          </a:bodyPr>
          <a:lstStyle/>
          <a:p>
            <a:r>
              <a:rPr lang="pl-PL" sz="2000" dirty="0" smtClean="0">
                <a:solidFill>
                  <a:srgbClr val="0070C0"/>
                </a:solidFill>
              </a:rPr>
              <a:t>Introduction: Systems Biology</a:t>
            </a:r>
            <a:endParaRPr lang="en-US" sz="2000" dirty="0" smtClean="0">
              <a:solidFill>
                <a:srgbClr val="0070C0"/>
              </a:solidFill>
            </a:endParaRPr>
          </a:p>
          <a:p>
            <a:pPr>
              <a:buNone/>
            </a:pPr>
            <a:endParaRPr lang="en-US" sz="1000" dirty="0" smtClean="0">
              <a:solidFill>
                <a:srgbClr val="0070C0"/>
              </a:solidFill>
            </a:endParaRPr>
          </a:p>
          <a:p>
            <a:r>
              <a:rPr lang="en-US" sz="2000" dirty="0" smtClean="0">
                <a:solidFill>
                  <a:srgbClr val="0070C0"/>
                </a:solidFill>
              </a:rPr>
              <a:t>Part I: Model construction</a:t>
            </a:r>
          </a:p>
          <a:p>
            <a:pPr lvl="1"/>
            <a:r>
              <a:rPr lang="en-US" sz="2000" dirty="0" smtClean="0">
                <a:solidFill>
                  <a:srgbClr val="0070C0"/>
                </a:solidFill>
              </a:rPr>
              <a:t>Parameter Estimation</a:t>
            </a:r>
          </a:p>
          <a:p>
            <a:pPr lvl="1"/>
            <a:r>
              <a:rPr lang="en-US" sz="2000" dirty="0" smtClean="0">
                <a:solidFill>
                  <a:srgbClr val="0070C0"/>
                </a:solidFill>
              </a:rPr>
              <a:t>Model validation</a:t>
            </a:r>
          </a:p>
          <a:p>
            <a:pPr lvl="1"/>
            <a:r>
              <a:rPr lang="en-US" sz="2000" dirty="0" smtClean="0">
                <a:solidFill>
                  <a:srgbClr val="0070C0"/>
                </a:solidFill>
              </a:rPr>
              <a:t>Model </a:t>
            </a:r>
            <a:r>
              <a:rPr lang="en-US" sz="2000" dirty="0" err="1" smtClean="0">
                <a:solidFill>
                  <a:srgbClr val="0070C0"/>
                </a:solidFill>
              </a:rPr>
              <a:t>identifiability</a:t>
            </a:r>
            <a:endParaRPr lang="en-US" sz="2000" dirty="0">
              <a:solidFill>
                <a:srgbClr val="0070C0"/>
              </a:solidFill>
            </a:endParaRPr>
          </a:p>
          <a:p>
            <a:pPr>
              <a:buNone/>
            </a:pPr>
            <a:endParaRPr lang="en-US" sz="1000" dirty="0" smtClean="0">
              <a:solidFill>
                <a:srgbClr val="0070C0"/>
              </a:solidFill>
            </a:endParaRPr>
          </a:p>
          <a:p>
            <a:r>
              <a:rPr lang="en-US" sz="2000" dirty="0" smtClean="0">
                <a:solidFill>
                  <a:srgbClr val="0070C0"/>
                </a:solidFill>
              </a:rPr>
              <a:t>Part II: </a:t>
            </a:r>
            <a:r>
              <a:rPr lang="pl-PL" sz="2000" dirty="0" smtClean="0">
                <a:solidFill>
                  <a:srgbClr val="0070C0"/>
                </a:solidFill>
              </a:rPr>
              <a:t> Higher-level model analysis methodologies</a:t>
            </a:r>
            <a:endParaRPr lang="en-US" sz="2000" dirty="0" smtClean="0">
              <a:solidFill>
                <a:srgbClr val="0070C0"/>
              </a:solidFill>
            </a:endParaRPr>
          </a:p>
          <a:p>
            <a:pPr lvl="1"/>
            <a:r>
              <a:rPr lang="en-GB" sz="2000" dirty="0" smtClean="0">
                <a:solidFill>
                  <a:srgbClr val="0070C0"/>
                </a:solidFill>
              </a:rPr>
              <a:t>Quantitative </a:t>
            </a:r>
            <a:r>
              <a:rPr lang="en-GB" sz="2000" dirty="0" err="1" smtClean="0">
                <a:solidFill>
                  <a:srgbClr val="0070C0"/>
                </a:solidFill>
              </a:rPr>
              <a:t>submodel</a:t>
            </a:r>
            <a:r>
              <a:rPr lang="en-GB" sz="2000" dirty="0" smtClean="0">
                <a:solidFill>
                  <a:srgbClr val="0070C0"/>
                </a:solidFill>
              </a:rPr>
              <a:t> comparison</a:t>
            </a:r>
          </a:p>
          <a:p>
            <a:pPr lvl="1"/>
            <a:r>
              <a:rPr lang="en-GB" sz="2000" dirty="0" smtClean="0">
                <a:solidFill>
                  <a:srgbClr val="0070C0"/>
                </a:solidFill>
              </a:rPr>
              <a:t>Techniques for model modifications (extensions &amp; simplifications) </a:t>
            </a:r>
          </a:p>
          <a:p>
            <a:pPr lvl="2"/>
            <a:r>
              <a:rPr lang="en-GB" dirty="0" smtClean="0">
                <a:solidFill>
                  <a:srgbClr val="0070C0"/>
                </a:solidFill>
              </a:rPr>
              <a:t>model refinement of ODE-based self-assembly models</a:t>
            </a:r>
          </a:p>
          <a:p>
            <a:pPr>
              <a:buNone/>
            </a:pPr>
            <a:endParaRPr lang="en-GB" sz="1000" dirty="0" smtClean="0">
              <a:solidFill>
                <a:srgbClr val="0070C0"/>
              </a:solidFill>
            </a:endParaRPr>
          </a:p>
          <a:p>
            <a:r>
              <a:rPr lang="en-US" sz="2000" dirty="0" smtClean="0">
                <a:solidFill>
                  <a:srgbClr val="0070C0"/>
                </a:solidFill>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lgn="r"/>
            <a:r>
              <a:rPr lang="en-US" dirty="0"/>
              <a:t>Strategy for parameter estimation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20</a:t>
            </a:fld>
            <a:endParaRPr lang="en-GB"/>
          </a:p>
        </p:txBody>
      </p:sp>
      <p:sp>
        <p:nvSpPr>
          <p:cNvPr id="37891" name="Rectangle 3"/>
          <p:cNvSpPr>
            <a:spLocks noGrp="1" noChangeArrowheads="1"/>
          </p:cNvSpPr>
          <p:nvPr>
            <p:ph sz="quarter" idx="1"/>
          </p:nvPr>
        </p:nvSpPr>
        <p:spPr/>
        <p:txBody>
          <a:bodyPr>
            <a:normAutofit/>
          </a:bodyPr>
          <a:lstStyle/>
          <a:p>
            <a:pPr marL="338138" indent="-338138"/>
            <a:r>
              <a:rPr lang="en-US" sz="1800" dirty="0">
                <a:solidFill>
                  <a:srgbClr val="0070C0"/>
                </a:solidFill>
              </a:rPr>
              <a:t>Ideal approach: </a:t>
            </a:r>
          </a:p>
          <a:p>
            <a:pPr lvl="1"/>
            <a:r>
              <a:rPr lang="en-US" sz="1800" dirty="0">
                <a:solidFill>
                  <a:srgbClr val="0070C0"/>
                </a:solidFill>
              </a:rPr>
              <a:t>Solve analytically the steady state equations at 37 °C.</a:t>
            </a:r>
          </a:p>
          <a:p>
            <a:pPr lvl="1"/>
            <a:r>
              <a:rPr lang="en-US" sz="1800" dirty="0">
                <a:solidFill>
                  <a:srgbClr val="0070C0"/>
                </a:solidFill>
              </a:rPr>
              <a:t>Use the solution to decrease the number of parameters and initial values</a:t>
            </a:r>
            <a:r>
              <a:rPr lang="pl-PL" sz="1800" dirty="0">
                <a:solidFill>
                  <a:srgbClr val="0070C0"/>
                </a:solidFill>
              </a:rPr>
              <a:t> </a:t>
            </a:r>
            <a:r>
              <a:rPr lang="en-US" sz="1800" dirty="0">
                <a:solidFill>
                  <a:srgbClr val="0070C0"/>
                </a:solidFill>
              </a:rPr>
              <a:t>to the independent ones.</a:t>
            </a:r>
          </a:p>
          <a:p>
            <a:pPr lvl="1"/>
            <a:r>
              <a:rPr lang="fi-FI" sz="1800" dirty="0">
                <a:solidFill>
                  <a:srgbClr val="0070C0"/>
                </a:solidFill>
              </a:rPr>
              <a:t>Do parameter estimation on the remaining independent variables to fit the model based on the data at 42 </a:t>
            </a:r>
            <a:r>
              <a:rPr lang="en-US" sz="1800" dirty="0">
                <a:solidFill>
                  <a:srgbClr val="0070C0"/>
                </a:solidFill>
              </a:rPr>
              <a:t>°</a:t>
            </a:r>
            <a:r>
              <a:rPr lang="fi-FI" sz="1800" dirty="0">
                <a:solidFill>
                  <a:srgbClr val="0070C0"/>
                </a:solidFill>
              </a:rPr>
              <a:t>C.</a:t>
            </a:r>
          </a:p>
          <a:p>
            <a:pPr lvl="1"/>
            <a:endParaRPr lang="en-US" sz="1800" dirty="0">
              <a:solidFill>
                <a:srgbClr val="0070C0"/>
              </a:solidFill>
            </a:endParaRPr>
          </a:p>
          <a:p>
            <a:pPr marL="338138" indent="-338138"/>
            <a:r>
              <a:rPr lang="en-US" sz="1800" dirty="0">
                <a:solidFill>
                  <a:srgbClr val="0070C0"/>
                </a:solidFill>
              </a:rPr>
              <a:t>Problem: the steady state (37 °C) equations cannot be solved because of they high overall degree.</a:t>
            </a:r>
          </a:p>
          <a:p>
            <a:pPr marL="338138" indent="-338138"/>
            <a:endParaRPr lang="en-US" sz="1800" dirty="0">
              <a:solidFill>
                <a:srgbClr val="0070C0"/>
              </a:solidFill>
            </a:endParaRPr>
          </a:p>
          <a:p>
            <a:pPr marL="338138" indent="-338138"/>
            <a:r>
              <a:rPr lang="en-US" sz="1800" dirty="0">
                <a:solidFill>
                  <a:srgbClr val="0070C0"/>
                </a:solidFill>
              </a:rPr>
              <a:t>Solution: use the Kline-Morimoto experimental data to fit parameters and </a:t>
            </a:r>
            <a:r>
              <a:rPr lang="en-US" sz="1800" i="1" dirty="0">
                <a:solidFill>
                  <a:srgbClr val="0070C0"/>
                </a:solidFill>
              </a:rPr>
              <a:t>ask also that the fluctuations at 37°C are (close to) 0.</a:t>
            </a:r>
          </a:p>
          <a:p>
            <a:pPr lvl="1"/>
            <a:r>
              <a:rPr lang="en-US" sz="1800" dirty="0">
                <a:solidFill>
                  <a:srgbClr val="0070C0"/>
                </a:solidFill>
              </a:rPr>
              <a:t>Duplicate the model (the same parameter values!) and run both at the same time (37 &amp; 42 °C).</a:t>
            </a:r>
            <a:endParaRPr lang="en-GB" sz="1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r"/>
            <a:r>
              <a:rPr lang="en-US" dirty="0"/>
              <a:t>Parameter estimation results</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6" name="Footer Placeholder 5"/>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21</a:t>
            </a:fld>
            <a:endParaRPr lang="en-GB"/>
          </a:p>
        </p:txBody>
      </p:sp>
      <p:pic>
        <p:nvPicPr>
          <p:cNvPr id="38917" name="Picture 5" descr="DNA binding (hsr210607 with misfolding of HSF HSP 2)"/>
          <p:cNvPicPr>
            <a:picLocks noChangeAspect="1" noChangeArrowheads="1"/>
          </p:cNvPicPr>
          <p:nvPr/>
        </p:nvPicPr>
        <p:blipFill>
          <a:blip r:embed="rId2" cstate="print"/>
          <a:srcRect/>
          <a:stretch>
            <a:fillRect/>
          </a:stretch>
        </p:blipFill>
        <p:spPr bwMode="auto">
          <a:xfrm>
            <a:off x="1195388" y="1501574"/>
            <a:ext cx="6753224" cy="46706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r"/>
            <a:r>
              <a:rPr lang="en-US" dirty="0" smtClean="0"/>
              <a:t>Predictions and validation</a:t>
            </a:r>
            <a:endParaRPr lang="en-GB" dirty="0"/>
          </a:p>
        </p:txBody>
      </p:sp>
      <p:sp>
        <p:nvSpPr>
          <p:cNvPr id="7" name="Date Placeholder 4"/>
          <p:cNvSpPr>
            <a:spLocks noGrp="1"/>
          </p:cNvSpPr>
          <p:nvPr>
            <p:ph type="dt" sz="half" idx="10"/>
          </p:nvPr>
        </p:nvSpPr>
        <p:spPr/>
        <p:txBody>
          <a:bodyPr/>
          <a:lstStyle/>
          <a:p>
            <a:r>
              <a:rPr lang="en-US" smtClean="0"/>
              <a:t>November 22, 2011</a:t>
            </a:r>
            <a:endParaRPr lang="fi-FI"/>
          </a:p>
        </p:txBody>
      </p:sp>
      <p:sp>
        <p:nvSpPr>
          <p:cNvPr id="8" name="Footer Placeholder 5"/>
          <p:cNvSpPr>
            <a:spLocks noGrp="1"/>
          </p:cNvSpPr>
          <p:nvPr>
            <p:ph type="ftr" sz="quarter" idx="11"/>
          </p:nvPr>
        </p:nvSpPr>
        <p:spPr/>
        <p:txBody>
          <a:bodyPr/>
          <a:lstStyle/>
          <a:p>
            <a:r>
              <a:rPr lang="fi-FI" smtClean="0"/>
              <a:t>University of Luxembourg </a:t>
            </a:r>
            <a:endParaRPr lang="fi-FI"/>
          </a:p>
        </p:txBody>
      </p:sp>
      <p:sp>
        <p:nvSpPr>
          <p:cNvPr id="9" name="Slide Number Placeholder 6"/>
          <p:cNvSpPr>
            <a:spLocks noGrp="1"/>
          </p:cNvSpPr>
          <p:nvPr>
            <p:ph type="sldNum" sz="quarter" idx="12"/>
          </p:nvPr>
        </p:nvSpPr>
        <p:spPr/>
        <p:txBody>
          <a:bodyPr/>
          <a:lstStyle/>
          <a:p>
            <a:fld id="{737D36D5-1303-45AD-B8D9-FF56374348AF}" type="slidenum">
              <a:rPr lang="fi-FI"/>
              <a:pPr/>
              <a:t>22</a:t>
            </a:fld>
            <a:endParaRPr lang="fi-FI"/>
          </a:p>
        </p:txBody>
      </p:sp>
      <p:sp>
        <p:nvSpPr>
          <p:cNvPr id="224259" name="Rectangle 3"/>
          <p:cNvSpPr>
            <a:spLocks noGrp="1" noChangeArrowheads="1"/>
          </p:cNvSpPr>
          <p:nvPr>
            <p:ph sz="quarter" idx="1"/>
          </p:nvPr>
        </p:nvSpPr>
        <p:spPr>
          <a:xfrm>
            <a:off x="914400" y="1447800"/>
            <a:ext cx="3581400" cy="4572000"/>
          </a:xfrm>
        </p:spPr>
        <p:txBody>
          <a:bodyPr>
            <a:normAutofit/>
          </a:bodyPr>
          <a:lstStyle/>
          <a:p>
            <a:pPr marL="287338" indent="-287338">
              <a:lnSpc>
                <a:spcPct val="90000"/>
              </a:lnSpc>
            </a:pPr>
            <a:r>
              <a:rPr lang="en-US" sz="1800" dirty="0">
                <a:solidFill>
                  <a:srgbClr val="0070C0"/>
                </a:solidFill>
              </a:rPr>
              <a:t>Higher the temperature, higher the response</a:t>
            </a:r>
          </a:p>
          <a:p>
            <a:pPr marL="287338" indent="-287338">
              <a:lnSpc>
                <a:spcPct val="90000"/>
              </a:lnSpc>
            </a:pPr>
            <a:endParaRPr lang="en-US" sz="1800" dirty="0">
              <a:solidFill>
                <a:srgbClr val="0070C0"/>
              </a:solidFill>
            </a:endParaRPr>
          </a:p>
          <a:p>
            <a:pPr marL="287338" indent="-287338">
              <a:lnSpc>
                <a:spcPct val="90000"/>
              </a:lnSpc>
            </a:pPr>
            <a:r>
              <a:rPr lang="en-US" sz="1800" dirty="0">
                <a:solidFill>
                  <a:srgbClr val="0070C0"/>
                </a:solidFill>
              </a:rPr>
              <a:t>Prolonged transcription at </a:t>
            </a:r>
            <a:r>
              <a:rPr lang="en-US" sz="1800" dirty="0" smtClean="0">
                <a:solidFill>
                  <a:srgbClr val="0070C0"/>
                </a:solidFill>
              </a:rPr>
              <a:t>43 °C </a:t>
            </a:r>
            <a:r>
              <a:rPr lang="en-US" sz="1800" dirty="0">
                <a:solidFill>
                  <a:srgbClr val="0070C0"/>
                </a:solidFill>
              </a:rPr>
              <a:t>confirmed </a:t>
            </a:r>
            <a:endParaRPr lang="en-US" sz="1800" dirty="0" smtClean="0">
              <a:solidFill>
                <a:srgbClr val="0070C0"/>
              </a:solidFill>
            </a:endParaRPr>
          </a:p>
          <a:p>
            <a:pPr marL="561658" lvl="1" indent="-287338">
              <a:lnSpc>
                <a:spcPct val="90000"/>
              </a:lnSpc>
            </a:pPr>
            <a:r>
              <a:rPr lang="en-US" sz="1800" dirty="0" smtClean="0">
                <a:solidFill>
                  <a:srgbClr val="0070C0"/>
                </a:solidFill>
              </a:rPr>
              <a:t>Unlike </a:t>
            </a:r>
            <a:r>
              <a:rPr lang="en-US" sz="1800" dirty="0">
                <a:solidFill>
                  <a:srgbClr val="0070C0"/>
                </a:solidFill>
              </a:rPr>
              <a:t>previous models</a:t>
            </a:r>
          </a:p>
          <a:p>
            <a:pPr marL="287338" indent="-287338">
              <a:lnSpc>
                <a:spcPct val="90000"/>
              </a:lnSpc>
            </a:pPr>
            <a:endParaRPr lang="en-US" sz="1800" dirty="0">
              <a:solidFill>
                <a:srgbClr val="0070C0"/>
              </a:solidFill>
            </a:endParaRPr>
          </a:p>
          <a:p>
            <a:pPr marL="287338" indent="-287338">
              <a:lnSpc>
                <a:spcPct val="90000"/>
              </a:lnSpc>
            </a:pPr>
            <a:r>
              <a:rPr lang="en-US" sz="1800" dirty="0">
                <a:solidFill>
                  <a:srgbClr val="0070C0"/>
                </a:solidFill>
              </a:rPr>
              <a:t>Heat shock removed at the peak of the response confirms a more rapid attenuation </a:t>
            </a:r>
            <a:r>
              <a:rPr lang="en-US" sz="1800" dirty="0" smtClean="0">
                <a:solidFill>
                  <a:srgbClr val="0070C0"/>
                </a:solidFill>
              </a:rPr>
              <a:t>phase</a:t>
            </a:r>
            <a:endParaRPr lang="en-US" sz="1800" dirty="0">
              <a:solidFill>
                <a:srgbClr val="0070C0"/>
              </a:solidFill>
            </a:endParaRPr>
          </a:p>
        </p:txBody>
      </p:sp>
      <p:grpSp>
        <p:nvGrpSpPr>
          <p:cNvPr id="2" name="Group 6"/>
          <p:cNvGrpSpPr>
            <a:grpSpLocks/>
          </p:cNvGrpSpPr>
          <p:nvPr/>
        </p:nvGrpSpPr>
        <p:grpSpPr bwMode="auto">
          <a:xfrm>
            <a:off x="4343400" y="1371600"/>
            <a:ext cx="4495800" cy="3576638"/>
            <a:chOff x="2928" y="1389"/>
            <a:chExt cx="2832" cy="2253"/>
          </a:xfrm>
        </p:grpSpPr>
        <p:graphicFrame>
          <p:nvGraphicFramePr>
            <p:cNvPr id="224260" name="Object 4"/>
            <p:cNvGraphicFramePr>
              <a:graphicFrameLocks noChangeAspect="1"/>
            </p:cNvGraphicFramePr>
            <p:nvPr/>
          </p:nvGraphicFramePr>
          <p:xfrm>
            <a:off x="2928" y="1389"/>
            <a:ext cx="2832" cy="1876"/>
          </p:xfrm>
          <a:graphic>
            <a:graphicData uri="http://schemas.openxmlformats.org/presentationml/2006/ole">
              <p:oleObj spid="_x0000_s3074" name="Acrobat Document" r:id="rId4" imgW="5020376" imgH="3323810" progId="AcroExch.Document.7">
                <p:embed/>
              </p:oleObj>
            </a:graphicData>
          </a:graphic>
        </p:graphicFrame>
        <p:sp>
          <p:nvSpPr>
            <p:cNvPr id="224261" name="Text Box 5"/>
            <p:cNvSpPr txBox="1">
              <a:spLocks noChangeArrowheads="1"/>
            </p:cNvSpPr>
            <p:nvPr/>
          </p:nvSpPr>
          <p:spPr bwMode="auto">
            <a:xfrm>
              <a:off x="2976" y="3312"/>
              <a:ext cx="2688" cy="330"/>
            </a:xfrm>
            <a:prstGeom prst="rect">
              <a:avLst/>
            </a:prstGeom>
            <a:noFill/>
            <a:ln w="9525">
              <a:noFill/>
              <a:miter lim="800000"/>
              <a:headEnd/>
              <a:tailEnd/>
            </a:ln>
            <a:effectLst/>
          </p:spPr>
          <p:txBody>
            <a:bodyPr>
              <a:spAutoFit/>
            </a:bodyPr>
            <a:lstStyle/>
            <a:p>
              <a:pPr marL="231775" lvl="1" indent="-6350">
                <a:buSzTx/>
                <a:buFont typeface="Wingdings" pitchFamily="2" charset="2"/>
                <a:buNone/>
              </a:pPr>
              <a:r>
                <a:rPr lang="en-US" sz="1400" dirty="0">
                  <a:solidFill>
                    <a:schemeClr val="accent1">
                      <a:lumMod val="75000"/>
                    </a:schemeClr>
                  </a:solidFill>
                </a:rPr>
                <a:t>All data is in relative terms with respect to the highest value in the graph so that it can be easily </a:t>
              </a:r>
              <a:r>
                <a:rPr lang="en-US" sz="1400" dirty="0" smtClean="0">
                  <a:solidFill>
                    <a:schemeClr val="accent1">
                      <a:lumMod val="75000"/>
                    </a:schemeClr>
                  </a:solidFill>
                </a:rPr>
                <a:t>compared</a:t>
              </a:r>
              <a:endParaRPr lang="en-US" sz="1400" dirty="0">
                <a:solidFill>
                  <a:schemeClr val="accent1">
                    <a:lumMod val="75000"/>
                  </a:schemeClr>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en-US" dirty="0" smtClean="0"/>
              <a:t>Predictions and validation</a:t>
            </a:r>
            <a:endParaRPr lang="en-GB" dirty="0"/>
          </a:p>
        </p:txBody>
      </p:sp>
      <p:sp>
        <p:nvSpPr>
          <p:cNvPr id="5" name="Date Placeholder 4"/>
          <p:cNvSpPr>
            <a:spLocks noGrp="1"/>
          </p:cNvSpPr>
          <p:nvPr>
            <p:ph type="dt" sz="half" idx="10"/>
          </p:nvPr>
        </p:nvSpPr>
        <p:spPr/>
        <p:txBody>
          <a:bodyPr/>
          <a:lstStyle/>
          <a:p>
            <a:r>
              <a:rPr lang="en-US" smtClean="0"/>
              <a:t>November 22, 2011</a:t>
            </a:r>
            <a:endParaRPr lang="fi-FI"/>
          </a:p>
        </p:txBody>
      </p:sp>
      <p:sp>
        <p:nvSpPr>
          <p:cNvPr id="6" name="Footer Placeholder 5"/>
          <p:cNvSpPr>
            <a:spLocks noGrp="1"/>
          </p:cNvSpPr>
          <p:nvPr>
            <p:ph type="ftr" sz="quarter" idx="11"/>
          </p:nvPr>
        </p:nvSpPr>
        <p:spPr/>
        <p:txBody>
          <a:bodyPr/>
          <a:lstStyle/>
          <a:p>
            <a:r>
              <a:rPr lang="fi-FI" smtClean="0"/>
              <a:t>University of Luxembourg </a:t>
            </a:r>
            <a:endParaRPr lang="fi-FI"/>
          </a:p>
        </p:txBody>
      </p:sp>
      <p:sp>
        <p:nvSpPr>
          <p:cNvPr id="7" name="Slide Number Placeholder 6"/>
          <p:cNvSpPr>
            <a:spLocks noGrp="1"/>
          </p:cNvSpPr>
          <p:nvPr>
            <p:ph type="sldNum" sz="quarter" idx="12"/>
          </p:nvPr>
        </p:nvSpPr>
        <p:spPr/>
        <p:txBody>
          <a:bodyPr/>
          <a:lstStyle/>
          <a:p>
            <a:fld id="{C98F42F6-F0A0-4361-B6F1-273827A8DACE}" type="slidenum">
              <a:rPr lang="fi-FI"/>
              <a:pPr/>
              <a:t>23</a:t>
            </a:fld>
            <a:endParaRPr lang="fi-FI"/>
          </a:p>
        </p:txBody>
      </p:sp>
      <p:sp>
        <p:nvSpPr>
          <p:cNvPr id="9" name="Content Placeholder 8"/>
          <p:cNvSpPr>
            <a:spLocks noGrp="1"/>
          </p:cNvSpPr>
          <p:nvPr>
            <p:ph sz="quarter" idx="1"/>
          </p:nvPr>
        </p:nvSpPr>
        <p:spPr>
          <a:xfrm>
            <a:off x="914400" y="1447800"/>
            <a:ext cx="3810000" cy="2971800"/>
          </a:xfrm>
        </p:spPr>
        <p:txBody>
          <a:bodyPr>
            <a:noAutofit/>
          </a:bodyPr>
          <a:lstStyle/>
          <a:p>
            <a:pPr marL="342900" lvl="0" indent="-342900">
              <a:lnSpc>
                <a:spcPct val="80000"/>
              </a:lnSpc>
              <a:defRPr/>
            </a:pPr>
            <a:r>
              <a:rPr lang="en-US" sz="1800" dirty="0" smtClean="0">
                <a:solidFill>
                  <a:srgbClr val="C00000"/>
                </a:solidFill>
              </a:rPr>
              <a:t>Experiment:</a:t>
            </a:r>
            <a:r>
              <a:rPr lang="en-US" sz="1800" dirty="0" smtClean="0">
                <a:solidFill>
                  <a:srgbClr val="0070C0"/>
                </a:solidFill>
              </a:rPr>
              <a:t> two waves of heat shock, the second applied after the level of HSP has peaked</a:t>
            </a:r>
          </a:p>
          <a:p>
            <a:pPr marL="342900" lvl="0" indent="-342900">
              <a:lnSpc>
                <a:spcPct val="80000"/>
              </a:lnSpc>
              <a:defRPr/>
            </a:pPr>
            <a:r>
              <a:rPr lang="en-US" sz="1800" dirty="0" smtClean="0">
                <a:solidFill>
                  <a:srgbClr val="C00000"/>
                </a:solidFill>
              </a:rPr>
              <a:t>Observation:</a:t>
            </a:r>
            <a:r>
              <a:rPr lang="en-US" sz="1800" dirty="0" smtClean="0">
                <a:solidFill>
                  <a:srgbClr val="0070C0"/>
                </a:solidFill>
              </a:rPr>
              <a:t>  the second heat shock response much milder than the first</a:t>
            </a:r>
          </a:p>
          <a:p>
            <a:pPr marL="627063" lvl="1" indent="-231775">
              <a:lnSpc>
                <a:spcPct val="80000"/>
              </a:lnSpc>
              <a:defRPr/>
            </a:pPr>
            <a:r>
              <a:rPr lang="en-US" sz="1800" dirty="0" smtClean="0">
                <a:solidFill>
                  <a:srgbClr val="0070C0"/>
                </a:solidFill>
              </a:rPr>
              <a:t>The reason is that the cell is better prepared to deal with the second heat shock</a:t>
            </a:r>
          </a:p>
          <a:p>
            <a:pPr marL="627063" lvl="1" indent="-231775">
              <a:lnSpc>
                <a:spcPct val="80000"/>
              </a:lnSpc>
              <a:defRPr/>
            </a:pPr>
            <a:r>
              <a:rPr lang="en-US" sz="1800" dirty="0" smtClean="0">
                <a:solidFill>
                  <a:srgbClr val="0070C0"/>
                </a:solidFill>
              </a:rPr>
              <a:t>Therapeutic consequences have been suggested: “train” the cell for heat shock by an initial milder heat shock</a:t>
            </a:r>
          </a:p>
        </p:txBody>
      </p:sp>
      <p:graphicFrame>
        <p:nvGraphicFramePr>
          <p:cNvPr id="4099" name="Object 3"/>
          <p:cNvGraphicFramePr>
            <a:graphicFrameLocks noChangeAspect="1"/>
          </p:cNvGraphicFramePr>
          <p:nvPr/>
        </p:nvGraphicFramePr>
        <p:xfrm>
          <a:off x="4657724" y="1371600"/>
          <a:ext cx="4410076" cy="2920526"/>
        </p:xfrm>
        <a:graphic>
          <a:graphicData uri="http://schemas.openxmlformats.org/presentationml/2006/ole">
            <p:oleObj spid="_x0000_s4099" name="Acrobat Document" r:id="rId4" imgW="5020376" imgH="3323810" progId="AcroExch.Document.7">
              <p:embed/>
            </p:oleObj>
          </a:graphicData>
        </a:graphic>
      </p:graphicFrame>
      <p:sp>
        <p:nvSpPr>
          <p:cNvPr id="13" name="Content Placeholder 9"/>
          <p:cNvSpPr txBox="1">
            <a:spLocks/>
          </p:cNvSpPr>
          <p:nvPr/>
        </p:nvSpPr>
        <p:spPr>
          <a:xfrm>
            <a:off x="914400" y="4876800"/>
            <a:ext cx="7772400" cy="1219200"/>
          </a:xfrm>
          <a:prstGeom prst="rect">
            <a:avLst/>
          </a:prstGeom>
        </p:spPr>
        <p:txBody>
          <a:bodyPr vert="horz">
            <a:normAutofit/>
          </a:bodyPr>
          <a:lstStyle/>
          <a:p>
            <a:pPr marL="274320" marR="0" lvl="0" indent="-274320" algn="l" defTabSz="914400" rtl="0" eaLnBrk="1" fontAlgn="auto" latinLnBrk="0" hangingPunct="1">
              <a:lnSpc>
                <a:spcPct val="80000"/>
              </a:lnSpc>
              <a:spcBef>
                <a:spcPts val="580"/>
              </a:spcBef>
              <a:spcAft>
                <a:spcPts val="0"/>
              </a:spcAft>
              <a:buClr>
                <a:schemeClr val="accent1"/>
              </a:buClr>
              <a:buSzPct val="85000"/>
              <a:buFont typeface="Wingdings 2"/>
              <a:buChar char=""/>
              <a:tabLst/>
              <a:defRPr/>
            </a:pPr>
            <a:r>
              <a:rPr kumimoji="0" lang="en-US" sz="1800" b="0" i="0" u="none" strike="noStrike" kern="1200" cap="none" spc="0" normalizeH="0" baseline="0" noProof="0" dirty="0" smtClean="0">
                <a:ln>
                  <a:noFill/>
                </a:ln>
                <a:solidFill>
                  <a:srgbClr val="C00000"/>
                </a:solidFill>
                <a:effectLst/>
                <a:uLnTx/>
                <a:uFillTx/>
                <a:latin typeface="+mn-lt"/>
                <a:ea typeface="+mn-ea"/>
                <a:cs typeface="+mn-cs"/>
              </a:rPr>
              <a:t>The model prediction is in line with the experimental observation</a:t>
            </a:r>
          </a:p>
          <a:p>
            <a:pPr marL="627063" lvl="1" indent="-231775">
              <a:lnSpc>
                <a:spcPct val="80000"/>
              </a:lnSpc>
              <a:spcBef>
                <a:spcPts val="370"/>
              </a:spcBef>
              <a:buClr>
                <a:schemeClr val="accent2"/>
              </a:buClr>
              <a:buSzPct val="85000"/>
              <a:buFont typeface="Wingdings 2"/>
              <a:buChar char=""/>
              <a:defRPr/>
            </a:pPr>
            <a:r>
              <a:rPr kumimoji="0" lang="en-US" b="0" i="0" u="none" strike="noStrike" kern="1200" cap="none" spc="0" normalizeH="0" baseline="0" noProof="0" dirty="0" smtClean="0">
                <a:ln>
                  <a:noFill/>
                </a:ln>
                <a:solidFill>
                  <a:srgbClr val="0070C0"/>
                </a:solidFill>
                <a:effectLst/>
                <a:uLnTx/>
                <a:uFillTx/>
                <a:latin typeface="+mn-lt"/>
                <a:ea typeface="+mn-ea"/>
                <a:cs typeface="+mn-cs"/>
              </a:rPr>
              <a:t>Dotted line: heat shock at 42</a:t>
            </a:r>
            <a:r>
              <a:rPr kumimoji="0" lang="pl-PL" b="0" i="0" u="none" strike="noStrike" kern="1200" cap="none" spc="0" normalizeH="0" baseline="0" noProof="0" dirty="0" smtClean="0">
                <a:ln>
                  <a:noFill/>
                </a:ln>
                <a:solidFill>
                  <a:srgbClr val="0070C0"/>
                </a:solidFill>
                <a:effectLst/>
                <a:uLnTx/>
                <a:uFillTx/>
                <a:latin typeface="+mn-lt"/>
                <a:ea typeface="+mn-ea"/>
                <a:cs typeface="+mn-cs"/>
              </a:rPr>
              <a:t> °</a:t>
            </a:r>
            <a:r>
              <a:rPr kumimoji="0" lang="en-US" b="0" i="0" u="none" strike="noStrike" kern="1200" cap="none" spc="0" normalizeH="0" baseline="0" noProof="0" dirty="0" smtClean="0">
                <a:ln>
                  <a:noFill/>
                </a:ln>
                <a:solidFill>
                  <a:srgbClr val="0070C0"/>
                </a:solidFill>
                <a:effectLst/>
                <a:uLnTx/>
                <a:uFillTx/>
                <a:latin typeface="+mn-lt"/>
                <a:ea typeface="+mn-ea"/>
                <a:cs typeface="+mn-cs"/>
              </a:rPr>
              <a:t>C for two hours, behavior followed up to 20 hours</a:t>
            </a:r>
          </a:p>
          <a:p>
            <a:pPr marL="627063" lvl="1" indent="-231775">
              <a:lnSpc>
                <a:spcPct val="80000"/>
              </a:lnSpc>
              <a:spcBef>
                <a:spcPts val="370"/>
              </a:spcBef>
              <a:buClr>
                <a:schemeClr val="accent2"/>
              </a:buClr>
              <a:buSzPct val="85000"/>
              <a:buFont typeface="Wingdings 2"/>
              <a:buChar char=""/>
              <a:defRPr/>
            </a:pPr>
            <a:r>
              <a:rPr kumimoji="0" lang="en-US" b="0" i="0" u="none" strike="noStrike" kern="1200" cap="none" spc="0" normalizeH="0" baseline="0" noProof="0" dirty="0" smtClean="0">
                <a:ln>
                  <a:noFill/>
                </a:ln>
                <a:solidFill>
                  <a:srgbClr val="0070C0"/>
                </a:solidFill>
                <a:effectLst/>
                <a:uLnTx/>
                <a:uFillTx/>
                <a:latin typeface="+mn-lt"/>
                <a:ea typeface="+mn-ea"/>
                <a:cs typeface="+mn-cs"/>
              </a:rPr>
              <a:t>Continuous line: heat shock at 42</a:t>
            </a:r>
            <a:r>
              <a:rPr kumimoji="0" lang="pl-PL" b="0" i="0" u="none" strike="noStrike" kern="1200" cap="none" spc="0" normalizeH="0" baseline="0" noProof="0" dirty="0" smtClean="0">
                <a:ln>
                  <a:noFill/>
                </a:ln>
                <a:solidFill>
                  <a:srgbClr val="0070C0"/>
                </a:solidFill>
                <a:effectLst/>
                <a:uLnTx/>
                <a:uFillTx/>
                <a:latin typeface="+mn-lt"/>
                <a:ea typeface="+mn-ea"/>
                <a:cs typeface="+mn-cs"/>
              </a:rPr>
              <a:t> °</a:t>
            </a:r>
            <a:r>
              <a:rPr kumimoji="0" lang="en-US" b="0" i="0" u="none" strike="noStrike" kern="1200" cap="none" spc="0" normalizeH="0" baseline="0" noProof="0" dirty="0" smtClean="0">
                <a:ln>
                  <a:noFill/>
                </a:ln>
                <a:solidFill>
                  <a:srgbClr val="0070C0"/>
                </a:solidFill>
                <a:effectLst/>
                <a:uLnTx/>
                <a:uFillTx/>
                <a:latin typeface="+mn-lt"/>
                <a:ea typeface="+mn-ea"/>
                <a:cs typeface="+mn-cs"/>
              </a:rPr>
              <a:t>C for two hours, followed by a second wave of heat shock after the level of HSP has peaked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Model </a:t>
            </a:r>
            <a:r>
              <a:rPr lang="en-US" dirty="0" err="1" smtClean="0"/>
              <a:t>identifiability</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24</a:t>
            </a:fld>
            <a:endParaRPr lang="en-GB"/>
          </a:p>
        </p:txBody>
      </p:sp>
      <p:sp>
        <p:nvSpPr>
          <p:cNvPr id="3" name="Content Placeholder 2"/>
          <p:cNvSpPr>
            <a:spLocks noGrp="1"/>
          </p:cNvSpPr>
          <p:nvPr>
            <p:ph sz="quarter" idx="1"/>
          </p:nvPr>
        </p:nvSpPr>
        <p:spPr/>
        <p:txBody>
          <a:bodyPr>
            <a:noAutofit/>
          </a:bodyPr>
          <a:lstStyle/>
          <a:p>
            <a:r>
              <a:rPr lang="en-GB" sz="1800" dirty="0" smtClean="0">
                <a:solidFill>
                  <a:srgbClr val="0070C0"/>
                </a:solidFill>
              </a:rPr>
              <a:t>The problem of </a:t>
            </a:r>
            <a:r>
              <a:rPr lang="en-GB" sz="1800" i="1" dirty="0" smtClean="0">
                <a:solidFill>
                  <a:srgbClr val="C00000"/>
                </a:solidFill>
              </a:rPr>
              <a:t>model </a:t>
            </a:r>
            <a:r>
              <a:rPr lang="en-GB" sz="1800" i="1" dirty="0" err="1" smtClean="0">
                <a:solidFill>
                  <a:srgbClr val="C00000"/>
                </a:solidFill>
              </a:rPr>
              <a:t>identifiability</a:t>
            </a:r>
            <a:r>
              <a:rPr lang="en-GB" sz="1800" dirty="0" smtClean="0">
                <a:solidFill>
                  <a:srgbClr val="0070C0"/>
                </a:solidFill>
              </a:rPr>
              <a:t>: the </a:t>
            </a:r>
            <a:r>
              <a:rPr lang="en-GB" sz="1800" dirty="0">
                <a:solidFill>
                  <a:srgbClr val="0070C0"/>
                </a:solidFill>
              </a:rPr>
              <a:t>question of the uniqueness of the set of parameters that </a:t>
            </a:r>
            <a:r>
              <a:rPr lang="en-GB" sz="1800" dirty="0" smtClean="0">
                <a:solidFill>
                  <a:srgbClr val="0070C0"/>
                </a:solidFill>
              </a:rPr>
              <a:t>fulfil the </a:t>
            </a:r>
            <a:r>
              <a:rPr lang="en-GB" sz="1800" dirty="0">
                <a:solidFill>
                  <a:srgbClr val="0070C0"/>
                </a:solidFill>
              </a:rPr>
              <a:t>imposed </a:t>
            </a:r>
            <a:r>
              <a:rPr lang="en-GB" sz="1800" dirty="0" smtClean="0">
                <a:solidFill>
                  <a:srgbClr val="0070C0"/>
                </a:solidFill>
              </a:rPr>
              <a:t>conditions.</a:t>
            </a:r>
          </a:p>
          <a:p>
            <a:pPr>
              <a:buNone/>
            </a:pPr>
            <a:endParaRPr lang="en-GB" sz="1000" dirty="0" smtClean="0">
              <a:solidFill>
                <a:srgbClr val="0070C0"/>
              </a:solidFill>
            </a:endParaRPr>
          </a:p>
          <a:p>
            <a:r>
              <a:rPr lang="en-GB" sz="1800" dirty="0" smtClean="0">
                <a:solidFill>
                  <a:srgbClr val="0070C0"/>
                </a:solidFill>
              </a:rPr>
              <a:t>By repeating </a:t>
            </a:r>
            <a:r>
              <a:rPr lang="en-GB" sz="1800" dirty="0">
                <a:solidFill>
                  <a:srgbClr val="0070C0"/>
                </a:solidFill>
              </a:rPr>
              <a:t>from scratch the whole parameter estimation procedure, we obtained </a:t>
            </a:r>
            <a:r>
              <a:rPr lang="en-GB" sz="1800" dirty="0" smtClean="0">
                <a:solidFill>
                  <a:srgbClr val="0070C0"/>
                </a:solidFill>
              </a:rPr>
              <a:t>several different </a:t>
            </a:r>
            <a:r>
              <a:rPr lang="en-GB" sz="1800" dirty="0">
                <a:solidFill>
                  <a:srgbClr val="0070C0"/>
                </a:solidFill>
              </a:rPr>
              <a:t>sets of parameter values that result both in a good fit of the model to </a:t>
            </a:r>
            <a:r>
              <a:rPr lang="en-GB" sz="1800" dirty="0" smtClean="0">
                <a:solidFill>
                  <a:srgbClr val="0070C0"/>
                </a:solidFill>
              </a:rPr>
              <a:t>the experimental </a:t>
            </a:r>
            <a:r>
              <a:rPr lang="en-GB" sz="1800" dirty="0">
                <a:solidFill>
                  <a:srgbClr val="0070C0"/>
                </a:solidFill>
              </a:rPr>
              <a:t>data, as well as in initial values that are </a:t>
            </a:r>
            <a:r>
              <a:rPr lang="en-GB" sz="1800" dirty="0" smtClean="0">
                <a:solidFill>
                  <a:srgbClr val="0070C0"/>
                </a:solidFill>
              </a:rPr>
              <a:t>steady-states </a:t>
            </a:r>
            <a:r>
              <a:rPr lang="en-GB" sz="1800" dirty="0">
                <a:solidFill>
                  <a:srgbClr val="0070C0"/>
                </a:solidFill>
              </a:rPr>
              <a:t>of the model at </a:t>
            </a:r>
            <a:r>
              <a:rPr lang="en-GB" sz="1800" dirty="0" smtClean="0">
                <a:solidFill>
                  <a:srgbClr val="0070C0"/>
                </a:solidFill>
              </a:rPr>
              <a:t>37 °C.</a:t>
            </a:r>
          </a:p>
          <a:p>
            <a:pPr marL="547688" lvl="1"/>
            <a:r>
              <a:rPr lang="en-GB" sz="1800" dirty="0" smtClean="0">
                <a:solidFill>
                  <a:srgbClr val="0070C0"/>
                </a:solidFill>
              </a:rPr>
              <a:t>However</a:t>
            </a:r>
            <a:r>
              <a:rPr lang="en-GB" sz="1800" dirty="0">
                <a:solidFill>
                  <a:srgbClr val="0070C0"/>
                </a:solidFill>
              </a:rPr>
              <a:t>, </a:t>
            </a:r>
            <a:r>
              <a:rPr lang="en-GB" sz="1800" dirty="0" smtClean="0">
                <a:solidFill>
                  <a:srgbClr val="0070C0"/>
                </a:solidFill>
              </a:rPr>
              <a:t>all </a:t>
            </a:r>
            <a:r>
              <a:rPr lang="en-GB" sz="1800" dirty="0">
                <a:solidFill>
                  <a:srgbClr val="0070C0"/>
                </a:solidFill>
              </a:rPr>
              <a:t>these parameter sets failed the model validation </a:t>
            </a:r>
            <a:r>
              <a:rPr lang="en-GB" sz="1800" dirty="0" smtClean="0">
                <a:solidFill>
                  <a:srgbClr val="0070C0"/>
                </a:solidFill>
              </a:rPr>
              <a:t>tests </a:t>
            </a:r>
            <a:r>
              <a:rPr lang="en-GB" sz="1800" dirty="0">
                <a:solidFill>
                  <a:srgbClr val="0070C0"/>
                </a:solidFill>
              </a:rPr>
              <a:t>with respect to the qualitative observations concerning the </a:t>
            </a:r>
            <a:r>
              <a:rPr lang="en-GB" sz="1800" dirty="0" smtClean="0">
                <a:solidFill>
                  <a:srgbClr val="0070C0"/>
                </a:solidFill>
              </a:rPr>
              <a:t>behaviour of cells </a:t>
            </a:r>
            <a:r>
              <a:rPr lang="en-GB" sz="1800" dirty="0">
                <a:solidFill>
                  <a:srgbClr val="0070C0"/>
                </a:solidFill>
              </a:rPr>
              <a:t>under stress</a:t>
            </a:r>
            <a:r>
              <a:rPr lang="en-GB" sz="1800" dirty="0" smtClean="0">
                <a:solidFill>
                  <a:srgbClr val="0070C0"/>
                </a:solidFill>
              </a:rPr>
              <a:t>.</a:t>
            </a:r>
          </a:p>
          <a:p>
            <a:pPr marL="273368">
              <a:buNone/>
            </a:pPr>
            <a:endParaRPr lang="en-GB" sz="1000" dirty="0" smtClean="0">
              <a:solidFill>
                <a:srgbClr val="0070C0"/>
              </a:solidFill>
            </a:endParaRPr>
          </a:p>
          <a:p>
            <a:r>
              <a:rPr lang="en-US" sz="1800" dirty="0" smtClean="0">
                <a:solidFill>
                  <a:srgbClr val="0070C0"/>
                </a:solidFill>
              </a:rPr>
              <a:t>A new </a:t>
            </a:r>
            <a:r>
              <a:rPr lang="en-GB" sz="1800" dirty="0">
                <a:solidFill>
                  <a:srgbClr val="0070C0"/>
                </a:solidFill>
              </a:rPr>
              <a:t>thorough method of searching for alternative numerical model </a:t>
            </a:r>
            <a:r>
              <a:rPr lang="en-GB" sz="1800" dirty="0" smtClean="0">
                <a:solidFill>
                  <a:srgbClr val="0070C0"/>
                </a:solidFill>
              </a:rPr>
              <a:t>fits</a:t>
            </a:r>
          </a:p>
          <a:p>
            <a:pPr lvl="1"/>
            <a:r>
              <a:rPr lang="en-GB" sz="1800" dirty="0" smtClean="0">
                <a:solidFill>
                  <a:srgbClr val="0070C0"/>
                </a:solidFill>
              </a:rPr>
              <a:t>based on systematic parameter scan in the space determined by the considered ranges of parameter values</a:t>
            </a:r>
            <a:br>
              <a:rPr lang="en-GB" sz="1800" dirty="0" smtClean="0">
                <a:solidFill>
                  <a:srgbClr val="0070C0"/>
                </a:solidFill>
              </a:rPr>
            </a:br>
            <a:r>
              <a:rPr lang="en-GB" sz="1800" dirty="0" smtClean="0">
                <a:solidFill>
                  <a:srgbClr val="0070C0"/>
                </a:solidFill>
              </a:rPr>
              <a:t/>
            </a:r>
            <a:br>
              <a:rPr lang="en-GB" sz="1800" dirty="0" smtClean="0">
                <a:solidFill>
                  <a:srgbClr val="0070C0"/>
                </a:solidFill>
              </a:rPr>
            </a:br>
            <a:r>
              <a:rPr lang="en-GB" sz="1800" i="1" dirty="0" smtClean="0">
                <a:solidFill>
                  <a:srgbClr val="C00000"/>
                </a:solidFill>
              </a:rPr>
              <a:t>Latin Hypercube Sampling</a:t>
            </a:r>
            <a:r>
              <a:rPr lang="en-GB" sz="1800" dirty="0">
                <a:solidFill>
                  <a:srgbClr val="0070C0"/>
                </a:solidFill>
              </a:rPr>
              <a:t> </a:t>
            </a:r>
            <a:r>
              <a:rPr lang="en-GB" sz="1800" dirty="0" smtClean="0">
                <a:solidFill>
                  <a:srgbClr val="0070C0"/>
                </a:solidFill>
              </a:rPr>
              <a:t>- provides samples which are uniformly distributed over each parameter while the number of samples is independent of the number of parameters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ox(in)">
                                      <p:cBhvr>
                                        <p:cTn id="15" dur="500"/>
                                        <p:tgtEl>
                                          <p:spTgt spid="3">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in)">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Model </a:t>
            </a:r>
            <a:r>
              <a:rPr lang="en-US" dirty="0" err="1" smtClean="0"/>
              <a:t>identifiability</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25</a:t>
            </a:fld>
            <a:endParaRPr lang="en-GB"/>
          </a:p>
        </p:txBody>
      </p:sp>
      <p:sp>
        <p:nvSpPr>
          <p:cNvPr id="3" name="Content Placeholder 2"/>
          <p:cNvSpPr>
            <a:spLocks noGrp="1"/>
          </p:cNvSpPr>
          <p:nvPr>
            <p:ph sz="quarter" idx="1"/>
          </p:nvPr>
        </p:nvSpPr>
        <p:spPr/>
        <p:txBody>
          <a:bodyPr>
            <a:normAutofit/>
          </a:bodyPr>
          <a:lstStyle/>
          <a:p>
            <a:pPr marL="0" indent="0">
              <a:buNone/>
            </a:pPr>
            <a:r>
              <a:rPr lang="en-GB" sz="1800" dirty="0" smtClean="0">
                <a:solidFill>
                  <a:srgbClr val="C00000"/>
                </a:solidFill>
              </a:rPr>
              <a:t>Strategy:</a:t>
            </a:r>
            <a:r>
              <a:rPr lang="en-GB" sz="1800" dirty="0" smtClean="0">
                <a:solidFill>
                  <a:srgbClr val="0070C0"/>
                </a:solidFill>
              </a:rPr>
              <a:t> look for alternative </a:t>
            </a:r>
            <a:r>
              <a:rPr lang="en-GB" sz="1800" dirty="0">
                <a:solidFill>
                  <a:srgbClr val="0070C0"/>
                </a:solidFill>
              </a:rPr>
              <a:t>models fits that are in agreement with the experimental data of Kline </a:t>
            </a:r>
            <a:r>
              <a:rPr lang="en-GB" sz="1800" dirty="0" smtClean="0">
                <a:solidFill>
                  <a:srgbClr val="0070C0"/>
                </a:solidFill>
              </a:rPr>
              <a:t>and Morimoto </a:t>
            </a:r>
            <a:r>
              <a:rPr lang="en-GB" sz="1800" dirty="0">
                <a:solidFill>
                  <a:srgbClr val="0070C0"/>
                </a:solidFill>
              </a:rPr>
              <a:t>(1997), and satisfy the steady-state condition for the initial </a:t>
            </a:r>
            <a:r>
              <a:rPr lang="en-GB" sz="1800" dirty="0" smtClean="0">
                <a:solidFill>
                  <a:srgbClr val="0070C0"/>
                </a:solidFill>
              </a:rPr>
              <a:t>values.</a:t>
            </a:r>
          </a:p>
          <a:p>
            <a:pPr marL="0" indent="0">
              <a:buNone/>
            </a:pPr>
            <a:endParaRPr lang="en-GB" sz="1000" dirty="0" smtClean="0">
              <a:solidFill>
                <a:srgbClr val="0070C0"/>
              </a:solidFill>
            </a:endParaRPr>
          </a:p>
          <a:p>
            <a:pPr lvl="1"/>
            <a:r>
              <a:rPr lang="en-GB" sz="1800" dirty="0" smtClean="0">
                <a:solidFill>
                  <a:srgbClr val="0070C0"/>
                </a:solidFill>
              </a:rPr>
              <a:t>Sampled </a:t>
            </a:r>
            <a:r>
              <a:rPr lang="en-GB" sz="1800" dirty="0">
                <a:solidFill>
                  <a:srgbClr val="0070C0"/>
                </a:solidFill>
              </a:rPr>
              <a:t>N </a:t>
            </a:r>
            <a:r>
              <a:rPr lang="en-GB" sz="1800" dirty="0" smtClean="0">
                <a:solidFill>
                  <a:srgbClr val="0070C0"/>
                </a:solidFill>
              </a:rPr>
              <a:t>= 100.000 </a:t>
            </a:r>
            <a:r>
              <a:rPr lang="en-GB" sz="1800" dirty="0">
                <a:solidFill>
                  <a:srgbClr val="0070C0"/>
                </a:solidFill>
              </a:rPr>
              <a:t>sets of parameter </a:t>
            </a:r>
            <a:r>
              <a:rPr lang="en-GB" sz="1800" dirty="0" smtClean="0">
                <a:solidFill>
                  <a:srgbClr val="0070C0"/>
                </a:solidFill>
              </a:rPr>
              <a:t>values</a:t>
            </a:r>
          </a:p>
          <a:p>
            <a:pPr lvl="1"/>
            <a:r>
              <a:rPr lang="en-GB" sz="1800" dirty="0">
                <a:solidFill>
                  <a:srgbClr val="0070C0"/>
                </a:solidFill>
              </a:rPr>
              <a:t>For each </a:t>
            </a:r>
            <a:r>
              <a:rPr lang="en-GB" sz="1800" dirty="0" smtClean="0">
                <a:solidFill>
                  <a:srgbClr val="0070C0"/>
                </a:solidFill>
              </a:rPr>
              <a:t>set, we </a:t>
            </a:r>
            <a:r>
              <a:rPr lang="en-GB" sz="1800" dirty="0">
                <a:solidFill>
                  <a:srgbClr val="0070C0"/>
                </a:solidFill>
              </a:rPr>
              <a:t>estimated numerically the steady state of the model for a temperature value of </a:t>
            </a:r>
            <a:r>
              <a:rPr lang="en-GB" sz="1800" dirty="0" smtClean="0">
                <a:solidFill>
                  <a:srgbClr val="0070C0"/>
                </a:solidFill>
              </a:rPr>
              <a:t>37 °C. We </a:t>
            </a:r>
            <a:r>
              <a:rPr lang="en-GB" sz="1800" dirty="0">
                <a:solidFill>
                  <a:srgbClr val="0070C0"/>
                </a:solidFill>
              </a:rPr>
              <a:t>then set the initial state of the model as the calculated steady state.</a:t>
            </a:r>
            <a:endParaRPr lang="en-GB" sz="1800" dirty="0" smtClean="0">
              <a:solidFill>
                <a:srgbClr val="0070C0"/>
              </a:solidFill>
            </a:endParaRPr>
          </a:p>
          <a:p>
            <a:pPr lvl="1"/>
            <a:r>
              <a:rPr lang="en-GB" sz="1800" dirty="0" smtClean="0">
                <a:solidFill>
                  <a:srgbClr val="0070C0"/>
                </a:solidFill>
              </a:rPr>
              <a:t>Simulated the model </a:t>
            </a:r>
            <a:r>
              <a:rPr lang="en-GB" sz="1800" dirty="0">
                <a:solidFill>
                  <a:srgbClr val="0070C0"/>
                </a:solidFill>
              </a:rPr>
              <a:t>for </a:t>
            </a:r>
            <a:r>
              <a:rPr lang="en-GB" sz="1800" dirty="0" smtClean="0">
                <a:solidFill>
                  <a:srgbClr val="0070C0"/>
                </a:solidFill>
              </a:rPr>
              <a:t>14400s </a:t>
            </a:r>
            <a:r>
              <a:rPr lang="en-GB" sz="1800" dirty="0">
                <a:solidFill>
                  <a:srgbClr val="0070C0"/>
                </a:solidFill>
              </a:rPr>
              <a:t>at a temperature of </a:t>
            </a:r>
            <a:r>
              <a:rPr lang="en-GB" sz="1800" dirty="0" smtClean="0">
                <a:solidFill>
                  <a:srgbClr val="0070C0"/>
                </a:solidFill>
              </a:rPr>
              <a:t>42 °C.</a:t>
            </a:r>
          </a:p>
          <a:p>
            <a:pPr lvl="1"/>
            <a:r>
              <a:rPr lang="en-GB" sz="1800" dirty="0">
                <a:solidFill>
                  <a:srgbClr val="0070C0"/>
                </a:solidFill>
              </a:rPr>
              <a:t>C</a:t>
            </a:r>
            <a:r>
              <a:rPr lang="en-GB" sz="1800" dirty="0" smtClean="0">
                <a:solidFill>
                  <a:srgbClr val="0070C0"/>
                </a:solidFill>
              </a:rPr>
              <a:t>lassified </a:t>
            </a:r>
            <a:r>
              <a:rPr lang="en-GB" sz="1800" dirty="0">
                <a:solidFill>
                  <a:srgbClr val="0070C0"/>
                </a:solidFill>
              </a:rPr>
              <a:t>as non-responsive </a:t>
            </a:r>
            <a:r>
              <a:rPr lang="en-GB" sz="1800" dirty="0" smtClean="0">
                <a:solidFill>
                  <a:srgbClr val="0070C0"/>
                </a:solidFill>
              </a:rPr>
              <a:t>those parameter </a:t>
            </a:r>
            <a:r>
              <a:rPr lang="en-GB" sz="1800" dirty="0">
                <a:solidFill>
                  <a:srgbClr val="0070C0"/>
                </a:solidFill>
              </a:rPr>
              <a:t>samples that led to low DNA binding level at the peak of the response, </a:t>
            </a:r>
            <a:r>
              <a:rPr lang="en-GB" sz="1800" dirty="0" smtClean="0">
                <a:solidFill>
                  <a:srgbClr val="0070C0"/>
                </a:solidFill>
              </a:rPr>
              <a:t>and excluded </a:t>
            </a:r>
            <a:r>
              <a:rPr lang="en-GB" sz="1800" dirty="0">
                <a:solidFill>
                  <a:srgbClr val="0070C0"/>
                </a:solidFill>
              </a:rPr>
              <a:t>them from further analysis</a:t>
            </a:r>
            <a:r>
              <a:rPr lang="en-GB" sz="1800" dirty="0" smtClean="0">
                <a:solidFill>
                  <a:srgbClr val="0070C0"/>
                </a:solidFill>
              </a:rPr>
              <a:t>.</a:t>
            </a:r>
          </a:p>
          <a:p>
            <a:pPr lvl="1"/>
            <a:r>
              <a:rPr lang="en-GB" sz="1800" dirty="0">
                <a:solidFill>
                  <a:srgbClr val="0070C0"/>
                </a:solidFill>
              </a:rPr>
              <a:t>O</a:t>
            </a:r>
            <a:r>
              <a:rPr lang="en-GB" sz="1800" dirty="0" smtClean="0">
                <a:solidFill>
                  <a:srgbClr val="0070C0"/>
                </a:solidFill>
              </a:rPr>
              <a:t>nly </a:t>
            </a:r>
            <a:r>
              <a:rPr lang="en-GB" sz="1800" dirty="0">
                <a:solidFill>
                  <a:srgbClr val="0070C0"/>
                </a:solidFill>
              </a:rPr>
              <a:t>31.506 out of the </a:t>
            </a:r>
            <a:r>
              <a:rPr lang="en-GB" sz="1800" dirty="0" smtClean="0">
                <a:solidFill>
                  <a:srgbClr val="0070C0"/>
                </a:solidFill>
              </a:rPr>
              <a:t>100.000 samples </a:t>
            </a:r>
            <a:r>
              <a:rPr lang="en-GB" sz="1800" dirty="0">
                <a:solidFill>
                  <a:srgbClr val="0070C0"/>
                </a:solidFill>
              </a:rPr>
              <a:t>were responsive, already a result pointing to difficulties in finding </a:t>
            </a:r>
            <a:r>
              <a:rPr lang="en-GB" sz="1800" dirty="0" smtClean="0">
                <a:solidFill>
                  <a:srgbClr val="0070C0"/>
                </a:solidFill>
              </a:rPr>
              <a:t>satisfactory alternative </a:t>
            </a:r>
            <a:r>
              <a:rPr lang="en-GB" sz="1800" dirty="0">
                <a:solidFill>
                  <a:srgbClr val="0070C0"/>
                </a:solidFill>
              </a:rPr>
              <a:t>numerical fits</a:t>
            </a:r>
            <a:r>
              <a:rPr lang="en-GB" sz="1800" dirty="0" smtClean="0">
                <a:solidFill>
                  <a:srgbClr val="0070C0"/>
                </a:solidFill>
              </a:rPr>
              <a:t>.</a:t>
            </a:r>
          </a:p>
          <a:p>
            <a:pPr lvl="1"/>
            <a:r>
              <a:rPr lang="en-GB" sz="1800" dirty="0">
                <a:solidFill>
                  <a:srgbClr val="0070C0"/>
                </a:solidFill>
              </a:rPr>
              <a:t>For each </a:t>
            </a:r>
            <a:r>
              <a:rPr lang="en-GB" sz="1800" dirty="0" smtClean="0">
                <a:solidFill>
                  <a:srgbClr val="0070C0"/>
                </a:solidFill>
              </a:rPr>
              <a:t>model, we </a:t>
            </a:r>
            <a:r>
              <a:rPr lang="en-GB" sz="1800" dirty="0">
                <a:solidFill>
                  <a:srgbClr val="0070C0"/>
                </a:solidFill>
              </a:rPr>
              <a:t>made a scatter plot for each variable and each parameter where we plotted the </a:t>
            </a:r>
            <a:r>
              <a:rPr lang="en-GB" sz="1800" dirty="0" smtClean="0">
                <a:solidFill>
                  <a:srgbClr val="0070C0"/>
                </a:solidFill>
              </a:rPr>
              <a:t>steady state </a:t>
            </a:r>
            <a:r>
              <a:rPr lang="en-GB" sz="1800" dirty="0">
                <a:solidFill>
                  <a:srgbClr val="0070C0"/>
                </a:solidFill>
              </a:rPr>
              <a:t>values of each variable at </a:t>
            </a:r>
            <a:r>
              <a:rPr lang="en-GB" sz="1800" dirty="0" smtClean="0">
                <a:solidFill>
                  <a:srgbClr val="0070C0"/>
                </a:solidFill>
              </a:rPr>
              <a:t>37 °C</a:t>
            </a:r>
            <a:r>
              <a:rPr lang="en-GB" sz="1800" dirty="0">
                <a:solidFill>
                  <a:srgbClr val="0070C0"/>
                </a:solidFill>
              </a:rPr>
              <a:t>, against the values of the parameter.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66850" y="1568924"/>
            <a:ext cx="6000750" cy="4836426"/>
          </a:xfrm>
          <a:prstGeom prst="rect">
            <a:avLst/>
          </a:prstGeom>
          <a:noFill/>
          <a:ln w="9525">
            <a:noFill/>
            <a:miter lim="800000"/>
            <a:headEnd/>
            <a:tailEnd/>
          </a:ln>
        </p:spPr>
      </p:pic>
      <p:sp>
        <p:nvSpPr>
          <p:cNvPr id="2" name="Title 1"/>
          <p:cNvSpPr>
            <a:spLocks noGrp="1"/>
          </p:cNvSpPr>
          <p:nvPr>
            <p:ph type="title"/>
          </p:nvPr>
        </p:nvSpPr>
        <p:spPr/>
        <p:txBody>
          <a:bodyPr/>
          <a:lstStyle/>
          <a:p>
            <a:pPr algn="r"/>
            <a:r>
              <a:rPr lang="en-US" dirty="0" smtClean="0"/>
              <a:t>Model </a:t>
            </a:r>
            <a:r>
              <a:rPr lang="en-US" dirty="0" err="1" smtClean="0"/>
              <a:t>identifiability</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26</a:t>
            </a:fld>
            <a:endParaRPr lang="en-GB"/>
          </a:p>
        </p:txBody>
      </p:sp>
      <p:sp>
        <p:nvSpPr>
          <p:cNvPr id="8" name="TextBox 7"/>
          <p:cNvSpPr txBox="1"/>
          <p:nvPr/>
        </p:nvSpPr>
        <p:spPr>
          <a:xfrm>
            <a:off x="228600" y="1295400"/>
            <a:ext cx="869149" cy="400110"/>
          </a:xfrm>
          <a:prstGeom prst="rect">
            <a:avLst/>
          </a:prstGeom>
          <a:noFill/>
        </p:spPr>
        <p:txBody>
          <a:bodyPr wrap="none" rtlCol="0">
            <a:spAutoFit/>
          </a:bodyPr>
          <a:lstStyle/>
          <a:p>
            <a:r>
              <a:rPr lang="en-US" sz="2000" dirty="0" smtClean="0">
                <a:solidFill>
                  <a:srgbClr val="0070C0"/>
                </a:solidFill>
              </a:rPr>
              <a:t>37 °C :</a:t>
            </a:r>
            <a:endParaRPr lang="en-GB" sz="2000" dirty="0">
              <a:solidFill>
                <a:srgbClr val="0070C0"/>
              </a:solidFill>
            </a:endParaRPr>
          </a:p>
        </p:txBody>
      </p:sp>
      <p:sp>
        <p:nvSpPr>
          <p:cNvPr id="9" name="Folded Corner 8"/>
          <p:cNvSpPr/>
          <p:nvPr/>
        </p:nvSpPr>
        <p:spPr>
          <a:xfrm>
            <a:off x="228600" y="1905000"/>
            <a:ext cx="2133600" cy="914400"/>
          </a:xfrm>
          <a:prstGeom prst="foldedCorner">
            <a:avLst/>
          </a:prstGeom>
          <a:solidFill>
            <a:srgbClr val="CCFF99"/>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GB" sz="1200" dirty="0"/>
              <a:t>most of the alternative fits predicted </a:t>
            </a:r>
            <a:r>
              <a:rPr lang="en-GB" sz="1200" dirty="0" smtClean="0"/>
              <a:t>high </a:t>
            </a:r>
            <a:r>
              <a:rPr lang="en-GB" sz="1200" dirty="0"/>
              <a:t>levels of </a:t>
            </a:r>
            <a:r>
              <a:rPr lang="en-GB" sz="1200" dirty="0" smtClean="0"/>
              <a:t>gene </a:t>
            </a:r>
            <a:r>
              <a:rPr lang="en-GB" sz="1200" dirty="0"/>
              <a:t>transcription in the absence of the heat shock</a:t>
            </a:r>
          </a:p>
        </p:txBody>
      </p:sp>
      <p:sp>
        <p:nvSpPr>
          <p:cNvPr id="10" name="Folded Corner 9"/>
          <p:cNvSpPr/>
          <p:nvPr/>
        </p:nvSpPr>
        <p:spPr>
          <a:xfrm>
            <a:off x="6934200" y="1905000"/>
            <a:ext cx="1981200" cy="762000"/>
          </a:xfrm>
          <a:prstGeom prst="foldedCorner">
            <a:avLst/>
          </a:prstGeom>
          <a:solidFill>
            <a:srgbClr val="CCFF99"/>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GB" sz="1200" dirty="0"/>
              <a:t>none of the sampled </a:t>
            </a:r>
            <a:r>
              <a:rPr lang="en-GB" sz="1200" dirty="0" smtClean="0"/>
              <a:t>models reached </a:t>
            </a:r>
            <a:r>
              <a:rPr lang="en-GB" sz="1200" dirty="0"/>
              <a:t>such a low level </a:t>
            </a:r>
            <a:r>
              <a:rPr lang="en-GB" sz="1200" dirty="0" smtClean="0"/>
              <a:t>of HSF as </a:t>
            </a:r>
            <a:r>
              <a:rPr lang="en-GB" sz="1200" dirty="0"/>
              <a:t>the reference model</a:t>
            </a:r>
          </a:p>
        </p:txBody>
      </p:sp>
      <p:sp>
        <p:nvSpPr>
          <p:cNvPr id="11" name="Folded Corner 10"/>
          <p:cNvSpPr/>
          <p:nvPr/>
        </p:nvSpPr>
        <p:spPr>
          <a:xfrm>
            <a:off x="228600" y="4724400"/>
            <a:ext cx="2362200" cy="1219200"/>
          </a:xfrm>
          <a:prstGeom prst="foldedCorner">
            <a:avLst/>
          </a:prstGeom>
          <a:solidFill>
            <a:srgbClr val="CCFF99"/>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GB" sz="1200" dirty="0"/>
              <a:t>the </a:t>
            </a:r>
            <a:r>
              <a:rPr lang="en-GB" sz="1200" dirty="0" smtClean="0"/>
              <a:t>reference model </a:t>
            </a:r>
            <a:r>
              <a:rPr lang="en-GB" sz="1200" dirty="0"/>
              <a:t>is one of the very few models in which most of the </a:t>
            </a:r>
            <a:r>
              <a:rPr lang="en-GB" sz="1200" dirty="0" smtClean="0"/>
              <a:t>HSF molecules </a:t>
            </a:r>
            <a:r>
              <a:rPr lang="en-GB" sz="1200" dirty="0"/>
              <a:t>are sequestered </a:t>
            </a:r>
            <a:r>
              <a:rPr lang="en-GB" sz="1200" dirty="0" smtClean="0"/>
              <a:t>by HSP, i.e. at 37°C the </a:t>
            </a:r>
            <a:r>
              <a:rPr lang="en-GB" sz="1200" dirty="0"/>
              <a:t>response mechanism </a:t>
            </a:r>
            <a:r>
              <a:rPr lang="en-GB" sz="1200" dirty="0" smtClean="0"/>
              <a:t>is turned </a:t>
            </a:r>
            <a:r>
              <a:rPr lang="en-GB" sz="1200" dirty="0"/>
              <a:t>off</a:t>
            </a:r>
          </a:p>
        </p:txBody>
      </p:sp>
      <p:sp>
        <p:nvSpPr>
          <p:cNvPr id="12" name="Folded Corner 11"/>
          <p:cNvSpPr/>
          <p:nvPr/>
        </p:nvSpPr>
        <p:spPr>
          <a:xfrm>
            <a:off x="6629400" y="4876800"/>
            <a:ext cx="2286000" cy="1066800"/>
          </a:xfrm>
          <a:prstGeom prst="foldedCorner">
            <a:avLst/>
          </a:prstGeom>
          <a:solidFill>
            <a:srgbClr val="CCFF99"/>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GB" sz="1200" dirty="0"/>
              <a:t>the basic model reaches the lowest </a:t>
            </a:r>
            <a:r>
              <a:rPr lang="en-GB" sz="1200" dirty="0" smtClean="0"/>
              <a:t>values</a:t>
            </a:r>
            <a:r>
              <a:rPr lang="en-GB" sz="1200" dirty="0"/>
              <a:t> </a:t>
            </a:r>
            <a:r>
              <a:rPr lang="en-GB" sz="1200" dirty="0" smtClean="0"/>
              <a:t>for HSF </a:t>
            </a:r>
            <a:r>
              <a:rPr lang="en-GB" sz="1200" dirty="0" err="1" smtClean="0"/>
              <a:t>dimers</a:t>
            </a:r>
            <a:r>
              <a:rPr lang="en-GB" sz="1200" dirty="0" smtClean="0"/>
              <a:t>  – in agreement </a:t>
            </a:r>
            <a:r>
              <a:rPr lang="en-GB" sz="1200" dirty="0"/>
              <a:t>with the </a:t>
            </a:r>
            <a:r>
              <a:rPr lang="en-GB" sz="1200" dirty="0" smtClean="0"/>
              <a:t>observation </a:t>
            </a:r>
            <a:r>
              <a:rPr lang="en-GB" sz="1200" dirty="0"/>
              <a:t>that </a:t>
            </a:r>
            <a:r>
              <a:rPr lang="en-GB" sz="1200" dirty="0" smtClean="0"/>
              <a:t>HSF </a:t>
            </a:r>
            <a:r>
              <a:rPr lang="en-GB" sz="1200" dirty="0" err="1" smtClean="0"/>
              <a:t>dimers</a:t>
            </a:r>
            <a:r>
              <a:rPr lang="en-GB" sz="1200" dirty="0" smtClean="0"/>
              <a:t> </a:t>
            </a:r>
            <a:r>
              <a:rPr lang="en-GB" sz="1200" dirty="0"/>
              <a:t>are unnoticeable in biological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Model </a:t>
            </a:r>
            <a:r>
              <a:rPr lang="en-US" dirty="0" err="1" smtClean="0"/>
              <a:t>identifiability</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27</a:t>
            </a:fld>
            <a:endParaRPr lang="en-GB"/>
          </a:p>
        </p:txBody>
      </p:sp>
      <p:pic>
        <p:nvPicPr>
          <p:cNvPr id="6146" name="Picture 2"/>
          <p:cNvPicPr>
            <a:picLocks noChangeAspect="1" noChangeArrowheads="1"/>
          </p:cNvPicPr>
          <p:nvPr/>
        </p:nvPicPr>
        <p:blipFill>
          <a:blip r:embed="rId2" cstate="print"/>
          <a:srcRect/>
          <a:stretch>
            <a:fillRect/>
          </a:stretch>
        </p:blipFill>
        <p:spPr bwMode="auto">
          <a:xfrm>
            <a:off x="723900" y="1676400"/>
            <a:ext cx="7696200" cy="2876550"/>
          </a:xfrm>
          <a:prstGeom prst="rect">
            <a:avLst/>
          </a:prstGeom>
          <a:noFill/>
          <a:ln w="9525">
            <a:noFill/>
            <a:miter lim="800000"/>
            <a:headEnd/>
            <a:tailEnd/>
          </a:ln>
        </p:spPr>
      </p:pic>
      <p:sp>
        <p:nvSpPr>
          <p:cNvPr id="9" name="Folded Corner 8"/>
          <p:cNvSpPr/>
          <p:nvPr/>
        </p:nvSpPr>
        <p:spPr>
          <a:xfrm>
            <a:off x="2857500" y="4648200"/>
            <a:ext cx="3429000" cy="1447800"/>
          </a:xfrm>
          <a:prstGeom prst="foldedCorner">
            <a:avLst/>
          </a:prstGeom>
          <a:solidFill>
            <a:srgbClr val="CCFF99"/>
          </a:solidFill>
        </p:spPr>
        <p:style>
          <a:lnRef idx="1">
            <a:schemeClr val="accent1"/>
          </a:lnRef>
          <a:fillRef idx="2">
            <a:schemeClr val="accent1"/>
          </a:fillRef>
          <a:effectRef idx="1">
            <a:schemeClr val="accent1"/>
          </a:effectRef>
          <a:fontRef idx="minor">
            <a:schemeClr val="dk1"/>
          </a:fontRef>
        </p:style>
        <p:txBody>
          <a:bodyPr rtlCol="0" anchor="ctr"/>
          <a:lstStyle/>
          <a:p>
            <a:r>
              <a:rPr lang="en-GB" sz="1400" dirty="0"/>
              <a:t>Our reference model obtained </a:t>
            </a:r>
            <a:r>
              <a:rPr lang="en-GB" sz="1400" dirty="0" smtClean="0"/>
              <a:t>the lowest </a:t>
            </a:r>
            <a:r>
              <a:rPr lang="en-GB" sz="1400" dirty="0"/>
              <a:t>score of around 12, while the 13 best fits of the sampled models were in the </a:t>
            </a:r>
            <a:r>
              <a:rPr lang="en-GB" sz="1400" dirty="0" smtClean="0"/>
              <a:t>range between </a:t>
            </a:r>
            <a:r>
              <a:rPr lang="en-GB" sz="1400" dirty="0"/>
              <a:t>300 and 1000. All the other models had much worse scores, of more than 1000.</a:t>
            </a:r>
          </a:p>
        </p:txBody>
      </p:sp>
      <p:sp>
        <p:nvSpPr>
          <p:cNvPr id="10" name="Rounded Rectangle 9"/>
          <p:cNvSpPr/>
          <p:nvPr/>
        </p:nvSpPr>
        <p:spPr>
          <a:xfrm>
            <a:off x="2057400" y="3048000"/>
            <a:ext cx="5029200" cy="1676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Aft>
                <a:spcPts val="600"/>
              </a:spcAft>
            </a:pPr>
            <a:r>
              <a:rPr lang="en-US" b="1" dirty="0" smtClean="0"/>
              <a:t>Conclusions</a:t>
            </a:r>
            <a:endParaRPr lang="en-GB" b="1" dirty="0" smtClean="0"/>
          </a:p>
          <a:p>
            <a:pPr algn="just"/>
            <a:r>
              <a:rPr lang="en-GB" dirty="0" smtClean="0"/>
              <a:t>While </a:t>
            </a:r>
            <a:r>
              <a:rPr lang="en-GB" dirty="0"/>
              <a:t>it is likely that a model of this size is not </a:t>
            </a:r>
            <a:r>
              <a:rPr lang="en-GB" dirty="0" smtClean="0"/>
              <a:t>uniquely </a:t>
            </a:r>
            <a:r>
              <a:rPr lang="en-GB" dirty="0"/>
              <a:t>identifiable, our </a:t>
            </a:r>
            <a:r>
              <a:rPr lang="en-GB" dirty="0" smtClean="0"/>
              <a:t>parameter scan </a:t>
            </a:r>
            <a:r>
              <a:rPr lang="en-GB" dirty="0"/>
              <a:t>showed that finding parameter values satisfying our model constraints is far </a:t>
            </a:r>
            <a:r>
              <a:rPr lang="en-GB" dirty="0" smtClean="0"/>
              <a:t>from being </a:t>
            </a:r>
            <a:r>
              <a:rPr lang="en-GB" dirty="0"/>
              <a:t>easy.</a:t>
            </a:r>
          </a:p>
        </p:txBody>
      </p:sp>
      <p:sp>
        <p:nvSpPr>
          <p:cNvPr id="11" name="TextBox 10"/>
          <p:cNvSpPr txBox="1"/>
          <p:nvPr/>
        </p:nvSpPr>
        <p:spPr>
          <a:xfrm>
            <a:off x="228600" y="1295400"/>
            <a:ext cx="869149" cy="400110"/>
          </a:xfrm>
          <a:prstGeom prst="rect">
            <a:avLst/>
          </a:prstGeom>
          <a:noFill/>
        </p:spPr>
        <p:txBody>
          <a:bodyPr wrap="none" rtlCol="0">
            <a:spAutoFit/>
          </a:bodyPr>
          <a:lstStyle/>
          <a:p>
            <a:r>
              <a:rPr lang="en-US" sz="2000" dirty="0" smtClean="0">
                <a:solidFill>
                  <a:srgbClr val="C00000"/>
                </a:solidFill>
              </a:rPr>
              <a:t>42 °C :</a:t>
            </a:r>
            <a:endParaRPr lang="en-GB"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28</a:t>
            </a:fld>
            <a:endParaRPr lang="en-GB"/>
          </a:p>
        </p:txBody>
      </p:sp>
      <p:sp>
        <p:nvSpPr>
          <p:cNvPr id="6" name="Content Placeholder 5"/>
          <p:cNvSpPr>
            <a:spLocks noGrp="1"/>
          </p:cNvSpPr>
          <p:nvPr>
            <p:ph sz="quarter" idx="1"/>
          </p:nvPr>
        </p:nvSpPr>
        <p:spPr/>
        <p:txBody>
          <a:bodyPr/>
          <a:lstStyle/>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r>
              <a:rPr lang="en-US" sz="3200" dirty="0" smtClean="0">
                <a:solidFill>
                  <a:srgbClr val="0070C0"/>
                </a:solidFill>
              </a:rPr>
              <a:t>PART II:</a:t>
            </a:r>
            <a:r>
              <a:rPr lang="pl-PL" sz="3200" dirty="0" smtClean="0">
                <a:solidFill>
                  <a:srgbClr val="0070C0"/>
                </a:solidFill>
              </a:rPr>
              <a:t> Higher-level model analysis methodologies</a:t>
            </a:r>
            <a:r>
              <a:rPr lang="en-US" sz="3200" dirty="0" smtClean="0">
                <a:solidFill>
                  <a:srgbClr val="0070C0"/>
                </a:solidFill>
              </a:rPr>
              <a:t> </a:t>
            </a:r>
            <a:endParaRPr lang="en-GB" sz="3200"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GB" sz="3200" dirty="0"/>
              <a:t>Model decomposition and quantitative </a:t>
            </a:r>
            <a:r>
              <a:rPr lang="en-GB" sz="3200" dirty="0" err="1"/>
              <a:t>submodel</a:t>
            </a:r>
            <a:r>
              <a:rPr lang="en-GB" sz="3200" dirty="0"/>
              <a:t> comparison</a:t>
            </a:r>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29</a:t>
            </a:fld>
            <a:endParaRPr lang="en-GB"/>
          </a:p>
        </p:txBody>
      </p:sp>
      <p:sp>
        <p:nvSpPr>
          <p:cNvPr id="7" name="Content Placeholder 6"/>
          <p:cNvSpPr>
            <a:spLocks noGrp="1"/>
          </p:cNvSpPr>
          <p:nvPr>
            <p:ph sz="quarter" idx="1"/>
          </p:nvPr>
        </p:nvSpPr>
        <p:spPr/>
        <p:txBody>
          <a:bodyPr>
            <a:normAutofit/>
          </a:bodyPr>
          <a:lstStyle/>
          <a:p>
            <a:r>
              <a:rPr lang="en-GB" sz="1800" dirty="0">
                <a:solidFill>
                  <a:srgbClr val="0070C0"/>
                </a:solidFill>
              </a:rPr>
              <a:t>Various experimental investigations of a given biochemical system </a:t>
            </a:r>
            <a:r>
              <a:rPr lang="en-GB" sz="1800" dirty="0" smtClean="0">
                <a:solidFill>
                  <a:srgbClr val="0070C0"/>
                </a:solidFill>
              </a:rPr>
              <a:t>often lead </a:t>
            </a:r>
            <a:r>
              <a:rPr lang="en-GB" sz="1800" dirty="0">
                <a:solidFill>
                  <a:srgbClr val="0070C0"/>
                </a:solidFill>
              </a:rPr>
              <a:t>to generation of a large variety of alternative molecular designs </a:t>
            </a:r>
            <a:r>
              <a:rPr lang="en-GB" sz="1800" dirty="0" smtClean="0">
                <a:solidFill>
                  <a:srgbClr val="0070C0"/>
                </a:solidFill>
              </a:rPr>
              <a:t>and models.</a:t>
            </a:r>
          </a:p>
          <a:p>
            <a:pPr>
              <a:buNone/>
            </a:pPr>
            <a:endParaRPr lang="en-GB" sz="1000" dirty="0">
              <a:solidFill>
                <a:srgbClr val="0070C0"/>
              </a:solidFill>
            </a:endParaRPr>
          </a:p>
          <a:p>
            <a:r>
              <a:rPr lang="en-GB" sz="1800" dirty="0">
                <a:solidFill>
                  <a:srgbClr val="0070C0"/>
                </a:solidFill>
              </a:rPr>
              <a:t>How to compare their functionality, efficiency, and robustness</a:t>
            </a:r>
            <a:r>
              <a:rPr lang="en-GB" sz="1800" dirty="0" smtClean="0">
                <a:solidFill>
                  <a:srgbClr val="0070C0"/>
                </a:solidFill>
              </a:rPr>
              <a:t>?</a:t>
            </a:r>
          </a:p>
          <a:p>
            <a:pPr>
              <a:buNone/>
            </a:pPr>
            <a:endParaRPr lang="en-GB" sz="1000" dirty="0">
              <a:solidFill>
                <a:srgbClr val="0070C0"/>
              </a:solidFill>
            </a:endParaRPr>
          </a:p>
          <a:p>
            <a:r>
              <a:rPr lang="en-GB" sz="1800" dirty="0">
                <a:solidFill>
                  <a:srgbClr val="0070C0"/>
                </a:solidFill>
              </a:rPr>
              <a:t>Comparing alternative models for a given biochemical system is, </a:t>
            </a:r>
            <a:r>
              <a:rPr lang="en-GB" sz="1800" dirty="0" smtClean="0">
                <a:solidFill>
                  <a:srgbClr val="0070C0"/>
                </a:solidFill>
              </a:rPr>
              <a:t>in general</a:t>
            </a:r>
            <a:r>
              <a:rPr lang="en-GB" sz="1800" dirty="0">
                <a:solidFill>
                  <a:srgbClr val="0070C0"/>
                </a:solidFill>
              </a:rPr>
              <a:t>, a very difficult problem</a:t>
            </a:r>
            <a:r>
              <a:rPr lang="en-GB" sz="1800" dirty="0" smtClean="0">
                <a:solidFill>
                  <a:srgbClr val="0070C0"/>
                </a:solidFill>
              </a:rPr>
              <a:t>:</a:t>
            </a:r>
          </a:p>
          <a:p>
            <a:pPr lvl="1"/>
            <a:r>
              <a:rPr lang="en-GB" sz="1800" dirty="0" smtClean="0">
                <a:solidFill>
                  <a:srgbClr val="0070C0"/>
                </a:solidFill>
              </a:rPr>
              <a:t>the </a:t>
            </a:r>
            <a:r>
              <a:rPr lang="en-GB" sz="1800" dirty="0">
                <a:solidFill>
                  <a:srgbClr val="0070C0"/>
                </a:solidFill>
              </a:rPr>
              <a:t>models may focus on different aspects of the same </a:t>
            </a:r>
            <a:r>
              <a:rPr lang="en-GB" sz="1800" dirty="0" smtClean="0">
                <a:solidFill>
                  <a:srgbClr val="0070C0"/>
                </a:solidFill>
              </a:rPr>
              <a:t>system,</a:t>
            </a:r>
          </a:p>
          <a:p>
            <a:pPr lvl="1"/>
            <a:r>
              <a:rPr lang="en-GB" sz="1800" dirty="0" smtClean="0">
                <a:solidFill>
                  <a:srgbClr val="0070C0"/>
                </a:solidFill>
              </a:rPr>
              <a:t>may </a:t>
            </a:r>
            <a:r>
              <a:rPr lang="en-GB" sz="1800" dirty="0">
                <a:solidFill>
                  <a:srgbClr val="0070C0"/>
                </a:solidFill>
              </a:rPr>
              <a:t>consist of very different species and </a:t>
            </a:r>
            <a:r>
              <a:rPr lang="en-GB" sz="1800" dirty="0" smtClean="0">
                <a:solidFill>
                  <a:srgbClr val="0070C0"/>
                </a:solidFill>
              </a:rPr>
              <a:t>reactions,</a:t>
            </a:r>
          </a:p>
          <a:p>
            <a:pPr lvl="1"/>
            <a:r>
              <a:rPr lang="en-GB" sz="1800" dirty="0" smtClean="0">
                <a:solidFill>
                  <a:srgbClr val="0070C0"/>
                </a:solidFill>
              </a:rPr>
              <a:t>numerical </a:t>
            </a:r>
            <a:r>
              <a:rPr lang="en-GB" sz="1800" dirty="0">
                <a:solidFill>
                  <a:srgbClr val="0070C0"/>
                </a:solidFill>
              </a:rPr>
              <a:t>setups of the associated computational models </a:t>
            </a:r>
            <a:r>
              <a:rPr lang="en-GB" sz="1800" dirty="0" smtClean="0">
                <a:solidFill>
                  <a:srgbClr val="0070C0"/>
                </a:solidFill>
              </a:rPr>
              <a:t>play </a:t>
            </a:r>
            <a:r>
              <a:rPr lang="it-IT" sz="1800" dirty="0" smtClean="0">
                <a:solidFill>
                  <a:srgbClr val="0070C0"/>
                </a:solidFill>
              </a:rPr>
              <a:t>a </a:t>
            </a:r>
            <a:r>
              <a:rPr lang="it-IT" sz="1800" dirty="0">
                <a:solidFill>
                  <a:srgbClr val="0070C0"/>
                </a:solidFill>
              </a:rPr>
              <a:t>crucial role in the quantitative </a:t>
            </a:r>
            <a:r>
              <a:rPr lang="it-IT" sz="1800" dirty="0" smtClean="0">
                <a:solidFill>
                  <a:srgbClr val="0070C0"/>
                </a:solidFill>
              </a:rPr>
              <a:t>comparison.</a:t>
            </a:r>
          </a:p>
          <a:p>
            <a:pPr>
              <a:buNone/>
            </a:pPr>
            <a:r>
              <a:rPr lang="it-IT" sz="1800" dirty="0">
                <a:solidFill>
                  <a:srgbClr val="0070C0"/>
                </a:solidFill>
              </a:rPr>
              <a:t>	</a:t>
            </a:r>
            <a:r>
              <a:rPr lang="en-GB" sz="1800" dirty="0" smtClean="0">
                <a:solidFill>
                  <a:srgbClr val="0070C0"/>
                </a:solidFill>
              </a:rPr>
              <a:t>It </a:t>
            </a:r>
            <a:r>
              <a:rPr lang="en-GB" sz="1800" dirty="0">
                <a:solidFill>
                  <a:srgbClr val="0070C0"/>
                </a:solidFill>
              </a:rPr>
              <a:t>involves a deep analysis of the underlying network of reactions, </a:t>
            </a:r>
            <a:r>
              <a:rPr lang="en-GB" sz="1800" dirty="0" smtClean="0">
                <a:solidFill>
                  <a:srgbClr val="0070C0"/>
                </a:solidFill>
              </a:rPr>
              <a:t>the biological </a:t>
            </a:r>
            <a:r>
              <a:rPr lang="en-GB" sz="1800" dirty="0">
                <a:solidFill>
                  <a:srgbClr val="0070C0"/>
                </a:solidFill>
              </a:rPr>
              <a:t>assumptions as well as the numerical setup</a:t>
            </a:r>
            <a:r>
              <a:rPr lang="en-GB" sz="1800" dirty="0" smtClean="0">
                <a:solidFill>
                  <a:srgbClr val="0070C0"/>
                </a:solidFill>
              </a:rPr>
              <a:t>.</a:t>
            </a:r>
          </a:p>
          <a:p>
            <a:pPr>
              <a:buNone/>
            </a:pPr>
            <a:endParaRPr lang="en-GB" sz="1000" dirty="0">
              <a:solidFill>
                <a:srgbClr val="0070C0"/>
              </a:solidFill>
            </a:endParaRPr>
          </a:p>
          <a:p>
            <a:r>
              <a:rPr lang="en-GB" sz="1800" dirty="0">
                <a:solidFill>
                  <a:srgbClr val="0070C0"/>
                </a:solidFill>
              </a:rPr>
              <a:t>Unbiased methods to objectively compare the alternative designs </a:t>
            </a:r>
            <a:r>
              <a:rPr lang="en-GB" sz="1800" dirty="0" smtClean="0">
                <a:solidFill>
                  <a:srgbClr val="0070C0"/>
                </a:solidFill>
              </a:rPr>
              <a:t>are needed.</a:t>
            </a:r>
            <a:endParaRPr lang="en-GB" sz="1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ox(i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ox(in)">
                                      <p:cBhvr>
                                        <p:cTn id="12" dur="500"/>
                                        <p:tgtEl>
                                          <p:spTgt spid="7">
                                            <p:txEl>
                                              <p:pRg st="4" end="4"/>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box(in)">
                                      <p:cBhvr>
                                        <p:cTn id="15" dur="500"/>
                                        <p:tgtEl>
                                          <p:spTgt spid="7">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box(in)">
                                      <p:cBhvr>
                                        <p:cTn id="18" dur="500"/>
                                        <p:tgtEl>
                                          <p:spTgt spid="7">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box(in)">
                                      <p:cBhvr>
                                        <p:cTn id="21" dur="500"/>
                                        <p:tgtEl>
                                          <p:spTgt spid="7">
                                            <p:txEl>
                                              <p:pRg st="7" end="7"/>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box(in)">
                                      <p:cBhvr>
                                        <p:cTn id="24" dur="500"/>
                                        <p:tgtEl>
                                          <p:spTgt spid="7">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Effect transition="in" filter="box(in)">
                                      <p:cBhvr>
                                        <p:cTn id="2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pl-PL" dirty="0" smtClean="0">
                <a:solidFill>
                  <a:schemeClr val="tx2"/>
                </a:solidFill>
              </a:rPr>
              <a:t>Introduction</a:t>
            </a:r>
            <a:endParaRPr lang="en-GB" dirty="0">
              <a:solidFill>
                <a:schemeClr val="tx2"/>
              </a:solidFill>
            </a:endParaRPr>
          </a:p>
        </p:txBody>
      </p:sp>
      <p:sp>
        <p:nvSpPr>
          <p:cNvPr id="16" name="Date Placeholder 15"/>
          <p:cNvSpPr>
            <a:spLocks noGrp="1"/>
          </p:cNvSpPr>
          <p:nvPr>
            <p:ph type="dt" sz="half" idx="10"/>
          </p:nvPr>
        </p:nvSpPr>
        <p:spPr/>
        <p:txBody>
          <a:bodyPr/>
          <a:lstStyle/>
          <a:p>
            <a:r>
              <a:rPr lang="en-US" smtClean="0"/>
              <a:t>November 22, 2011</a:t>
            </a:r>
            <a:endParaRPr lang="en-GB"/>
          </a:p>
        </p:txBody>
      </p:sp>
      <p:sp>
        <p:nvSpPr>
          <p:cNvPr id="14" name="Footer Placeholder 13"/>
          <p:cNvSpPr>
            <a:spLocks noGrp="1"/>
          </p:cNvSpPr>
          <p:nvPr>
            <p:ph type="ftr" sz="quarter" idx="11"/>
          </p:nvPr>
        </p:nvSpPr>
        <p:spPr/>
        <p:txBody>
          <a:bodyPr/>
          <a:lstStyle/>
          <a:p>
            <a:r>
              <a:rPr lang="en-GB" smtClean="0"/>
              <a:t>University of Luxembourg </a:t>
            </a:r>
            <a:endParaRPr lang="en-GB"/>
          </a:p>
        </p:txBody>
      </p:sp>
      <p:sp>
        <p:nvSpPr>
          <p:cNvPr id="17" name="Slide Number Placeholder 16"/>
          <p:cNvSpPr>
            <a:spLocks noGrp="1"/>
          </p:cNvSpPr>
          <p:nvPr>
            <p:ph type="sldNum" sz="quarter" idx="12"/>
          </p:nvPr>
        </p:nvSpPr>
        <p:spPr/>
        <p:txBody>
          <a:bodyPr/>
          <a:lstStyle/>
          <a:p>
            <a:fld id="{9DB74E43-D556-4692-A3D2-5085B95A554D}" type="slidenum">
              <a:rPr lang="en-GB" smtClean="0"/>
              <a:pPr/>
              <a:t>3</a:t>
            </a:fld>
            <a:endParaRPr lang="en-GB"/>
          </a:p>
        </p:txBody>
      </p:sp>
      <p:sp>
        <p:nvSpPr>
          <p:cNvPr id="3" name="Content Placeholder 2"/>
          <p:cNvSpPr>
            <a:spLocks noGrp="1"/>
          </p:cNvSpPr>
          <p:nvPr>
            <p:ph idx="4294967295"/>
          </p:nvPr>
        </p:nvSpPr>
        <p:spPr>
          <a:xfrm>
            <a:off x="228600" y="1295400"/>
            <a:ext cx="4495800" cy="1219200"/>
          </a:xfrm>
        </p:spPr>
        <p:txBody>
          <a:bodyPr>
            <a:normAutofit/>
          </a:bodyPr>
          <a:lstStyle/>
          <a:p>
            <a:pPr marL="0" indent="0" algn="just">
              <a:buNone/>
            </a:pPr>
            <a:r>
              <a:rPr lang="en-GB" sz="1800" dirty="0" smtClean="0">
                <a:solidFill>
                  <a:srgbClr val="0070C0"/>
                </a:solidFill>
              </a:rPr>
              <a:t>Biological processes have long been seen as static systems comprising</a:t>
            </a:r>
            <a:r>
              <a:rPr lang="pl-PL" sz="1800" dirty="0" smtClean="0">
                <a:solidFill>
                  <a:srgbClr val="0070C0"/>
                </a:solidFill>
              </a:rPr>
              <a:t> </a:t>
            </a:r>
            <a:r>
              <a:rPr lang="en-GB" sz="1800" dirty="0" smtClean="0">
                <a:solidFill>
                  <a:srgbClr val="0070C0"/>
                </a:solidFill>
              </a:rPr>
              <a:t>a vast number of loosely linked, highly detailed, molecular devices</a:t>
            </a:r>
            <a:r>
              <a:rPr lang="pl-PL" sz="1800" dirty="0" smtClean="0">
                <a:solidFill>
                  <a:srgbClr val="0070C0"/>
                </a:solidFill>
              </a:rPr>
              <a:t>.</a:t>
            </a:r>
          </a:p>
          <a:p>
            <a:pPr marL="0" indent="0" algn="just"/>
            <a:endParaRPr lang="pl-PL" sz="1800" dirty="0" smtClean="0">
              <a:solidFill>
                <a:srgbClr val="0070C0"/>
              </a:solidFill>
            </a:endParaRPr>
          </a:p>
          <a:p>
            <a:pPr marL="0" indent="0" algn="just"/>
            <a:endParaRPr lang="pl-PL" sz="1800" dirty="0" smtClean="0">
              <a:solidFill>
                <a:srgbClr val="0070C0"/>
              </a:solidFill>
            </a:endParaRPr>
          </a:p>
          <a:p>
            <a:pPr marL="0" indent="0" algn="just"/>
            <a:endParaRPr lang="pl-PL" sz="1800" dirty="0" smtClean="0">
              <a:solidFill>
                <a:srgbClr val="0070C0"/>
              </a:solidFill>
            </a:endParaRPr>
          </a:p>
          <a:p>
            <a:pPr marL="0" indent="0" algn="just"/>
            <a:endParaRPr lang="pl-PL" sz="1800" dirty="0" smtClean="0">
              <a:solidFill>
                <a:srgbClr val="0070C0"/>
              </a:solidFill>
            </a:endParaRPr>
          </a:p>
          <a:p>
            <a:pPr marL="0" indent="0" algn="just"/>
            <a:endParaRPr lang="pl-PL" sz="1800" dirty="0" smtClean="0">
              <a:solidFill>
                <a:srgbClr val="0070C0"/>
              </a:solidFill>
            </a:endParaRPr>
          </a:p>
        </p:txBody>
      </p:sp>
      <p:grpSp>
        <p:nvGrpSpPr>
          <p:cNvPr id="21" name="Group 20"/>
          <p:cNvGrpSpPr/>
          <p:nvPr/>
        </p:nvGrpSpPr>
        <p:grpSpPr>
          <a:xfrm>
            <a:off x="5410200" y="1384756"/>
            <a:ext cx="3581400" cy="3187244"/>
            <a:chOff x="5410200" y="1384756"/>
            <a:chExt cx="3581400" cy="3187244"/>
          </a:xfrm>
        </p:grpSpPr>
        <p:pic>
          <p:nvPicPr>
            <p:cNvPr id="5" name="Picture 4" descr="animalcell.jpg"/>
            <p:cNvPicPr>
              <a:picLocks noChangeAspect="1"/>
            </p:cNvPicPr>
            <p:nvPr/>
          </p:nvPicPr>
          <p:blipFill>
            <a:blip r:embed="rId3" cstate="print"/>
            <a:stretch>
              <a:fillRect/>
            </a:stretch>
          </p:blipFill>
          <p:spPr>
            <a:xfrm>
              <a:off x="5410200" y="1384756"/>
              <a:ext cx="3505200" cy="2997548"/>
            </a:xfrm>
            <a:prstGeom prst="rect">
              <a:avLst/>
            </a:prstGeom>
          </p:spPr>
        </p:pic>
        <p:sp>
          <p:nvSpPr>
            <p:cNvPr id="6" name="TextBox 5"/>
            <p:cNvSpPr txBox="1"/>
            <p:nvPr/>
          </p:nvSpPr>
          <p:spPr>
            <a:xfrm>
              <a:off x="5629782" y="4356556"/>
              <a:ext cx="3361818" cy="215444"/>
            </a:xfrm>
            <a:prstGeom prst="rect">
              <a:avLst/>
            </a:prstGeom>
            <a:noFill/>
          </p:spPr>
          <p:txBody>
            <a:bodyPr wrap="none" rtlCol="0">
              <a:spAutoFit/>
            </a:bodyPr>
            <a:lstStyle/>
            <a:p>
              <a:r>
                <a:rPr lang="en-GB" sz="800" dirty="0" smtClean="0">
                  <a:solidFill>
                    <a:srgbClr val="0070C0"/>
                  </a:solidFill>
                </a:rPr>
                <a:t>http://micro.magnet.fsu.edu/cells/animals/animalmodel.html</a:t>
              </a:r>
              <a:endParaRPr lang="en-GB" sz="800" dirty="0">
                <a:solidFill>
                  <a:srgbClr val="0070C0"/>
                </a:solidFill>
              </a:endParaRPr>
            </a:p>
          </p:txBody>
        </p:sp>
      </p:grpSp>
      <p:sp>
        <p:nvSpPr>
          <p:cNvPr id="12" name="Rectangle 11"/>
          <p:cNvSpPr/>
          <p:nvPr/>
        </p:nvSpPr>
        <p:spPr>
          <a:xfrm>
            <a:off x="5181600" y="4722674"/>
            <a:ext cx="3886200" cy="1525726"/>
          </a:xfrm>
          <a:prstGeom prst="rect">
            <a:avLst/>
          </a:prstGeom>
        </p:spPr>
        <p:txBody>
          <a:bodyPr wrap="square">
            <a:spAutoFit/>
          </a:bodyPr>
          <a:lstStyle/>
          <a:p>
            <a:pPr algn="just"/>
            <a:r>
              <a:rPr lang="pl-PL" b="1" dirty="0" smtClean="0">
                <a:solidFill>
                  <a:srgbClr val="C00000"/>
                </a:solidFill>
              </a:rPr>
              <a:t>Systems</a:t>
            </a:r>
            <a:r>
              <a:rPr lang="en-GB" b="1" dirty="0" smtClean="0">
                <a:solidFill>
                  <a:srgbClr val="C00000"/>
                </a:solidFill>
              </a:rPr>
              <a:t> biology</a:t>
            </a:r>
            <a:r>
              <a:rPr lang="en-GB" dirty="0" smtClean="0">
                <a:solidFill>
                  <a:srgbClr val="C00000"/>
                </a:solidFill>
              </a:rPr>
              <a:t> essentially</a:t>
            </a:r>
            <a:r>
              <a:rPr lang="pl-PL" dirty="0" smtClean="0">
                <a:solidFill>
                  <a:srgbClr val="C00000"/>
                </a:solidFill>
              </a:rPr>
              <a:t> </a:t>
            </a:r>
            <a:r>
              <a:rPr lang="en-GB" dirty="0" smtClean="0">
                <a:solidFill>
                  <a:srgbClr val="C00000"/>
                </a:solidFill>
              </a:rPr>
              <a:t>advocates a </a:t>
            </a:r>
            <a:r>
              <a:rPr lang="en-GB" b="1" dirty="0" smtClean="0">
                <a:solidFill>
                  <a:srgbClr val="C00000"/>
                </a:solidFill>
              </a:rPr>
              <a:t>departure from the reductionist viewpoint</a:t>
            </a:r>
            <a:r>
              <a:rPr lang="en-GB" dirty="0" smtClean="0">
                <a:solidFill>
                  <a:srgbClr val="C00000"/>
                </a:solidFill>
              </a:rPr>
              <a:t>, while putting </a:t>
            </a:r>
            <a:r>
              <a:rPr lang="en-GB" b="1" dirty="0" smtClean="0">
                <a:solidFill>
                  <a:srgbClr val="C00000"/>
                </a:solidFill>
              </a:rPr>
              <a:t>emphasis</a:t>
            </a:r>
            <a:r>
              <a:rPr lang="pl-PL" b="1" dirty="0" smtClean="0">
                <a:solidFill>
                  <a:srgbClr val="C00000"/>
                </a:solidFill>
              </a:rPr>
              <a:t> </a:t>
            </a:r>
            <a:r>
              <a:rPr lang="en-GB" b="1" dirty="0" smtClean="0">
                <a:solidFill>
                  <a:srgbClr val="C00000"/>
                </a:solidFill>
              </a:rPr>
              <a:t>on the holistic approach</a:t>
            </a:r>
            <a:r>
              <a:rPr lang="en-GB" dirty="0" smtClean="0">
                <a:solidFill>
                  <a:srgbClr val="C00000"/>
                </a:solidFill>
              </a:rPr>
              <a:t> towards the analysis of a biological system.</a:t>
            </a:r>
            <a:endParaRPr lang="pl-PL" dirty="0" smtClean="0">
              <a:solidFill>
                <a:srgbClr val="C00000"/>
              </a:solidFill>
            </a:endParaRPr>
          </a:p>
        </p:txBody>
      </p:sp>
      <p:grpSp>
        <p:nvGrpSpPr>
          <p:cNvPr id="18" name="Group 17"/>
          <p:cNvGrpSpPr/>
          <p:nvPr/>
        </p:nvGrpSpPr>
        <p:grpSpPr>
          <a:xfrm>
            <a:off x="228600" y="2286000"/>
            <a:ext cx="4267200" cy="2110012"/>
            <a:chOff x="742664" y="2385788"/>
            <a:chExt cx="4267200" cy="2110012"/>
          </a:xfrm>
        </p:grpSpPr>
        <p:pic>
          <p:nvPicPr>
            <p:cNvPr id="7" name="Picture 6" descr="rotary engine of the cell.gif"/>
            <p:cNvPicPr>
              <a:picLocks noChangeAspect="1"/>
            </p:cNvPicPr>
            <p:nvPr/>
          </p:nvPicPr>
          <p:blipFill>
            <a:blip r:embed="rId4" cstate="print"/>
            <a:stretch>
              <a:fillRect/>
            </a:stretch>
          </p:blipFill>
          <p:spPr>
            <a:xfrm>
              <a:off x="742664" y="2385788"/>
              <a:ext cx="4267200" cy="1763776"/>
            </a:xfrm>
            <a:prstGeom prst="rect">
              <a:avLst/>
            </a:prstGeom>
          </p:spPr>
        </p:pic>
        <p:sp>
          <p:nvSpPr>
            <p:cNvPr id="8" name="TextBox 7"/>
            <p:cNvSpPr txBox="1"/>
            <p:nvPr/>
          </p:nvSpPr>
          <p:spPr>
            <a:xfrm>
              <a:off x="762000" y="4051756"/>
              <a:ext cx="3219407" cy="276999"/>
            </a:xfrm>
            <a:prstGeom prst="rect">
              <a:avLst/>
            </a:prstGeom>
            <a:noFill/>
          </p:spPr>
          <p:txBody>
            <a:bodyPr wrap="none" rtlCol="0">
              <a:spAutoFit/>
            </a:bodyPr>
            <a:lstStyle/>
            <a:p>
              <a:r>
                <a:rPr lang="en-GB" sz="1200" dirty="0" smtClean="0">
                  <a:solidFill>
                    <a:srgbClr val="7030A0"/>
                  </a:solidFill>
                </a:rPr>
                <a:t>ATP </a:t>
              </a:r>
              <a:r>
                <a:rPr lang="en-GB" sz="1200" dirty="0" err="1" smtClean="0">
                  <a:solidFill>
                    <a:srgbClr val="7030A0"/>
                  </a:solidFill>
                </a:rPr>
                <a:t>synthase</a:t>
              </a:r>
              <a:r>
                <a:rPr lang="en-GB" sz="1200" dirty="0" smtClean="0">
                  <a:solidFill>
                    <a:srgbClr val="7030A0"/>
                  </a:solidFill>
                </a:rPr>
                <a:t> — a marvellous rotary engine of the cell</a:t>
              </a:r>
              <a:endParaRPr lang="en-GB" sz="1200" dirty="0">
                <a:solidFill>
                  <a:srgbClr val="7030A0"/>
                </a:solidFill>
              </a:endParaRPr>
            </a:p>
          </p:txBody>
        </p:sp>
        <p:sp>
          <p:nvSpPr>
            <p:cNvPr id="9" name="TextBox 8"/>
            <p:cNvSpPr txBox="1"/>
            <p:nvPr/>
          </p:nvSpPr>
          <p:spPr>
            <a:xfrm>
              <a:off x="762000" y="4280356"/>
              <a:ext cx="2781531" cy="215444"/>
            </a:xfrm>
            <a:prstGeom prst="rect">
              <a:avLst/>
            </a:prstGeom>
            <a:noFill/>
          </p:spPr>
          <p:txBody>
            <a:bodyPr wrap="none" rtlCol="0">
              <a:spAutoFit/>
            </a:bodyPr>
            <a:lstStyle/>
            <a:p>
              <a:r>
                <a:rPr lang="en-GB" sz="800" dirty="0" smtClean="0">
                  <a:solidFill>
                    <a:srgbClr val="0070C0"/>
                  </a:solidFill>
                </a:rPr>
                <a:t>Nature Reviews Molecular Cell Biology 2, 669-677 (September 2001)</a:t>
              </a:r>
              <a:endParaRPr lang="en-GB" sz="800" dirty="0">
                <a:solidFill>
                  <a:srgbClr val="0070C0"/>
                </a:solidFill>
              </a:endParaRPr>
            </a:p>
          </p:txBody>
        </p:sp>
      </p:grpSp>
      <p:grpSp>
        <p:nvGrpSpPr>
          <p:cNvPr id="19" name="Group 18"/>
          <p:cNvGrpSpPr/>
          <p:nvPr/>
        </p:nvGrpSpPr>
        <p:grpSpPr>
          <a:xfrm>
            <a:off x="228600" y="4477752"/>
            <a:ext cx="4419600" cy="1763750"/>
            <a:chOff x="685800" y="4577540"/>
            <a:chExt cx="4419600" cy="1763750"/>
          </a:xfrm>
        </p:grpSpPr>
        <p:pic>
          <p:nvPicPr>
            <p:cNvPr id="10" name="Picture 9" descr="Ca2+ pump.jpg"/>
            <p:cNvPicPr>
              <a:picLocks noChangeAspect="1"/>
            </p:cNvPicPr>
            <p:nvPr/>
          </p:nvPicPr>
          <p:blipFill>
            <a:blip r:embed="rId5" cstate="print"/>
            <a:stretch>
              <a:fillRect/>
            </a:stretch>
          </p:blipFill>
          <p:spPr>
            <a:xfrm>
              <a:off x="685800" y="4577540"/>
              <a:ext cx="4419600" cy="1261870"/>
            </a:xfrm>
            <a:prstGeom prst="rect">
              <a:avLst/>
            </a:prstGeom>
          </p:spPr>
        </p:pic>
        <p:sp>
          <p:nvSpPr>
            <p:cNvPr id="11" name="TextBox 10"/>
            <p:cNvSpPr txBox="1"/>
            <p:nvPr/>
          </p:nvSpPr>
          <p:spPr>
            <a:xfrm>
              <a:off x="734704" y="6002736"/>
              <a:ext cx="4191000" cy="338554"/>
            </a:xfrm>
            <a:prstGeom prst="rect">
              <a:avLst/>
            </a:prstGeom>
            <a:noFill/>
          </p:spPr>
          <p:txBody>
            <a:bodyPr wrap="square" rtlCol="0">
              <a:spAutoFit/>
            </a:bodyPr>
            <a:lstStyle/>
            <a:p>
              <a:r>
                <a:rPr lang="en-GB" sz="800" dirty="0" smtClean="0">
                  <a:solidFill>
                    <a:srgbClr val="0070C0"/>
                  </a:solidFill>
                </a:rPr>
                <a:t>Molecular Cell Biology. 4th edition.</a:t>
              </a:r>
              <a:r>
                <a:rPr lang="pl-PL" sz="800" dirty="0" smtClean="0">
                  <a:solidFill>
                    <a:srgbClr val="0070C0"/>
                  </a:solidFill>
                </a:rPr>
                <a:t> </a:t>
              </a:r>
              <a:r>
                <a:rPr lang="en-GB" sz="800" dirty="0" err="1" smtClean="0">
                  <a:solidFill>
                    <a:srgbClr val="0070C0"/>
                  </a:solidFill>
                </a:rPr>
                <a:t>Lodish</a:t>
              </a:r>
              <a:r>
                <a:rPr lang="en-GB" sz="800" dirty="0" smtClean="0">
                  <a:solidFill>
                    <a:srgbClr val="0070C0"/>
                  </a:solidFill>
                </a:rPr>
                <a:t> H, Berk A, </a:t>
              </a:r>
              <a:r>
                <a:rPr lang="en-GB" sz="800" dirty="0" err="1" smtClean="0">
                  <a:solidFill>
                    <a:srgbClr val="0070C0"/>
                  </a:solidFill>
                </a:rPr>
                <a:t>Zipursky</a:t>
              </a:r>
              <a:r>
                <a:rPr lang="en-GB" sz="800" dirty="0" smtClean="0">
                  <a:solidFill>
                    <a:srgbClr val="0070C0"/>
                  </a:solidFill>
                </a:rPr>
                <a:t> SL, et al.</a:t>
              </a:r>
              <a:r>
                <a:rPr lang="pl-PL" sz="800" dirty="0" smtClean="0">
                  <a:solidFill>
                    <a:srgbClr val="0070C0"/>
                  </a:solidFill>
                </a:rPr>
                <a:t> </a:t>
              </a:r>
              <a:r>
                <a:rPr lang="en-GB" sz="800" dirty="0" smtClean="0">
                  <a:solidFill>
                    <a:srgbClr val="0070C0"/>
                  </a:solidFill>
                </a:rPr>
                <a:t>New York: W. H. Freeman; 2000.</a:t>
              </a:r>
              <a:endParaRPr lang="en-GB" sz="800" dirty="0">
                <a:solidFill>
                  <a:srgbClr val="0070C0"/>
                </a:solidFill>
              </a:endParaRPr>
            </a:p>
          </p:txBody>
        </p:sp>
        <p:sp>
          <p:nvSpPr>
            <p:cNvPr id="13" name="Rectangle 12"/>
            <p:cNvSpPr/>
            <p:nvPr/>
          </p:nvSpPr>
          <p:spPr>
            <a:xfrm>
              <a:off x="740392" y="5791200"/>
              <a:ext cx="1912383" cy="276999"/>
            </a:xfrm>
            <a:prstGeom prst="rect">
              <a:avLst/>
            </a:prstGeom>
          </p:spPr>
          <p:txBody>
            <a:bodyPr wrap="none">
              <a:spAutoFit/>
            </a:bodyPr>
            <a:lstStyle/>
            <a:p>
              <a:r>
                <a:rPr lang="en-GB" sz="1200" dirty="0" smtClean="0">
                  <a:solidFill>
                    <a:srgbClr val="7030A0"/>
                  </a:solidFill>
                </a:rPr>
                <a:t>Action of muscle Ca2+ </a:t>
              </a:r>
              <a:r>
                <a:rPr lang="en-GB" sz="1200" dirty="0" err="1" smtClean="0">
                  <a:solidFill>
                    <a:srgbClr val="7030A0"/>
                  </a:solidFill>
                </a:rPr>
                <a:t>ATPase</a:t>
              </a:r>
              <a:endParaRPr lang="en-GB" sz="1200" dirty="0">
                <a:solidFill>
                  <a:srgbClr val="7030A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Model decomposition and quantitative </a:t>
            </a:r>
            <a:r>
              <a:rPr lang="en-GB" sz="3200" dirty="0" err="1" smtClean="0"/>
              <a:t>submodel</a:t>
            </a:r>
            <a:r>
              <a:rPr lang="en-GB" sz="3200" dirty="0" smtClean="0"/>
              <a:t> comparison</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30</a:t>
            </a:fld>
            <a:endParaRPr lang="en-GB"/>
          </a:p>
        </p:txBody>
      </p:sp>
      <p:sp>
        <p:nvSpPr>
          <p:cNvPr id="3" name="Content Placeholder 2"/>
          <p:cNvSpPr>
            <a:spLocks noGrp="1"/>
          </p:cNvSpPr>
          <p:nvPr>
            <p:ph sz="quarter" idx="1"/>
          </p:nvPr>
        </p:nvSpPr>
        <p:spPr/>
        <p:txBody>
          <a:bodyPr>
            <a:normAutofit/>
          </a:bodyPr>
          <a:lstStyle/>
          <a:p>
            <a:r>
              <a:rPr lang="en-GB" sz="1800" dirty="0">
                <a:solidFill>
                  <a:srgbClr val="0070C0"/>
                </a:solidFill>
              </a:rPr>
              <a:t>The problem becomes somewhat simpler when the alternative designs </a:t>
            </a:r>
            <a:r>
              <a:rPr lang="en-GB" sz="1800" dirty="0" smtClean="0">
                <a:solidFill>
                  <a:srgbClr val="0070C0"/>
                </a:solidFill>
              </a:rPr>
              <a:t>are actually </a:t>
            </a:r>
            <a:r>
              <a:rPr lang="en-GB" sz="1800" dirty="0" err="1">
                <a:solidFill>
                  <a:srgbClr val="0070C0"/>
                </a:solidFill>
              </a:rPr>
              <a:t>submodels</a:t>
            </a:r>
            <a:r>
              <a:rPr lang="en-GB" sz="1800" dirty="0">
                <a:solidFill>
                  <a:srgbClr val="0070C0"/>
                </a:solidFill>
              </a:rPr>
              <a:t> of a larger </a:t>
            </a:r>
            <a:r>
              <a:rPr lang="en-GB" sz="1800" dirty="0" smtClean="0">
                <a:solidFill>
                  <a:srgbClr val="0070C0"/>
                </a:solidFill>
              </a:rPr>
              <a:t>model:</a:t>
            </a:r>
          </a:p>
          <a:p>
            <a:pPr lvl="1"/>
            <a:r>
              <a:rPr lang="en-GB" sz="1800" dirty="0" smtClean="0">
                <a:solidFill>
                  <a:srgbClr val="0070C0"/>
                </a:solidFill>
              </a:rPr>
              <a:t>the </a:t>
            </a:r>
            <a:r>
              <a:rPr lang="en-GB" sz="1800" dirty="0">
                <a:solidFill>
                  <a:srgbClr val="0070C0"/>
                </a:solidFill>
              </a:rPr>
              <a:t>underlying networks are similar, although not identical, </a:t>
            </a:r>
            <a:r>
              <a:rPr lang="en-GB" sz="1800" dirty="0" smtClean="0">
                <a:solidFill>
                  <a:srgbClr val="0070C0"/>
                </a:solidFill>
              </a:rPr>
              <a:t>and</a:t>
            </a:r>
          </a:p>
          <a:p>
            <a:pPr lvl="1"/>
            <a:r>
              <a:rPr lang="en-GB" sz="1800" dirty="0" smtClean="0">
                <a:solidFill>
                  <a:srgbClr val="0070C0"/>
                </a:solidFill>
              </a:rPr>
              <a:t>the </a:t>
            </a:r>
            <a:r>
              <a:rPr lang="en-GB" sz="1800" dirty="0">
                <a:solidFill>
                  <a:srgbClr val="0070C0"/>
                </a:solidFill>
              </a:rPr>
              <a:t>biological constrains are given by the larger model</a:t>
            </a:r>
            <a:r>
              <a:rPr lang="en-GB" sz="1800" dirty="0" smtClean="0">
                <a:solidFill>
                  <a:srgbClr val="0070C0"/>
                </a:solidFill>
              </a:rPr>
              <a:t>.</a:t>
            </a:r>
          </a:p>
          <a:p>
            <a:pPr>
              <a:buNone/>
            </a:pPr>
            <a:endParaRPr lang="en-GB" sz="2000" dirty="0">
              <a:solidFill>
                <a:srgbClr val="0070C0"/>
              </a:solidFill>
            </a:endParaRPr>
          </a:p>
          <a:p>
            <a:r>
              <a:rPr lang="en-GB" sz="1800" dirty="0">
                <a:solidFill>
                  <a:srgbClr val="0070C0"/>
                </a:solidFill>
              </a:rPr>
              <a:t>E.g., </a:t>
            </a:r>
            <a:r>
              <a:rPr lang="en-GB" sz="1800" dirty="0" err="1">
                <a:solidFill>
                  <a:srgbClr val="0070C0"/>
                </a:solidFill>
              </a:rPr>
              <a:t>submodels</a:t>
            </a:r>
            <a:r>
              <a:rPr lang="en-GB" sz="1800" dirty="0">
                <a:solidFill>
                  <a:srgbClr val="0070C0"/>
                </a:solidFill>
              </a:rPr>
              <a:t> are considered when striving to obtain a global picture </a:t>
            </a:r>
            <a:r>
              <a:rPr lang="en-GB" sz="1800" dirty="0" smtClean="0">
                <a:solidFill>
                  <a:srgbClr val="0070C0"/>
                </a:solidFill>
              </a:rPr>
              <a:t>of a </a:t>
            </a:r>
            <a:r>
              <a:rPr lang="en-GB" sz="1800" dirty="0">
                <a:solidFill>
                  <a:srgbClr val="0070C0"/>
                </a:solidFill>
              </a:rPr>
              <a:t>large system’s architecture, i.e. understanding the interactions </a:t>
            </a:r>
            <a:r>
              <a:rPr lang="en-GB" sz="1800" dirty="0" smtClean="0">
                <a:solidFill>
                  <a:srgbClr val="0070C0"/>
                </a:solidFill>
              </a:rPr>
              <a:t>between various </a:t>
            </a:r>
            <a:r>
              <a:rPr lang="en-GB" sz="1800" dirty="0">
                <a:solidFill>
                  <a:srgbClr val="0070C0"/>
                </a:solidFill>
              </a:rPr>
              <a:t>components</a:t>
            </a:r>
            <a:r>
              <a:rPr lang="en-GB" sz="1800" dirty="0" smtClean="0">
                <a:solidFill>
                  <a:srgbClr val="0070C0"/>
                </a:solidFill>
              </a:rPr>
              <a:t>.</a:t>
            </a:r>
          </a:p>
          <a:p>
            <a:pPr>
              <a:buNone/>
            </a:pPr>
            <a:endParaRPr lang="en-GB" sz="1800" dirty="0">
              <a:solidFill>
                <a:srgbClr val="0070C0"/>
              </a:solidFill>
            </a:endParaRPr>
          </a:p>
          <a:p>
            <a:r>
              <a:rPr lang="en-GB" sz="1800" dirty="0">
                <a:solidFill>
                  <a:srgbClr val="0070C0"/>
                </a:solidFill>
              </a:rPr>
              <a:t>Similar problems have been encountered in engineering sciences, e.g., </a:t>
            </a:r>
            <a:r>
              <a:rPr lang="en-GB" sz="1800" dirty="0" smtClean="0">
                <a:solidFill>
                  <a:srgbClr val="0070C0"/>
                </a:solidFill>
              </a:rPr>
              <a:t>in control theory.</a:t>
            </a:r>
          </a:p>
          <a:p>
            <a:pPr lvl="1"/>
            <a:r>
              <a:rPr lang="en-GB" sz="1800" dirty="0" smtClean="0">
                <a:solidFill>
                  <a:srgbClr val="0070C0"/>
                </a:solidFill>
              </a:rPr>
              <a:t>One </a:t>
            </a:r>
            <a:r>
              <a:rPr lang="en-GB" sz="1800" dirty="0">
                <a:solidFill>
                  <a:srgbClr val="0070C0"/>
                </a:solidFill>
              </a:rPr>
              <a:t>strategy is to adapt specific methods originating from </a:t>
            </a:r>
            <a:r>
              <a:rPr lang="en-GB" sz="1800" dirty="0" smtClean="0">
                <a:solidFill>
                  <a:srgbClr val="0070C0"/>
                </a:solidFill>
              </a:rPr>
              <a:t>these disciplines</a:t>
            </a:r>
            <a:r>
              <a:rPr lang="en-GB" sz="1800"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ox(in)">
                                      <p:cBhvr>
                                        <p:cTn id="12" dur="500"/>
                                        <p:tgtEl>
                                          <p:spTgt spid="3">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ox(in)">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Model decomposition and quantitative </a:t>
            </a:r>
            <a:r>
              <a:rPr lang="en-GB" sz="3200" dirty="0" err="1" smtClean="0"/>
              <a:t>submodel</a:t>
            </a:r>
            <a:r>
              <a:rPr lang="en-GB" sz="3200" dirty="0" smtClean="0"/>
              <a:t> comparison</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31</a:t>
            </a:fld>
            <a:endParaRPr lang="en-GB"/>
          </a:p>
        </p:txBody>
      </p:sp>
      <p:sp>
        <p:nvSpPr>
          <p:cNvPr id="3" name="Content Placeholder 2"/>
          <p:cNvSpPr>
            <a:spLocks noGrp="1"/>
          </p:cNvSpPr>
          <p:nvPr>
            <p:ph sz="quarter" idx="1"/>
          </p:nvPr>
        </p:nvSpPr>
        <p:spPr/>
        <p:txBody>
          <a:bodyPr>
            <a:normAutofit/>
          </a:bodyPr>
          <a:lstStyle/>
          <a:p>
            <a:pPr>
              <a:buNone/>
            </a:pPr>
            <a:r>
              <a:rPr lang="en-GB" sz="1800" dirty="0">
                <a:solidFill>
                  <a:srgbClr val="0070C0"/>
                </a:solidFill>
              </a:rPr>
              <a:t>Three methods were </a:t>
            </a:r>
            <a:r>
              <a:rPr lang="en-GB" sz="1800" dirty="0" smtClean="0">
                <a:solidFill>
                  <a:srgbClr val="0070C0"/>
                </a:solidFill>
              </a:rPr>
              <a:t>developed:</a:t>
            </a:r>
          </a:p>
          <a:p>
            <a:pPr>
              <a:buNone/>
            </a:pPr>
            <a:endParaRPr lang="en-GB" sz="1000" dirty="0" smtClean="0"/>
          </a:p>
          <a:p>
            <a:pPr marL="514350" indent="-514350">
              <a:spcBef>
                <a:spcPts val="600"/>
              </a:spcBef>
              <a:spcAft>
                <a:spcPts val="600"/>
              </a:spcAft>
              <a:buFont typeface="+mj-lt"/>
              <a:buAutoNum type="arabicPeriod"/>
            </a:pPr>
            <a:r>
              <a:rPr lang="en-GB" sz="1800" dirty="0" smtClean="0">
                <a:solidFill>
                  <a:srgbClr val="0070C0"/>
                </a:solidFill>
              </a:rPr>
              <a:t>Local </a:t>
            </a:r>
            <a:r>
              <a:rPr lang="en-GB" sz="1800" dirty="0" err="1">
                <a:solidFill>
                  <a:srgbClr val="0070C0"/>
                </a:solidFill>
              </a:rPr>
              <a:t>submodels</a:t>
            </a:r>
            <a:r>
              <a:rPr lang="en-GB" sz="1800" dirty="0">
                <a:solidFill>
                  <a:srgbClr val="0070C0"/>
                </a:solidFill>
              </a:rPr>
              <a:t> </a:t>
            </a:r>
            <a:r>
              <a:rPr lang="en-GB" sz="1800" dirty="0" smtClean="0">
                <a:solidFill>
                  <a:srgbClr val="0070C0"/>
                </a:solidFill>
              </a:rPr>
              <a:t>comparison</a:t>
            </a:r>
            <a:r>
              <a:rPr lang="en-GB" sz="1800" dirty="0" smtClean="0"/>
              <a:t/>
            </a:r>
            <a:br>
              <a:rPr lang="en-GB" sz="1800" dirty="0" smtClean="0"/>
            </a:br>
            <a:r>
              <a:rPr lang="en-GB" sz="1800" dirty="0" smtClean="0">
                <a:solidFill>
                  <a:srgbClr val="00B050"/>
                </a:solidFill>
              </a:rPr>
              <a:t/>
            </a:r>
            <a:br>
              <a:rPr lang="en-GB" sz="1800" dirty="0" smtClean="0">
                <a:solidFill>
                  <a:srgbClr val="00B050"/>
                </a:solidFill>
              </a:rPr>
            </a:br>
            <a:r>
              <a:rPr lang="en-GB" sz="1400" dirty="0" smtClean="0">
                <a:solidFill>
                  <a:srgbClr val="00B050"/>
                </a:solidFill>
              </a:rPr>
              <a:t>El</a:t>
            </a:r>
            <a:r>
              <a:rPr lang="en-GB" sz="1400" dirty="0">
                <a:solidFill>
                  <a:srgbClr val="00B050"/>
                </a:solidFill>
              </a:rPr>
              <a:t>. </a:t>
            </a:r>
            <a:r>
              <a:rPr lang="en-GB" sz="1400" dirty="0" err="1">
                <a:solidFill>
                  <a:srgbClr val="00B050"/>
                </a:solidFill>
              </a:rPr>
              <a:t>Czeizler</a:t>
            </a:r>
            <a:r>
              <a:rPr lang="en-GB" sz="1400" dirty="0">
                <a:solidFill>
                  <a:srgbClr val="00B050"/>
                </a:solidFill>
              </a:rPr>
              <a:t>, </a:t>
            </a:r>
            <a:r>
              <a:rPr lang="en-GB" sz="1400" dirty="0" err="1">
                <a:solidFill>
                  <a:srgbClr val="00B050"/>
                </a:solidFill>
              </a:rPr>
              <a:t>Eu</a:t>
            </a:r>
            <a:r>
              <a:rPr lang="en-GB" sz="1400" dirty="0">
                <a:solidFill>
                  <a:srgbClr val="00B050"/>
                </a:solidFill>
              </a:rPr>
              <a:t>. </a:t>
            </a:r>
            <a:r>
              <a:rPr lang="en-GB" sz="1400" dirty="0" err="1">
                <a:solidFill>
                  <a:srgbClr val="00B050"/>
                </a:solidFill>
              </a:rPr>
              <a:t>Czeizler</a:t>
            </a:r>
            <a:r>
              <a:rPr lang="en-GB" sz="1400" dirty="0">
                <a:solidFill>
                  <a:srgbClr val="00B050"/>
                </a:solidFill>
              </a:rPr>
              <a:t>, R.-J. Back, and I. </a:t>
            </a:r>
            <a:r>
              <a:rPr lang="en-GB" sz="1400" dirty="0" err="1">
                <a:solidFill>
                  <a:srgbClr val="00B050"/>
                </a:solidFill>
              </a:rPr>
              <a:t>Petre</a:t>
            </a:r>
            <a:r>
              <a:rPr lang="en-GB" sz="1400" dirty="0">
                <a:solidFill>
                  <a:srgbClr val="00B050"/>
                </a:solidFill>
              </a:rPr>
              <a:t>. Control strategies for the regulation of </a:t>
            </a:r>
            <a:r>
              <a:rPr lang="en-GB" sz="1400" dirty="0" smtClean="0">
                <a:solidFill>
                  <a:srgbClr val="00B050"/>
                </a:solidFill>
              </a:rPr>
              <a:t>the eukaryotic </a:t>
            </a:r>
            <a:r>
              <a:rPr lang="en-GB" sz="1400" dirty="0">
                <a:solidFill>
                  <a:srgbClr val="00B050"/>
                </a:solidFill>
              </a:rPr>
              <a:t>heat shock response. In P. </a:t>
            </a:r>
            <a:r>
              <a:rPr lang="en-GB" sz="1400" dirty="0" err="1">
                <a:solidFill>
                  <a:srgbClr val="00B050"/>
                </a:solidFill>
              </a:rPr>
              <a:t>Degano</a:t>
            </a:r>
            <a:r>
              <a:rPr lang="en-GB" sz="1400" dirty="0">
                <a:solidFill>
                  <a:srgbClr val="00B050"/>
                </a:solidFill>
              </a:rPr>
              <a:t> and R. </a:t>
            </a:r>
            <a:r>
              <a:rPr lang="en-GB" sz="1400" dirty="0" err="1">
                <a:solidFill>
                  <a:srgbClr val="00B050"/>
                </a:solidFill>
              </a:rPr>
              <a:t>Gorrieri</a:t>
            </a:r>
            <a:r>
              <a:rPr lang="en-GB" sz="1400" dirty="0">
                <a:solidFill>
                  <a:srgbClr val="00B050"/>
                </a:solidFill>
              </a:rPr>
              <a:t> (Eds.), </a:t>
            </a:r>
            <a:r>
              <a:rPr lang="en-GB" sz="1400" i="1" dirty="0">
                <a:solidFill>
                  <a:srgbClr val="00B050"/>
                </a:solidFill>
              </a:rPr>
              <a:t>Computational Methods </a:t>
            </a:r>
            <a:r>
              <a:rPr lang="en-GB" sz="1400" i="1" dirty="0" smtClean="0">
                <a:solidFill>
                  <a:srgbClr val="00B050"/>
                </a:solidFill>
              </a:rPr>
              <a:t>in Systems </a:t>
            </a:r>
            <a:r>
              <a:rPr lang="en-GB" sz="1400" i="1" dirty="0">
                <a:solidFill>
                  <a:srgbClr val="00B050"/>
                </a:solidFill>
              </a:rPr>
              <a:t>Biology, LNCS</a:t>
            </a:r>
            <a:r>
              <a:rPr lang="en-GB" sz="1400" dirty="0">
                <a:solidFill>
                  <a:srgbClr val="00B050"/>
                </a:solidFill>
              </a:rPr>
              <a:t>, vol. 5688, pp. 111-125, Heidelberg, 2009. </a:t>
            </a:r>
            <a:r>
              <a:rPr lang="en-GB" sz="1400" dirty="0" smtClean="0">
                <a:solidFill>
                  <a:srgbClr val="00B050"/>
                </a:solidFill>
              </a:rPr>
              <a:t>Springer-</a:t>
            </a:r>
            <a:r>
              <a:rPr lang="en-GB" sz="1400" dirty="0" err="1" smtClean="0">
                <a:solidFill>
                  <a:srgbClr val="00B050"/>
                </a:solidFill>
              </a:rPr>
              <a:t>Verlag</a:t>
            </a:r>
            <a:r>
              <a:rPr lang="en-GB" sz="1400" dirty="0" smtClean="0">
                <a:solidFill>
                  <a:srgbClr val="00B050"/>
                </a:solidFill>
              </a:rPr>
              <a:t>.</a:t>
            </a:r>
          </a:p>
          <a:p>
            <a:pPr marL="514350" indent="-514350">
              <a:spcBef>
                <a:spcPts val="600"/>
              </a:spcBef>
              <a:spcAft>
                <a:spcPts val="600"/>
              </a:spcAft>
              <a:buFont typeface="+mj-lt"/>
              <a:buAutoNum type="arabicPeriod"/>
            </a:pPr>
            <a:r>
              <a:rPr lang="en-GB" sz="1800" dirty="0" smtClean="0">
                <a:solidFill>
                  <a:srgbClr val="0070C0"/>
                </a:solidFill>
              </a:rPr>
              <a:t>Discrete </a:t>
            </a:r>
            <a:r>
              <a:rPr lang="en-GB" sz="1800" dirty="0">
                <a:solidFill>
                  <a:srgbClr val="0070C0"/>
                </a:solidFill>
              </a:rPr>
              <a:t>approach for comparing continuous </a:t>
            </a:r>
            <a:r>
              <a:rPr lang="en-GB" sz="1800" dirty="0" err="1" smtClean="0">
                <a:solidFill>
                  <a:srgbClr val="0070C0"/>
                </a:solidFill>
              </a:rPr>
              <a:t>submodels</a:t>
            </a:r>
            <a:r>
              <a:rPr lang="en-GB" sz="1800" dirty="0">
                <a:solidFill>
                  <a:srgbClr val="0070C0"/>
                </a:solidFill>
              </a:rPr>
              <a:t/>
            </a:r>
            <a:br>
              <a:rPr lang="en-GB" sz="1800" dirty="0">
                <a:solidFill>
                  <a:srgbClr val="0070C0"/>
                </a:solidFill>
              </a:rPr>
            </a:br>
            <a:r>
              <a:rPr lang="en-GB" sz="1800" b="1" dirty="0"/>
              <a:t/>
            </a:r>
            <a:br>
              <a:rPr lang="en-GB" sz="1800" b="1" dirty="0"/>
            </a:br>
            <a:r>
              <a:rPr lang="en-GB" sz="1400" dirty="0" smtClean="0">
                <a:solidFill>
                  <a:srgbClr val="00B050"/>
                </a:solidFill>
              </a:rPr>
              <a:t>El</a:t>
            </a:r>
            <a:r>
              <a:rPr lang="en-GB" sz="1400" dirty="0">
                <a:solidFill>
                  <a:srgbClr val="00B050"/>
                </a:solidFill>
              </a:rPr>
              <a:t>. </a:t>
            </a:r>
            <a:r>
              <a:rPr lang="en-GB" sz="1400" dirty="0" err="1">
                <a:solidFill>
                  <a:srgbClr val="00B050"/>
                </a:solidFill>
              </a:rPr>
              <a:t>Czeizler</a:t>
            </a:r>
            <a:r>
              <a:rPr lang="en-GB" sz="1400" dirty="0">
                <a:solidFill>
                  <a:srgbClr val="00B050"/>
                </a:solidFill>
              </a:rPr>
              <a:t>, A. </a:t>
            </a:r>
            <a:r>
              <a:rPr lang="en-GB" sz="1400" dirty="0" err="1">
                <a:solidFill>
                  <a:srgbClr val="00B050"/>
                </a:solidFill>
              </a:rPr>
              <a:t>Mizera</a:t>
            </a:r>
            <a:r>
              <a:rPr lang="en-GB" sz="1400" dirty="0">
                <a:solidFill>
                  <a:srgbClr val="00B050"/>
                </a:solidFill>
              </a:rPr>
              <a:t>, and I. </a:t>
            </a:r>
            <a:r>
              <a:rPr lang="en-GB" sz="1400" dirty="0" err="1">
                <a:solidFill>
                  <a:srgbClr val="00B050"/>
                </a:solidFill>
              </a:rPr>
              <a:t>Petre</a:t>
            </a:r>
            <a:r>
              <a:rPr lang="en-GB" sz="1400" dirty="0">
                <a:solidFill>
                  <a:srgbClr val="00B050"/>
                </a:solidFill>
              </a:rPr>
              <a:t>. A Boolean approach for disentangling the </a:t>
            </a:r>
            <a:r>
              <a:rPr lang="en-GB" sz="1400" dirty="0" smtClean="0">
                <a:solidFill>
                  <a:srgbClr val="00B050"/>
                </a:solidFill>
              </a:rPr>
              <a:t>numerical contribution </a:t>
            </a:r>
            <a:r>
              <a:rPr lang="en-GB" sz="1400" dirty="0">
                <a:solidFill>
                  <a:srgbClr val="00B050"/>
                </a:solidFill>
              </a:rPr>
              <a:t>of modules to the system-level </a:t>
            </a:r>
            <a:r>
              <a:rPr lang="en-GB" sz="1400" dirty="0" err="1">
                <a:solidFill>
                  <a:srgbClr val="00B050"/>
                </a:solidFill>
              </a:rPr>
              <a:t>behavior</a:t>
            </a:r>
            <a:r>
              <a:rPr lang="en-GB" sz="1400" dirty="0">
                <a:solidFill>
                  <a:srgbClr val="00B050"/>
                </a:solidFill>
              </a:rPr>
              <a:t> of a </a:t>
            </a:r>
            <a:r>
              <a:rPr lang="en-GB" sz="1400" dirty="0" err="1">
                <a:solidFill>
                  <a:srgbClr val="00B050"/>
                </a:solidFill>
              </a:rPr>
              <a:t>biomodel</a:t>
            </a:r>
            <a:r>
              <a:rPr lang="en-GB" sz="1400" dirty="0">
                <a:solidFill>
                  <a:srgbClr val="00B050"/>
                </a:solidFill>
              </a:rPr>
              <a:t>. </a:t>
            </a:r>
            <a:r>
              <a:rPr lang="en-GB" sz="1400" i="1" dirty="0">
                <a:solidFill>
                  <a:srgbClr val="00B050"/>
                </a:solidFill>
              </a:rPr>
              <a:t>Submitted</a:t>
            </a:r>
            <a:r>
              <a:rPr lang="en-GB" sz="1400" dirty="0">
                <a:solidFill>
                  <a:srgbClr val="00B050"/>
                </a:solidFill>
              </a:rPr>
              <a:t>, </a:t>
            </a:r>
            <a:r>
              <a:rPr lang="en-GB" sz="1400" dirty="0" smtClean="0">
                <a:solidFill>
                  <a:srgbClr val="00B050"/>
                </a:solidFill>
              </a:rPr>
              <a:t>2011.</a:t>
            </a:r>
          </a:p>
          <a:p>
            <a:pPr marL="514350" indent="-514350">
              <a:spcBef>
                <a:spcPts val="600"/>
              </a:spcBef>
              <a:spcAft>
                <a:spcPts val="600"/>
              </a:spcAft>
              <a:buFont typeface="+mj-lt"/>
              <a:buAutoNum type="arabicPeriod"/>
            </a:pPr>
            <a:r>
              <a:rPr lang="it-IT" sz="1800" dirty="0" smtClean="0">
                <a:solidFill>
                  <a:srgbClr val="0070C0"/>
                </a:solidFill>
              </a:rPr>
              <a:t>A </a:t>
            </a:r>
            <a:r>
              <a:rPr lang="it-IT" sz="1800" dirty="0">
                <a:solidFill>
                  <a:srgbClr val="0070C0"/>
                </a:solidFill>
              </a:rPr>
              <a:t>statistical method for quantitative submodel </a:t>
            </a:r>
            <a:r>
              <a:rPr lang="it-IT" sz="1800" dirty="0" smtClean="0">
                <a:solidFill>
                  <a:srgbClr val="0070C0"/>
                </a:solidFill>
              </a:rPr>
              <a:t>comparison</a:t>
            </a:r>
            <a:br>
              <a:rPr lang="it-IT" sz="1800" dirty="0" smtClean="0">
                <a:solidFill>
                  <a:srgbClr val="0070C0"/>
                </a:solidFill>
              </a:rPr>
            </a:br>
            <a:r>
              <a:rPr lang="it-IT" sz="1800" b="1" dirty="0" smtClean="0">
                <a:solidFill>
                  <a:srgbClr val="00B050"/>
                </a:solidFill>
              </a:rPr>
              <a:t/>
            </a:r>
            <a:br>
              <a:rPr lang="it-IT" sz="1800" b="1" dirty="0" smtClean="0">
                <a:solidFill>
                  <a:srgbClr val="00B050"/>
                </a:solidFill>
              </a:rPr>
            </a:br>
            <a:r>
              <a:rPr lang="en-GB" sz="1400" dirty="0" smtClean="0">
                <a:solidFill>
                  <a:srgbClr val="00B050"/>
                </a:solidFill>
              </a:rPr>
              <a:t>A</a:t>
            </a:r>
            <a:r>
              <a:rPr lang="en-GB" sz="1400" dirty="0">
                <a:solidFill>
                  <a:srgbClr val="00B050"/>
                </a:solidFill>
              </a:rPr>
              <a:t>. </a:t>
            </a:r>
            <a:r>
              <a:rPr lang="en-GB" sz="1400" dirty="0" err="1">
                <a:solidFill>
                  <a:srgbClr val="00B050"/>
                </a:solidFill>
              </a:rPr>
              <a:t>Mizera</a:t>
            </a:r>
            <a:r>
              <a:rPr lang="en-GB" sz="1400" dirty="0">
                <a:solidFill>
                  <a:srgbClr val="00B050"/>
                </a:solidFill>
              </a:rPr>
              <a:t>, El. </a:t>
            </a:r>
            <a:r>
              <a:rPr lang="en-GB" sz="1400" dirty="0" err="1">
                <a:solidFill>
                  <a:srgbClr val="00B050"/>
                </a:solidFill>
              </a:rPr>
              <a:t>Czeizler</a:t>
            </a:r>
            <a:r>
              <a:rPr lang="en-GB" sz="1400" dirty="0">
                <a:solidFill>
                  <a:srgbClr val="00B050"/>
                </a:solidFill>
              </a:rPr>
              <a:t>, and I. </a:t>
            </a:r>
            <a:r>
              <a:rPr lang="en-GB" sz="1400" dirty="0" err="1">
                <a:solidFill>
                  <a:srgbClr val="00B050"/>
                </a:solidFill>
              </a:rPr>
              <a:t>Petre</a:t>
            </a:r>
            <a:r>
              <a:rPr lang="en-GB" sz="1400" dirty="0">
                <a:solidFill>
                  <a:srgbClr val="00B050"/>
                </a:solidFill>
              </a:rPr>
              <a:t>. Methods for biochemical model decomposition </a:t>
            </a:r>
            <a:r>
              <a:rPr lang="en-GB" sz="1400" dirty="0" smtClean="0">
                <a:solidFill>
                  <a:srgbClr val="00B050"/>
                </a:solidFill>
              </a:rPr>
              <a:t>and quantitative </a:t>
            </a:r>
            <a:r>
              <a:rPr lang="en-GB" sz="1400" dirty="0" err="1">
                <a:solidFill>
                  <a:srgbClr val="00B050"/>
                </a:solidFill>
              </a:rPr>
              <a:t>submodel</a:t>
            </a:r>
            <a:r>
              <a:rPr lang="en-GB" sz="1400" dirty="0">
                <a:solidFill>
                  <a:srgbClr val="00B050"/>
                </a:solidFill>
              </a:rPr>
              <a:t> comparison. </a:t>
            </a:r>
            <a:r>
              <a:rPr lang="en-GB" sz="1400" i="1" dirty="0">
                <a:solidFill>
                  <a:srgbClr val="00B050"/>
                </a:solidFill>
              </a:rPr>
              <a:t>Israel Journal of Chemistry</a:t>
            </a:r>
            <a:r>
              <a:rPr lang="en-GB" sz="1400" dirty="0">
                <a:solidFill>
                  <a:srgbClr val="00B050"/>
                </a:solidFill>
              </a:rPr>
              <a:t>, 51(1):151-164, 2011.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Model decomposition and quantitative </a:t>
            </a:r>
            <a:r>
              <a:rPr lang="en-GB" sz="3200" dirty="0" err="1" smtClean="0"/>
              <a:t>submodel</a:t>
            </a:r>
            <a:r>
              <a:rPr lang="en-GB" sz="3200" dirty="0" smtClean="0"/>
              <a:t> comparison</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32</a:t>
            </a:fld>
            <a:endParaRPr lang="en-GB"/>
          </a:p>
        </p:txBody>
      </p:sp>
      <p:sp>
        <p:nvSpPr>
          <p:cNvPr id="3" name="Content Placeholder 2"/>
          <p:cNvSpPr>
            <a:spLocks noGrp="1"/>
          </p:cNvSpPr>
          <p:nvPr>
            <p:ph sz="quarter" idx="1"/>
          </p:nvPr>
        </p:nvSpPr>
        <p:spPr/>
        <p:txBody>
          <a:bodyPr>
            <a:normAutofit/>
          </a:bodyPr>
          <a:lstStyle/>
          <a:p>
            <a:pPr>
              <a:buNone/>
            </a:pPr>
            <a:endParaRPr lang="en-GB" sz="1800" dirty="0" smtClean="0">
              <a:solidFill>
                <a:srgbClr val="0070C0"/>
              </a:solidFill>
            </a:endParaRPr>
          </a:p>
          <a:p>
            <a:pPr>
              <a:buNone/>
            </a:pPr>
            <a:r>
              <a:rPr lang="en-GB" sz="1800" dirty="0" smtClean="0">
                <a:solidFill>
                  <a:srgbClr val="0070C0"/>
                </a:solidFill>
              </a:rPr>
              <a:t>These </a:t>
            </a:r>
            <a:r>
              <a:rPr lang="en-GB" sz="1800" dirty="0">
                <a:solidFill>
                  <a:srgbClr val="0070C0"/>
                </a:solidFill>
              </a:rPr>
              <a:t>methods </a:t>
            </a:r>
            <a:r>
              <a:rPr lang="en-GB" sz="1800" dirty="0" smtClean="0">
                <a:solidFill>
                  <a:srgbClr val="0070C0"/>
                </a:solidFill>
              </a:rPr>
              <a:t>are:</a:t>
            </a:r>
          </a:p>
          <a:p>
            <a:pPr>
              <a:buNone/>
            </a:pPr>
            <a:endParaRPr lang="en-GB" sz="1800" dirty="0" smtClean="0">
              <a:solidFill>
                <a:srgbClr val="0070C0"/>
              </a:solidFill>
            </a:endParaRPr>
          </a:p>
          <a:p>
            <a:r>
              <a:rPr lang="en-GB" sz="1800" dirty="0" smtClean="0">
                <a:solidFill>
                  <a:srgbClr val="0070C0"/>
                </a:solidFill>
              </a:rPr>
              <a:t>using </a:t>
            </a:r>
            <a:r>
              <a:rPr lang="en-GB" sz="1800" dirty="0">
                <a:solidFill>
                  <a:srgbClr val="0070C0"/>
                </a:solidFill>
              </a:rPr>
              <a:t>the </a:t>
            </a:r>
            <a:r>
              <a:rPr lang="en-GB" sz="1800" dirty="0">
                <a:solidFill>
                  <a:srgbClr val="C00000"/>
                </a:solidFill>
              </a:rPr>
              <a:t>control-based decomposition</a:t>
            </a:r>
            <a:r>
              <a:rPr lang="en-GB" sz="1800" dirty="0">
                <a:solidFill>
                  <a:srgbClr val="0070C0"/>
                </a:solidFill>
              </a:rPr>
              <a:t> of the reference </a:t>
            </a:r>
            <a:r>
              <a:rPr lang="en-GB" sz="1800" dirty="0" smtClean="0">
                <a:solidFill>
                  <a:srgbClr val="0070C0"/>
                </a:solidFill>
              </a:rPr>
              <a:t>model,</a:t>
            </a:r>
          </a:p>
          <a:p>
            <a:endParaRPr lang="en-GB" sz="1800" dirty="0" smtClean="0">
              <a:solidFill>
                <a:srgbClr val="0070C0"/>
              </a:solidFill>
            </a:endParaRPr>
          </a:p>
          <a:p>
            <a:r>
              <a:rPr lang="en-GB" sz="1800" dirty="0" smtClean="0">
                <a:solidFill>
                  <a:srgbClr val="0070C0"/>
                </a:solidFill>
              </a:rPr>
              <a:t>comparing </a:t>
            </a:r>
            <a:r>
              <a:rPr lang="en-GB" sz="1800" dirty="0">
                <a:solidFill>
                  <a:srgbClr val="C00000"/>
                </a:solidFill>
              </a:rPr>
              <a:t>knockdown mutants</a:t>
            </a:r>
            <a:r>
              <a:rPr lang="en-GB" sz="1800" dirty="0">
                <a:solidFill>
                  <a:srgbClr val="0070C0"/>
                </a:solidFill>
              </a:rPr>
              <a:t> of the reference model, i.e</a:t>
            </a:r>
            <a:r>
              <a:rPr lang="en-GB" sz="1800" dirty="0" smtClean="0">
                <a:solidFill>
                  <a:srgbClr val="0070C0"/>
                </a:solidFill>
              </a:rPr>
              <a:t>., </a:t>
            </a:r>
            <a:r>
              <a:rPr lang="en-GB" sz="1800" dirty="0" err="1" smtClean="0">
                <a:solidFill>
                  <a:srgbClr val="0070C0"/>
                </a:solidFill>
              </a:rPr>
              <a:t>submodels</a:t>
            </a:r>
            <a:r>
              <a:rPr lang="en-GB" sz="1800" dirty="0" smtClean="0">
                <a:solidFill>
                  <a:srgbClr val="0070C0"/>
                </a:solidFill>
              </a:rPr>
              <a:t> </a:t>
            </a:r>
            <a:r>
              <a:rPr lang="en-GB" sz="1800" dirty="0">
                <a:solidFill>
                  <a:srgbClr val="0070C0"/>
                </a:solidFill>
              </a:rPr>
              <a:t>missing one or several of the </a:t>
            </a:r>
            <a:r>
              <a:rPr lang="en-GB" sz="1800" dirty="0" smtClean="0">
                <a:solidFill>
                  <a:srgbClr val="0070C0"/>
                </a:solidFill>
              </a:rPr>
              <a:t>modules,</a:t>
            </a:r>
          </a:p>
          <a:p>
            <a:endParaRPr lang="en-GB" sz="1800" dirty="0" smtClean="0">
              <a:solidFill>
                <a:srgbClr val="0070C0"/>
              </a:solidFill>
            </a:endParaRPr>
          </a:p>
          <a:p>
            <a:r>
              <a:rPr lang="en-GB" sz="1800" dirty="0" smtClean="0">
                <a:solidFill>
                  <a:srgbClr val="0070C0"/>
                </a:solidFill>
              </a:rPr>
              <a:t>illustrated </a:t>
            </a:r>
            <a:r>
              <a:rPr lang="en-GB" sz="1800" dirty="0">
                <a:solidFill>
                  <a:srgbClr val="0070C0"/>
                </a:solidFill>
              </a:rPr>
              <a:t>on the eukaryotic heat shock response case study</a:t>
            </a:r>
            <a:r>
              <a:rPr lang="en-GB" sz="1800" dirty="0" smtClean="0">
                <a:solidFill>
                  <a:srgbClr val="0070C0"/>
                </a:solidFill>
              </a:rPr>
              <a:t>.</a:t>
            </a:r>
            <a:endParaRPr lang="en-GB" sz="1800"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Model decomposition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33</a:t>
            </a:fld>
            <a:endParaRPr lang="en-GB"/>
          </a:p>
        </p:txBody>
      </p:sp>
      <p:pic>
        <p:nvPicPr>
          <p:cNvPr id="7" name="Picture 6" descr="modularizatio.png"/>
          <p:cNvPicPr>
            <a:picLocks noChangeAspect="1"/>
          </p:cNvPicPr>
          <p:nvPr/>
        </p:nvPicPr>
        <p:blipFill>
          <a:blip r:embed="rId2" cstate="print"/>
          <a:stretch>
            <a:fillRect/>
          </a:stretch>
        </p:blipFill>
        <p:spPr>
          <a:xfrm>
            <a:off x="3886200" y="1613076"/>
            <a:ext cx="5029202" cy="4482924"/>
          </a:xfrm>
          <a:prstGeom prst="rect">
            <a:avLst/>
          </a:prstGeom>
        </p:spPr>
      </p:pic>
      <p:pic>
        <p:nvPicPr>
          <p:cNvPr id="7171" name="Picture 3"/>
          <p:cNvPicPr>
            <a:picLocks noChangeAspect="1" noChangeArrowheads="1"/>
          </p:cNvPicPr>
          <p:nvPr/>
        </p:nvPicPr>
        <p:blipFill>
          <a:blip r:embed="rId3" cstate="print"/>
          <a:srcRect/>
          <a:stretch>
            <a:fillRect/>
          </a:stretch>
        </p:blipFill>
        <p:spPr bwMode="auto">
          <a:xfrm>
            <a:off x="335976" y="2037846"/>
            <a:ext cx="3474024" cy="4058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Model decomposition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34</a:t>
            </a:fld>
            <a:endParaRPr lang="en-GB"/>
          </a:p>
        </p:txBody>
      </p:sp>
      <p:pic>
        <p:nvPicPr>
          <p:cNvPr id="8194" name="Picture 2"/>
          <p:cNvPicPr>
            <a:picLocks noChangeAspect="1" noChangeArrowheads="1"/>
          </p:cNvPicPr>
          <p:nvPr/>
        </p:nvPicPr>
        <p:blipFill>
          <a:blip r:embed="rId2" cstate="print"/>
          <a:srcRect/>
          <a:stretch>
            <a:fillRect/>
          </a:stretch>
        </p:blipFill>
        <p:spPr bwMode="auto">
          <a:xfrm>
            <a:off x="771525" y="2314575"/>
            <a:ext cx="760095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Local </a:t>
            </a:r>
            <a:r>
              <a:rPr lang="en-GB" dirty="0" err="1" smtClean="0"/>
              <a:t>submodels</a:t>
            </a:r>
            <a:r>
              <a:rPr lang="en-GB" dirty="0" smtClean="0"/>
              <a:t> comparison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35</a:t>
            </a:fld>
            <a:endParaRPr lang="en-GB"/>
          </a:p>
        </p:txBody>
      </p:sp>
      <p:sp>
        <p:nvSpPr>
          <p:cNvPr id="3" name="Content Placeholder 2"/>
          <p:cNvSpPr>
            <a:spLocks noGrp="1"/>
          </p:cNvSpPr>
          <p:nvPr>
            <p:ph sz="quarter" idx="1"/>
          </p:nvPr>
        </p:nvSpPr>
        <p:spPr/>
        <p:txBody>
          <a:bodyPr>
            <a:normAutofit/>
          </a:bodyPr>
          <a:lstStyle/>
          <a:p>
            <a:endParaRPr lang="en-GB" sz="1800" dirty="0" smtClean="0">
              <a:solidFill>
                <a:srgbClr val="C00000"/>
              </a:solidFill>
            </a:endParaRPr>
          </a:p>
          <a:p>
            <a:r>
              <a:rPr lang="en-GB" sz="1800" dirty="0" smtClean="0">
                <a:solidFill>
                  <a:srgbClr val="C00000"/>
                </a:solidFill>
              </a:rPr>
              <a:t>Aim:</a:t>
            </a:r>
            <a:r>
              <a:rPr lang="en-GB" sz="1800" dirty="0" smtClean="0">
                <a:solidFill>
                  <a:srgbClr val="0070C0"/>
                </a:solidFill>
              </a:rPr>
              <a:t> biologically </a:t>
            </a:r>
            <a:r>
              <a:rPr lang="en-GB" sz="1800" u="sng" dirty="0" smtClean="0">
                <a:solidFill>
                  <a:srgbClr val="0070C0"/>
                </a:solidFill>
              </a:rPr>
              <a:t>unbiased</a:t>
            </a:r>
            <a:r>
              <a:rPr lang="en-GB" sz="1800" dirty="0" smtClean="0">
                <a:solidFill>
                  <a:srgbClr val="0070C0"/>
                </a:solidFill>
              </a:rPr>
              <a:t> analysis, i.e., elimination of accidental differences between models.</a:t>
            </a:r>
          </a:p>
          <a:p>
            <a:pPr>
              <a:buNone/>
            </a:pPr>
            <a:endParaRPr lang="en-GB" sz="1800" dirty="0" smtClean="0">
              <a:solidFill>
                <a:srgbClr val="0070C0"/>
              </a:solidFill>
            </a:endParaRPr>
          </a:p>
          <a:p>
            <a:r>
              <a:rPr lang="en-GB" sz="1800" dirty="0" smtClean="0">
                <a:solidFill>
                  <a:srgbClr val="C00000"/>
                </a:solidFill>
              </a:rPr>
              <a:t>Question:</a:t>
            </a:r>
            <a:r>
              <a:rPr lang="en-GB" sz="1800" dirty="0" smtClean="0">
                <a:solidFill>
                  <a:srgbClr val="0070C0"/>
                </a:solidFill>
              </a:rPr>
              <a:t> initial conditions in the alternative models?</a:t>
            </a:r>
          </a:p>
          <a:p>
            <a:pPr lvl="1"/>
            <a:r>
              <a:rPr lang="en-GB" sz="1800" dirty="0" smtClean="0">
                <a:solidFill>
                  <a:srgbClr val="0070C0"/>
                </a:solidFill>
              </a:rPr>
              <a:t>Taking them from the reference model </a:t>
            </a:r>
            <a:r>
              <a:rPr lang="en-GB" sz="1800" dirty="0" smtClean="0">
                <a:solidFill>
                  <a:srgbClr val="0070C0"/>
                </a:solidFill>
                <a:sym typeface="Symbol"/>
              </a:rPr>
              <a:t></a:t>
            </a:r>
            <a:r>
              <a:rPr lang="en-GB" sz="1800" dirty="0" smtClean="0">
                <a:solidFill>
                  <a:srgbClr val="0070C0"/>
                </a:solidFill>
              </a:rPr>
              <a:t> </a:t>
            </a:r>
            <a:r>
              <a:rPr lang="en-GB" sz="1800" dirty="0" smtClean="0">
                <a:solidFill>
                  <a:srgbClr val="FF0000"/>
                </a:solidFill>
              </a:rPr>
              <a:t>biased comparison</a:t>
            </a:r>
          </a:p>
          <a:p>
            <a:pPr lvl="1"/>
            <a:r>
              <a:rPr lang="en-GB" sz="1800" dirty="0" smtClean="0">
                <a:solidFill>
                  <a:srgbClr val="0070C0"/>
                </a:solidFill>
              </a:rPr>
              <a:t>Local </a:t>
            </a:r>
            <a:r>
              <a:rPr lang="en-GB" sz="1800" dirty="0" err="1" smtClean="0">
                <a:solidFill>
                  <a:srgbClr val="0070C0"/>
                </a:solidFill>
              </a:rPr>
              <a:t>submodel</a:t>
            </a:r>
            <a:r>
              <a:rPr lang="en-GB" sz="1800" dirty="0" smtClean="0">
                <a:solidFill>
                  <a:srgbClr val="0070C0"/>
                </a:solidFill>
              </a:rPr>
              <a:t> comparison: initial setup of each </a:t>
            </a:r>
            <a:r>
              <a:rPr lang="en-GB" sz="1800" dirty="0" err="1" smtClean="0">
                <a:solidFill>
                  <a:srgbClr val="0070C0"/>
                </a:solidFill>
              </a:rPr>
              <a:t>submodel</a:t>
            </a:r>
            <a:r>
              <a:rPr lang="en-GB" sz="1800" dirty="0" smtClean="0">
                <a:solidFill>
                  <a:srgbClr val="0070C0"/>
                </a:solidFill>
              </a:rPr>
              <a:t> constitutes a steady state in the absence of a trigger </a:t>
            </a:r>
            <a:r>
              <a:rPr lang="en-GB" sz="1800" dirty="0" smtClean="0">
                <a:solidFill>
                  <a:srgbClr val="0070C0"/>
                </a:solidFill>
                <a:sym typeface="Symbol"/>
              </a:rPr>
              <a:t></a:t>
            </a:r>
            <a:r>
              <a:rPr lang="en-GB" sz="1800" dirty="0" smtClean="0">
                <a:solidFill>
                  <a:srgbClr val="0070C0"/>
                </a:solidFill>
              </a:rPr>
              <a:t> </a:t>
            </a:r>
            <a:r>
              <a:rPr lang="en-GB" sz="1800" dirty="0" smtClean="0">
                <a:solidFill>
                  <a:srgbClr val="00FF00"/>
                </a:solidFill>
              </a:rPr>
              <a:t>unbiased comparison</a:t>
            </a:r>
          </a:p>
          <a:p>
            <a:pPr>
              <a:buNone/>
            </a:pPr>
            <a:endParaRPr lang="en-GB" sz="2000" dirty="0" smtClean="0">
              <a:solidFill>
                <a:srgbClr val="0070C0"/>
              </a:solidFill>
            </a:endParaRPr>
          </a:p>
          <a:p>
            <a:r>
              <a:rPr lang="en-GB" sz="1800" dirty="0" smtClean="0">
                <a:solidFill>
                  <a:srgbClr val="C00000"/>
                </a:solidFill>
              </a:rPr>
              <a:t>The method:</a:t>
            </a:r>
            <a:r>
              <a:rPr lang="en-GB" sz="1800" dirty="0" smtClean="0">
                <a:solidFill>
                  <a:srgbClr val="0070C0"/>
                </a:solidFill>
              </a:rPr>
              <a:t> Two </a:t>
            </a:r>
            <a:r>
              <a:rPr lang="en-GB" sz="1800" i="1" dirty="0" smtClean="0">
                <a:solidFill>
                  <a:srgbClr val="0070C0"/>
                </a:solidFill>
              </a:rPr>
              <a:t>initial biological constraints</a:t>
            </a:r>
            <a:r>
              <a:rPr lang="en-GB" sz="1800" dirty="0" smtClean="0">
                <a:solidFill>
                  <a:srgbClr val="0070C0"/>
                </a:solidFill>
              </a:rPr>
              <a:t> are imposed on the models:</a:t>
            </a:r>
          </a:p>
          <a:p>
            <a:pPr lvl="1"/>
            <a:r>
              <a:rPr lang="en-GB" sz="1800" dirty="0" smtClean="0">
                <a:solidFill>
                  <a:srgbClr val="0070C0"/>
                </a:solidFill>
              </a:rPr>
              <a:t>identical chemistry (reaction rates) and mass constants (conservation relations)</a:t>
            </a:r>
          </a:p>
          <a:p>
            <a:pPr lvl="1"/>
            <a:r>
              <a:rPr lang="en-GB" sz="1800" dirty="0" smtClean="0">
                <a:solidFill>
                  <a:srgbClr val="0070C0"/>
                </a:solidFill>
              </a:rPr>
              <a:t>initial values form a steady state under physiological conditions</a:t>
            </a:r>
            <a:endParaRPr lang="en-GB" sz="1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ox(in)">
                                      <p:cBhvr>
                                        <p:cTn id="25" dur="500"/>
                                        <p:tgtEl>
                                          <p:spTgt spid="3">
                                            <p:txEl>
                                              <p:pRg st="8" end="8"/>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ox(in)">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Local </a:t>
            </a:r>
            <a:r>
              <a:rPr lang="en-GB" dirty="0" err="1" smtClean="0"/>
              <a:t>submodels</a:t>
            </a:r>
            <a:r>
              <a:rPr lang="en-GB" dirty="0" smtClean="0"/>
              <a:t> comparison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36</a:t>
            </a:fld>
            <a:endParaRPr lang="en-GB"/>
          </a:p>
        </p:txBody>
      </p:sp>
      <p:sp>
        <p:nvSpPr>
          <p:cNvPr id="3" name="Content Placeholder 2"/>
          <p:cNvSpPr>
            <a:spLocks noGrp="1"/>
          </p:cNvSpPr>
          <p:nvPr>
            <p:ph sz="quarter" idx="1"/>
          </p:nvPr>
        </p:nvSpPr>
        <p:spPr/>
        <p:txBody>
          <a:bodyPr>
            <a:normAutofit/>
          </a:bodyPr>
          <a:lstStyle/>
          <a:p>
            <a:pPr>
              <a:buNone/>
            </a:pPr>
            <a:endParaRPr lang="en-GB" sz="2000" dirty="0" smtClean="0">
              <a:solidFill>
                <a:srgbClr val="0070C0"/>
              </a:solidFill>
            </a:endParaRPr>
          </a:p>
          <a:p>
            <a:pPr>
              <a:buNone/>
            </a:pPr>
            <a:r>
              <a:rPr lang="en-GB" sz="2000" dirty="0" smtClean="0">
                <a:solidFill>
                  <a:srgbClr val="0070C0"/>
                </a:solidFill>
              </a:rPr>
              <a:t>Comparison of the mutants</a:t>
            </a:r>
          </a:p>
          <a:p>
            <a:pPr>
              <a:buNone/>
            </a:pPr>
            <a:endParaRPr lang="en-GB" sz="1800" b="1" dirty="0" smtClean="0">
              <a:solidFill>
                <a:srgbClr val="0070C0"/>
              </a:solidFill>
            </a:endParaRPr>
          </a:p>
          <a:p>
            <a:r>
              <a:rPr lang="en-GB" sz="1800" dirty="0" smtClean="0">
                <a:solidFill>
                  <a:srgbClr val="0070C0"/>
                </a:solidFill>
              </a:rPr>
              <a:t>Based on the numerical observations one can summarize the contribution of the modules to some </a:t>
            </a:r>
            <a:r>
              <a:rPr lang="en-GB" sz="1800" i="1" dirty="0" smtClean="0">
                <a:solidFill>
                  <a:srgbClr val="C00000"/>
                </a:solidFill>
              </a:rPr>
              <a:t>performance indicators</a:t>
            </a:r>
            <a:r>
              <a:rPr lang="en-GB" sz="1800" dirty="0" smtClean="0">
                <a:solidFill>
                  <a:srgbClr val="0070C0"/>
                </a:solidFill>
              </a:rPr>
              <a:t> of the network.</a:t>
            </a:r>
            <a:br>
              <a:rPr lang="en-GB" sz="1800" dirty="0" smtClean="0">
                <a:solidFill>
                  <a:srgbClr val="0070C0"/>
                </a:solidFill>
              </a:rPr>
            </a:br>
            <a:r>
              <a:rPr lang="en-GB" sz="1800" dirty="0" smtClean="0">
                <a:solidFill>
                  <a:srgbClr val="0070C0"/>
                </a:solidFill>
              </a:rPr>
              <a:t/>
            </a:r>
            <a:br>
              <a:rPr lang="en-GB" sz="1800" dirty="0" smtClean="0">
                <a:solidFill>
                  <a:srgbClr val="0070C0"/>
                </a:solidFill>
              </a:rPr>
            </a:br>
            <a:r>
              <a:rPr lang="en-GB" sz="1800" dirty="0" smtClean="0">
                <a:solidFill>
                  <a:srgbClr val="0070C0"/>
                </a:solidFill>
              </a:rPr>
              <a:t>E.g., in the case of the HSR model these are:</a:t>
            </a:r>
          </a:p>
          <a:p>
            <a:pPr marL="627063" lvl="1"/>
            <a:r>
              <a:rPr lang="en-GB" sz="1800" dirty="0" smtClean="0">
                <a:solidFill>
                  <a:srgbClr val="0070C0"/>
                </a:solidFill>
              </a:rPr>
              <a:t>economical use of the cellular resources,</a:t>
            </a:r>
          </a:p>
          <a:p>
            <a:pPr marL="627063" lvl="1"/>
            <a:r>
              <a:rPr lang="en-GB" sz="1800" dirty="0" smtClean="0">
                <a:solidFill>
                  <a:srgbClr val="0070C0"/>
                </a:solidFill>
              </a:rPr>
              <a:t>speed of response to a heat shock,</a:t>
            </a:r>
          </a:p>
          <a:p>
            <a:pPr marL="627063" lvl="1"/>
            <a:r>
              <a:rPr lang="en-GB" sz="1800" dirty="0" smtClean="0">
                <a:solidFill>
                  <a:srgbClr val="0070C0"/>
                </a:solidFill>
              </a:rPr>
              <a:t>effectiveness of the response,</a:t>
            </a:r>
          </a:p>
          <a:p>
            <a:pPr marL="627063" lvl="1"/>
            <a:r>
              <a:rPr lang="en-GB" sz="1800" dirty="0" smtClean="0">
                <a:solidFill>
                  <a:srgbClr val="0070C0"/>
                </a:solidFill>
              </a:rPr>
              <a:t>scalability.</a:t>
            </a:r>
            <a:endParaRPr lang="en-GB" sz="1800"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GB" sz="3200" dirty="0" smtClean="0"/>
              <a:t>Discrete approach for comparing continuous </a:t>
            </a:r>
            <a:r>
              <a:rPr lang="en-GB" sz="3200" dirty="0" err="1" smtClean="0"/>
              <a:t>submodels</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37</a:t>
            </a:fld>
            <a:endParaRPr lang="en-GB"/>
          </a:p>
        </p:txBody>
      </p:sp>
      <p:sp>
        <p:nvSpPr>
          <p:cNvPr id="3" name="Content Placeholder 2"/>
          <p:cNvSpPr>
            <a:spLocks noGrp="1"/>
          </p:cNvSpPr>
          <p:nvPr>
            <p:ph sz="quarter" idx="1"/>
          </p:nvPr>
        </p:nvSpPr>
        <p:spPr/>
        <p:txBody>
          <a:bodyPr>
            <a:normAutofit/>
          </a:bodyPr>
          <a:lstStyle/>
          <a:p>
            <a:endParaRPr lang="en-GB" sz="1800" dirty="0" smtClean="0">
              <a:solidFill>
                <a:srgbClr val="0070C0"/>
              </a:solidFill>
            </a:endParaRPr>
          </a:p>
          <a:p>
            <a:r>
              <a:rPr lang="en-GB" sz="1800" dirty="0" smtClean="0">
                <a:solidFill>
                  <a:srgbClr val="0070C0"/>
                </a:solidFill>
              </a:rPr>
              <a:t>Three conditions are imposed on the each knockdown mutant model:</a:t>
            </a:r>
          </a:p>
          <a:p>
            <a:pPr marL="914400" lvl="1" indent="-341313">
              <a:buFont typeface="+mj-lt"/>
              <a:buAutoNum type="arabicPeriod"/>
            </a:pPr>
            <a:r>
              <a:rPr lang="en-GB" sz="1800" dirty="0" smtClean="0">
                <a:solidFill>
                  <a:srgbClr val="0070C0"/>
                </a:solidFill>
              </a:rPr>
              <a:t>kinetic rate constants: the numerical prediction of the mutant model fits in with the experimental data</a:t>
            </a:r>
          </a:p>
          <a:p>
            <a:pPr marL="914400" lvl="1" indent="-341313">
              <a:buFont typeface="+mj-lt"/>
              <a:buAutoNum type="arabicPeriod"/>
            </a:pPr>
            <a:r>
              <a:rPr lang="en-GB" sz="1800" dirty="0" smtClean="0">
                <a:solidFill>
                  <a:srgbClr val="0070C0"/>
                </a:solidFill>
              </a:rPr>
              <a:t>initial conditions: form a steady state under physiological conditions</a:t>
            </a:r>
          </a:p>
          <a:p>
            <a:pPr marL="914400" lvl="1" indent="-341313">
              <a:buFont typeface="+mj-lt"/>
              <a:buAutoNum type="arabicPeriod"/>
            </a:pPr>
            <a:r>
              <a:rPr lang="en-GB" sz="1800" dirty="0" smtClean="0">
                <a:solidFill>
                  <a:srgbClr val="0070C0"/>
                </a:solidFill>
              </a:rPr>
              <a:t>mass constants: are chosen to be identical to those of the reference model</a:t>
            </a:r>
          </a:p>
          <a:p>
            <a:pPr marL="914400" lvl="1" indent="-341313">
              <a:buNone/>
            </a:pPr>
            <a:endParaRPr lang="en-GB" sz="1800" dirty="0" smtClean="0">
              <a:solidFill>
                <a:srgbClr val="0070C0"/>
              </a:solidFill>
            </a:endParaRPr>
          </a:p>
          <a:p>
            <a:r>
              <a:rPr lang="en-GB" sz="1800" dirty="0" smtClean="0">
                <a:solidFill>
                  <a:srgbClr val="0070C0"/>
                </a:solidFill>
              </a:rPr>
              <a:t>All three constraints come as natural consequences of the fact that we consider all knockdown mutants as viable alternatives.</a:t>
            </a:r>
            <a:endParaRPr lang="en-GB" sz="1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Discrete approach for comparing continuous </a:t>
            </a:r>
            <a:r>
              <a:rPr lang="en-GB" sz="3200" dirty="0" err="1" smtClean="0"/>
              <a:t>submodels</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38</a:t>
            </a:fld>
            <a:endParaRPr lang="en-GB"/>
          </a:p>
        </p:txBody>
      </p:sp>
      <p:sp>
        <p:nvSpPr>
          <p:cNvPr id="8" name="Content Placeholder 7"/>
          <p:cNvSpPr>
            <a:spLocks noGrp="1"/>
          </p:cNvSpPr>
          <p:nvPr>
            <p:ph sz="quarter" idx="1"/>
          </p:nvPr>
        </p:nvSpPr>
        <p:spPr>
          <a:xfrm>
            <a:off x="457200" y="1600200"/>
            <a:ext cx="5029200" cy="4525963"/>
          </a:xfrm>
        </p:spPr>
        <p:txBody>
          <a:bodyPr>
            <a:normAutofit/>
          </a:bodyPr>
          <a:lstStyle/>
          <a:p>
            <a:r>
              <a:rPr lang="en-GB" sz="1800" dirty="0" smtClean="0">
                <a:solidFill>
                  <a:srgbClr val="0070C0"/>
                </a:solidFill>
              </a:rPr>
              <a:t>For each knockdown mutant a Boolean formula is associated that describes the mutant’s control architecture (negation and conjunction of variables associated to regulating mechanisms).</a:t>
            </a:r>
          </a:p>
          <a:p>
            <a:r>
              <a:rPr lang="en-GB" sz="1800" dirty="0" smtClean="0">
                <a:solidFill>
                  <a:srgbClr val="0070C0"/>
                </a:solidFill>
              </a:rPr>
              <a:t>Boolean formulas describing all mutants that show given behavioural properties are written.</a:t>
            </a:r>
            <a:br>
              <a:rPr lang="en-GB" sz="1800" dirty="0" smtClean="0">
                <a:solidFill>
                  <a:srgbClr val="0070C0"/>
                </a:solidFill>
              </a:rPr>
            </a:br>
            <a:r>
              <a:rPr lang="en-GB" sz="1800" dirty="0" smtClean="0">
                <a:solidFill>
                  <a:srgbClr val="0070C0"/>
                </a:solidFill>
              </a:rPr>
              <a:t/>
            </a:r>
            <a:br>
              <a:rPr lang="en-GB" sz="1800" dirty="0" smtClean="0">
                <a:solidFill>
                  <a:srgbClr val="0070C0"/>
                </a:solidFill>
              </a:rPr>
            </a:br>
            <a:r>
              <a:rPr lang="en-GB" sz="1800" dirty="0" smtClean="0">
                <a:solidFill>
                  <a:srgbClr val="0070C0"/>
                </a:solidFill>
              </a:rPr>
              <a:t>Example: which knockdown mutants can be both effective and economic?</a:t>
            </a:r>
            <a:br>
              <a:rPr lang="en-GB" sz="1800" dirty="0" smtClean="0">
                <a:solidFill>
                  <a:srgbClr val="0070C0"/>
                </a:solidFill>
              </a:rPr>
            </a:br>
            <a:endParaRPr lang="en-GB" sz="1800" dirty="0" smtClean="0">
              <a:solidFill>
                <a:srgbClr val="0070C0"/>
              </a:solidFill>
            </a:endParaRPr>
          </a:p>
          <a:p>
            <a:endParaRPr lang="en-US" sz="1800" i="1" dirty="0" smtClean="0">
              <a:solidFill>
                <a:srgbClr val="0070C0"/>
              </a:solidFill>
            </a:endParaRPr>
          </a:p>
          <a:p>
            <a:r>
              <a:rPr lang="en-GB" sz="1800" dirty="0" smtClean="0">
                <a:solidFill>
                  <a:srgbClr val="0070C0"/>
                </a:solidFill>
              </a:rPr>
              <a:t>The numerical comparison of the mutants is then performed by analysing the Boolean formulas associated with various behavioural properties.</a:t>
            </a:r>
            <a:endParaRPr lang="en-GB" sz="1800" dirty="0">
              <a:solidFill>
                <a:srgbClr val="0070C0"/>
              </a:solidFill>
            </a:endParaRPr>
          </a:p>
        </p:txBody>
      </p:sp>
      <p:pic>
        <p:nvPicPr>
          <p:cNvPr id="53252" name="Picture 4"/>
          <p:cNvPicPr>
            <a:picLocks noChangeAspect="1" noChangeArrowheads="1"/>
          </p:cNvPicPr>
          <p:nvPr/>
        </p:nvPicPr>
        <p:blipFill>
          <a:blip r:embed="rId2" cstate="print"/>
          <a:srcRect/>
          <a:stretch>
            <a:fillRect/>
          </a:stretch>
        </p:blipFill>
        <p:spPr bwMode="auto">
          <a:xfrm>
            <a:off x="6172200" y="1676400"/>
            <a:ext cx="2114550" cy="1733550"/>
          </a:xfrm>
          <a:prstGeom prst="rect">
            <a:avLst/>
          </a:prstGeom>
          <a:noFill/>
          <a:ln w="9525">
            <a:noFill/>
            <a:miter lim="800000"/>
            <a:headEnd/>
            <a:tailEnd/>
          </a:ln>
        </p:spPr>
      </p:pic>
      <p:pic>
        <p:nvPicPr>
          <p:cNvPr id="53254" name="Picture 6"/>
          <p:cNvPicPr>
            <a:picLocks noChangeAspect="1" noChangeArrowheads="1"/>
          </p:cNvPicPr>
          <p:nvPr/>
        </p:nvPicPr>
        <p:blipFill>
          <a:blip r:embed="rId3" cstate="print"/>
          <a:srcRect/>
          <a:stretch>
            <a:fillRect/>
          </a:stretch>
        </p:blipFill>
        <p:spPr bwMode="auto">
          <a:xfrm>
            <a:off x="1066800" y="4343400"/>
            <a:ext cx="4086225" cy="247650"/>
          </a:xfrm>
          <a:prstGeom prst="rect">
            <a:avLst/>
          </a:prstGeom>
          <a:noFill/>
          <a:ln w="9525">
            <a:noFill/>
            <a:miter lim="800000"/>
            <a:headEnd/>
            <a:tailEnd/>
          </a:ln>
        </p:spPr>
      </p:pic>
      <p:pic>
        <p:nvPicPr>
          <p:cNvPr id="53255" name="Picture 7"/>
          <p:cNvPicPr>
            <a:picLocks noChangeAspect="1" noChangeArrowheads="1"/>
          </p:cNvPicPr>
          <p:nvPr/>
        </p:nvPicPr>
        <p:blipFill>
          <a:blip r:embed="rId4" cstate="print"/>
          <a:srcRect/>
          <a:stretch>
            <a:fillRect/>
          </a:stretch>
        </p:blipFill>
        <p:spPr bwMode="auto">
          <a:xfrm>
            <a:off x="5562600" y="3581400"/>
            <a:ext cx="3352800" cy="23760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3254"/>
                                        </p:tgtEl>
                                        <p:attrNameLst>
                                          <p:attrName>style.visibility</p:attrName>
                                        </p:attrNameLst>
                                      </p:cBhvr>
                                      <p:to>
                                        <p:strVal val="visible"/>
                                      </p:to>
                                    </p:set>
                                    <p:animEffect transition="in" filter="box(in)">
                                      <p:cBhvr>
                                        <p:cTn id="10" dur="500"/>
                                        <p:tgtEl>
                                          <p:spTgt spid="5325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ox(in)">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it-IT" sz="3200" dirty="0" smtClean="0"/>
              <a:t>Statistical method for quantitative submodel comparison</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39</a:t>
            </a:fld>
            <a:endParaRPr lang="en-GB"/>
          </a:p>
        </p:txBody>
      </p:sp>
      <p:sp>
        <p:nvSpPr>
          <p:cNvPr id="3" name="Content Placeholder 2"/>
          <p:cNvSpPr>
            <a:spLocks noGrp="1"/>
          </p:cNvSpPr>
          <p:nvPr>
            <p:ph sz="quarter" idx="1"/>
          </p:nvPr>
        </p:nvSpPr>
        <p:spPr/>
        <p:txBody>
          <a:bodyPr>
            <a:normAutofit/>
          </a:bodyPr>
          <a:lstStyle/>
          <a:p>
            <a:endParaRPr lang="pl-PL" sz="1800" dirty="0" smtClean="0">
              <a:solidFill>
                <a:srgbClr val="0070C0"/>
              </a:solidFill>
            </a:endParaRPr>
          </a:p>
          <a:p>
            <a:r>
              <a:rPr lang="en-GB" sz="1800" dirty="0" smtClean="0">
                <a:solidFill>
                  <a:srgbClr val="0070C0"/>
                </a:solidFill>
              </a:rPr>
              <a:t>Statistical sampling of the reference model and mutant behaviour is performed:</a:t>
            </a:r>
          </a:p>
          <a:p>
            <a:pPr lvl="1"/>
            <a:r>
              <a:rPr lang="en-GB" sz="1800" dirty="0" smtClean="0">
                <a:solidFill>
                  <a:srgbClr val="0070C0"/>
                </a:solidFill>
              </a:rPr>
              <a:t>the parameter value space of the reference model is scanned (e.g. Latin Hypercube Sampling)</a:t>
            </a:r>
          </a:p>
          <a:p>
            <a:pPr lvl="1"/>
            <a:r>
              <a:rPr lang="en-GB" sz="1800" dirty="0" smtClean="0">
                <a:solidFill>
                  <a:srgbClr val="0070C0"/>
                </a:solidFill>
              </a:rPr>
              <a:t>each coordinate of the sampled parameter vectors is associated with one of the parameters in the reference model</a:t>
            </a:r>
            <a:endParaRPr lang="pl-PL" sz="1800" dirty="0" smtClean="0">
              <a:solidFill>
                <a:srgbClr val="0070C0"/>
              </a:solidFill>
            </a:endParaRPr>
          </a:p>
          <a:p>
            <a:pPr>
              <a:buNone/>
            </a:pPr>
            <a:endParaRPr lang="en-GB" sz="2000" dirty="0" smtClean="0">
              <a:solidFill>
                <a:srgbClr val="0070C0"/>
              </a:solidFill>
            </a:endParaRPr>
          </a:p>
          <a:p>
            <a:r>
              <a:rPr lang="en-GB" sz="1800" dirty="0" smtClean="0">
                <a:solidFill>
                  <a:srgbClr val="0070C0"/>
                </a:solidFill>
              </a:rPr>
              <a:t>For each sampled parameter vector:</a:t>
            </a:r>
          </a:p>
          <a:p>
            <a:pPr lvl="1"/>
            <a:r>
              <a:rPr lang="en-GB" sz="1800" dirty="0" smtClean="0">
                <a:solidFill>
                  <a:srgbClr val="0070C0"/>
                </a:solidFill>
              </a:rPr>
              <a:t>parameters of the reference model and the </a:t>
            </a:r>
            <a:r>
              <a:rPr lang="en-GB" sz="1800" dirty="0" err="1" smtClean="0">
                <a:solidFill>
                  <a:srgbClr val="0070C0"/>
                </a:solidFill>
              </a:rPr>
              <a:t>submodel</a:t>
            </a:r>
            <a:r>
              <a:rPr lang="en-GB" sz="1800" dirty="0" smtClean="0">
                <a:solidFill>
                  <a:srgbClr val="0070C0"/>
                </a:solidFill>
              </a:rPr>
              <a:t> are set in accordance with the considered vector,</a:t>
            </a:r>
          </a:p>
          <a:p>
            <a:pPr lvl="1"/>
            <a:r>
              <a:rPr lang="en-GB" sz="1800" dirty="0" smtClean="0">
                <a:solidFill>
                  <a:srgbClr val="0070C0"/>
                </a:solidFill>
              </a:rPr>
              <a:t>initial conditions of the reference model and the </a:t>
            </a:r>
            <a:r>
              <a:rPr lang="en-GB" sz="1800" dirty="0" err="1" smtClean="0">
                <a:solidFill>
                  <a:srgbClr val="0070C0"/>
                </a:solidFill>
              </a:rPr>
              <a:t>submodel</a:t>
            </a:r>
            <a:r>
              <a:rPr lang="en-GB" sz="1800" dirty="0" smtClean="0">
                <a:solidFill>
                  <a:srgbClr val="0070C0"/>
                </a:solidFill>
              </a:rPr>
              <a:t> are determined independently of each other by a systemic property (e.g. being in a steady state in a given setup).</a:t>
            </a:r>
            <a:endParaRPr lang="en-GB" sz="1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500"/>
                                        <p:tgtEl>
                                          <p:spTgt spid="3">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ox(in)">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pl-PL" dirty="0" smtClean="0">
                <a:solidFill>
                  <a:schemeClr val="tx2"/>
                </a:solidFill>
              </a:rPr>
              <a:t>Introduction</a:t>
            </a:r>
            <a:endParaRPr lang="en-GB" dirty="0">
              <a:solidFill>
                <a:schemeClr val="tx2"/>
              </a:solidFill>
            </a:endParaRPr>
          </a:p>
        </p:txBody>
      </p:sp>
      <p:sp>
        <p:nvSpPr>
          <p:cNvPr id="9" name="Date Placeholder 8"/>
          <p:cNvSpPr>
            <a:spLocks noGrp="1"/>
          </p:cNvSpPr>
          <p:nvPr>
            <p:ph type="dt" sz="half" idx="10"/>
          </p:nvPr>
        </p:nvSpPr>
        <p:spPr/>
        <p:txBody>
          <a:bodyPr/>
          <a:lstStyle/>
          <a:p>
            <a:r>
              <a:rPr lang="en-US" smtClean="0"/>
              <a:t>November 22, 2011</a:t>
            </a:r>
            <a:endParaRPr lang="en-GB"/>
          </a:p>
        </p:txBody>
      </p:sp>
      <p:sp>
        <p:nvSpPr>
          <p:cNvPr id="7" name="Footer Placeholder 6"/>
          <p:cNvSpPr>
            <a:spLocks noGrp="1"/>
          </p:cNvSpPr>
          <p:nvPr>
            <p:ph type="ftr" sz="quarter" idx="11"/>
          </p:nvPr>
        </p:nvSpPr>
        <p:spPr/>
        <p:txBody>
          <a:bodyPr/>
          <a:lstStyle/>
          <a:p>
            <a:r>
              <a:rPr lang="en-GB" smtClean="0"/>
              <a:t>University of Luxembourg </a:t>
            </a:r>
            <a:endParaRPr lang="en-GB"/>
          </a:p>
        </p:txBody>
      </p:sp>
      <p:sp>
        <p:nvSpPr>
          <p:cNvPr id="10" name="Slide Number Placeholder 9"/>
          <p:cNvSpPr>
            <a:spLocks noGrp="1"/>
          </p:cNvSpPr>
          <p:nvPr>
            <p:ph type="sldNum" sz="quarter" idx="12"/>
          </p:nvPr>
        </p:nvSpPr>
        <p:spPr/>
        <p:txBody>
          <a:bodyPr/>
          <a:lstStyle/>
          <a:p>
            <a:fld id="{9DB74E43-D556-4692-A3D2-5085B95A554D}" type="slidenum">
              <a:rPr lang="en-GB" smtClean="0"/>
              <a:pPr/>
              <a:t>4</a:t>
            </a:fld>
            <a:endParaRPr lang="en-GB"/>
          </a:p>
        </p:txBody>
      </p:sp>
      <p:sp>
        <p:nvSpPr>
          <p:cNvPr id="3" name="Content Placeholder 2"/>
          <p:cNvSpPr>
            <a:spLocks noGrp="1"/>
          </p:cNvSpPr>
          <p:nvPr>
            <p:ph sz="quarter" idx="1"/>
          </p:nvPr>
        </p:nvSpPr>
        <p:spPr/>
        <p:txBody>
          <a:bodyPr/>
          <a:lstStyle/>
          <a:p>
            <a:pPr algn="just">
              <a:buNone/>
            </a:pPr>
            <a:r>
              <a:rPr lang="en-GB" sz="1800" b="1" dirty="0" smtClean="0">
                <a:solidFill>
                  <a:srgbClr val="0070C0"/>
                </a:solidFill>
              </a:rPr>
              <a:t>Systems biology</a:t>
            </a:r>
            <a:r>
              <a:rPr lang="pl-PL" sz="1800" b="1" dirty="0" smtClean="0">
                <a:solidFill>
                  <a:srgbClr val="0070C0"/>
                </a:solidFill>
              </a:rPr>
              <a:t>:</a:t>
            </a:r>
          </a:p>
          <a:p>
            <a:pPr marL="231775" indent="-231775" algn="just"/>
            <a:r>
              <a:rPr lang="en-GB" sz="1800" dirty="0" smtClean="0">
                <a:solidFill>
                  <a:srgbClr val="0070C0"/>
                </a:solidFill>
              </a:rPr>
              <a:t>emerging research field</a:t>
            </a:r>
            <a:r>
              <a:rPr lang="pl-PL" sz="1800" dirty="0" smtClean="0">
                <a:solidFill>
                  <a:srgbClr val="0070C0"/>
                </a:solidFill>
              </a:rPr>
              <a:t>,</a:t>
            </a:r>
          </a:p>
          <a:p>
            <a:pPr marL="231775" indent="-231775" algn="just"/>
            <a:r>
              <a:rPr lang="en-GB" sz="1800" dirty="0" smtClean="0">
                <a:solidFill>
                  <a:srgbClr val="0070C0"/>
                </a:solidFill>
              </a:rPr>
              <a:t>aims to study biochemical and biological systems from a holistic perspective</a:t>
            </a:r>
            <a:r>
              <a:rPr lang="pl-PL" sz="1800" dirty="0" smtClean="0">
                <a:solidFill>
                  <a:srgbClr val="0070C0"/>
                </a:solidFill>
              </a:rPr>
              <a:t>,</a:t>
            </a:r>
          </a:p>
          <a:p>
            <a:pPr marL="231775" indent="-231775" algn="just"/>
            <a:r>
              <a:rPr lang="en-GB" sz="1800" dirty="0" smtClean="0">
                <a:solidFill>
                  <a:srgbClr val="0070C0"/>
                </a:solidFill>
              </a:rPr>
              <a:t>with the goal to</a:t>
            </a:r>
            <a:r>
              <a:rPr lang="pl-PL" sz="1800" dirty="0" smtClean="0">
                <a:solidFill>
                  <a:srgbClr val="0070C0"/>
                </a:solidFill>
              </a:rPr>
              <a:t> </a:t>
            </a:r>
            <a:r>
              <a:rPr lang="en-GB" sz="1800" dirty="0" smtClean="0">
                <a:solidFill>
                  <a:srgbClr val="0070C0"/>
                </a:solidFill>
              </a:rPr>
              <a:t>provide a comprehensive, system-level understanding of cellular behaviour</a:t>
            </a:r>
            <a:r>
              <a:rPr lang="pl-PL" sz="1800" dirty="0" smtClean="0">
                <a:solidFill>
                  <a:srgbClr val="0070C0"/>
                </a:solidFill>
              </a:rPr>
              <a:t>.</a:t>
            </a:r>
          </a:p>
        </p:txBody>
      </p:sp>
      <p:sp>
        <p:nvSpPr>
          <p:cNvPr id="5" name="TextBox 4"/>
          <p:cNvSpPr txBox="1"/>
          <p:nvPr/>
        </p:nvSpPr>
        <p:spPr>
          <a:xfrm>
            <a:off x="1600200" y="3581400"/>
            <a:ext cx="5867400" cy="923330"/>
          </a:xfrm>
          <a:prstGeom prst="rect">
            <a:avLst/>
          </a:prstGeom>
          <a:noFill/>
        </p:spPr>
        <p:txBody>
          <a:bodyPr wrap="square" rtlCol="0">
            <a:spAutoFit/>
          </a:bodyPr>
          <a:lstStyle/>
          <a:p>
            <a:pPr algn="just"/>
            <a:r>
              <a:rPr lang="en-GB" i="1" dirty="0" smtClean="0">
                <a:solidFill>
                  <a:srgbClr val="00B050"/>
                </a:solidFill>
              </a:rPr>
              <a:t>“... the objective of systems biology is defined as the understanding</a:t>
            </a:r>
            <a:r>
              <a:rPr lang="pl-PL" i="1" dirty="0" smtClean="0">
                <a:solidFill>
                  <a:srgbClr val="00B050"/>
                </a:solidFill>
              </a:rPr>
              <a:t> </a:t>
            </a:r>
            <a:r>
              <a:rPr lang="en-GB" i="1" dirty="0" smtClean="0">
                <a:solidFill>
                  <a:srgbClr val="00B050"/>
                </a:solidFill>
              </a:rPr>
              <a:t>of network behaviour, and in particular their dynamic</a:t>
            </a:r>
            <a:r>
              <a:rPr lang="pl-PL" i="1" dirty="0" smtClean="0">
                <a:solidFill>
                  <a:srgbClr val="00B050"/>
                </a:solidFill>
              </a:rPr>
              <a:t> </a:t>
            </a:r>
            <a:r>
              <a:rPr lang="en-GB" i="1" dirty="0" smtClean="0">
                <a:solidFill>
                  <a:srgbClr val="00B050"/>
                </a:solidFill>
              </a:rPr>
              <a:t>aspects, which requires the utilization of mathematical modelling</a:t>
            </a:r>
            <a:r>
              <a:rPr lang="pl-PL" i="1" dirty="0" smtClean="0">
                <a:solidFill>
                  <a:srgbClr val="00B050"/>
                </a:solidFill>
              </a:rPr>
              <a:t> </a:t>
            </a:r>
            <a:r>
              <a:rPr lang="en-GB" i="1" dirty="0" smtClean="0">
                <a:solidFill>
                  <a:srgbClr val="00B050"/>
                </a:solidFill>
              </a:rPr>
              <a:t>tightly linked to experiment.”</a:t>
            </a:r>
            <a:endParaRPr lang="en-GB" i="1" dirty="0">
              <a:solidFill>
                <a:srgbClr val="00B050"/>
              </a:solidFill>
            </a:endParaRPr>
          </a:p>
        </p:txBody>
      </p:sp>
      <p:sp>
        <p:nvSpPr>
          <p:cNvPr id="6" name="TextBox 5"/>
          <p:cNvSpPr txBox="1"/>
          <p:nvPr/>
        </p:nvSpPr>
        <p:spPr>
          <a:xfrm>
            <a:off x="3581400" y="4658380"/>
            <a:ext cx="3505200" cy="523220"/>
          </a:xfrm>
          <a:prstGeom prst="rect">
            <a:avLst/>
          </a:prstGeom>
          <a:noFill/>
        </p:spPr>
        <p:txBody>
          <a:bodyPr wrap="square" rtlCol="0">
            <a:spAutoFit/>
          </a:bodyPr>
          <a:lstStyle/>
          <a:p>
            <a:pPr algn="just"/>
            <a:r>
              <a:rPr lang="pl-PL" sz="1400" dirty="0" smtClean="0">
                <a:solidFill>
                  <a:srgbClr val="00B0F0"/>
                </a:solidFill>
              </a:rPr>
              <a:t>- </a:t>
            </a:r>
            <a:r>
              <a:rPr lang="en-GB" sz="1400" dirty="0" smtClean="0">
                <a:solidFill>
                  <a:srgbClr val="00B0F0"/>
                </a:solidFill>
              </a:rPr>
              <a:t>WTEC Panel Report on International</a:t>
            </a:r>
            <a:r>
              <a:rPr lang="pl-PL" sz="1400" dirty="0" smtClean="0">
                <a:solidFill>
                  <a:srgbClr val="00B0F0"/>
                </a:solidFill>
              </a:rPr>
              <a:t> </a:t>
            </a:r>
            <a:r>
              <a:rPr lang="en-GB" sz="1400" dirty="0" smtClean="0">
                <a:solidFill>
                  <a:srgbClr val="00B0F0"/>
                </a:solidFill>
              </a:rPr>
              <a:t>Research and Development in Systems Biology</a:t>
            </a:r>
            <a:r>
              <a:rPr lang="pl-PL" sz="1400" dirty="0" smtClean="0">
                <a:solidFill>
                  <a:srgbClr val="00B0F0"/>
                </a:solidFill>
              </a:rPr>
              <a:t>, 2005</a:t>
            </a:r>
            <a:r>
              <a:rPr lang="en-GB" sz="1400" dirty="0" smtClean="0">
                <a:solidFill>
                  <a:srgbClr val="00B0F0"/>
                </a:solidFill>
              </a:rPr>
              <a:t> </a:t>
            </a:r>
            <a:r>
              <a:rPr lang="pl-PL" sz="1400" dirty="0" smtClean="0">
                <a:solidFill>
                  <a:srgbClr val="00B0F0"/>
                </a:solidFill>
              </a:rPr>
              <a:t>-</a:t>
            </a:r>
            <a:endParaRPr lang="en-GB" sz="1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it-IT" sz="3200" dirty="0" smtClean="0"/>
              <a:t>Statistical method for quantitative submodel comparison</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40</a:t>
            </a:fld>
            <a:endParaRPr lang="en-GB"/>
          </a:p>
        </p:txBody>
      </p:sp>
      <p:sp>
        <p:nvSpPr>
          <p:cNvPr id="3" name="Content Placeholder 2"/>
          <p:cNvSpPr>
            <a:spLocks noGrp="1"/>
          </p:cNvSpPr>
          <p:nvPr>
            <p:ph sz="quarter" idx="1"/>
          </p:nvPr>
        </p:nvSpPr>
        <p:spPr>
          <a:xfrm>
            <a:off x="914400" y="1447800"/>
            <a:ext cx="7772400" cy="4572000"/>
          </a:xfrm>
        </p:spPr>
        <p:txBody>
          <a:bodyPr>
            <a:normAutofit/>
          </a:bodyPr>
          <a:lstStyle/>
          <a:p>
            <a:r>
              <a:rPr lang="en-GB" sz="1800" dirty="0" smtClean="0">
                <a:solidFill>
                  <a:srgbClr val="0070C0"/>
                </a:solidFill>
              </a:rPr>
              <a:t>For each sampled parameter vector:</a:t>
            </a:r>
          </a:p>
          <a:p>
            <a:pPr lvl="1"/>
            <a:r>
              <a:rPr lang="en-GB" sz="1800" dirty="0" smtClean="0">
                <a:solidFill>
                  <a:srgbClr val="0070C0"/>
                </a:solidFill>
              </a:rPr>
              <a:t>one numerical instance for the mutant and one for the reference model</a:t>
            </a:r>
          </a:p>
          <a:p>
            <a:pPr lvl="1"/>
            <a:r>
              <a:rPr lang="en-GB" sz="1800" dirty="0" smtClean="0">
                <a:solidFill>
                  <a:srgbClr val="0070C0"/>
                </a:solidFill>
              </a:rPr>
              <a:t>numerical simulations are run for both of them in order to evaluate their functional effectiveness</a:t>
            </a:r>
          </a:p>
          <a:p>
            <a:r>
              <a:rPr lang="en-GB" sz="1800" dirty="0" smtClean="0">
                <a:solidFill>
                  <a:srgbClr val="0070C0"/>
                </a:solidFill>
              </a:rPr>
              <a:t>The obtained results for each variant are summarized by use of some statistical measures (e.g. the moving median technique).</a:t>
            </a:r>
            <a:endParaRPr lang="en-GB" sz="1800" dirty="0">
              <a:solidFill>
                <a:srgbClr val="0070C0"/>
              </a:solidFill>
            </a:endParaRPr>
          </a:p>
        </p:txBody>
      </p:sp>
      <p:pic>
        <p:nvPicPr>
          <p:cNvPr id="54275" name="Picture 3"/>
          <p:cNvPicPr>
            <a:picLocks noChangeAspect="1" noChangeArrowheads="1"/>
          </p:cNvPicPr>
          <p:nvPr/>
        </p:nvPicPr>
        <p:blipFill>
          <a:blip r:embed="rId2" cstate="print"/>
          <a:srcRect/>
          <a:stretch>
            <a:fillRect/>
          </a:stretch>
        </p:blipFill>
        <p:spPr bwMode="auto">
          <a:xfrm>
            <a:off x="1353222" y="3325504"/>
            <a:ext cx="6894756"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4275"/>
                                        </p:tgtEl>
                                        <p:attrNameLst>
                                          <p:attrName>style.visibility</p:attrName>
                                        </p:attrNameLst>
                                      </p:cBhvr>
                                      <p:to>
                                        <p:strVal val="visible"/>
                                      </p:to>
                                    </p:set>
                                    <p:animEffect transition="in" filter="box(in)">
                                      <p:cBhvr>
                                        <p:cTn id="10"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41</a:t>
            </a:fld>
            <a:endParaRPr lang="en-GB"/>
          </a:p>
        </p:txBody>
      </p:sp>
      <p:sp>
        <p:nvSpPr>
          <p:cNvPr id="6" name="Content Placeholder 5"/>
          <p:cNvSpPr>
            <a:spLocks noGrp="1"/>
          </p:cNvSpPr>
          <p:nvPr>
            <p:ph sz="quarter" idx="1"/>
          </p:nvPr>
        </p:nvSpPr>
        <p:spPr/>
        <p:txBody>
          <a:bodyPr/>
          <a:lstStyle/>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r>
              <a:rPr lang="en-GB" sz="3200" dirty="0" smtClean="0">
                <a:solidFill>
                  <a:srgbClr val="0070C0"/>
                </a:solidFill>
              </a:rPr>
              <a:t>Refinement of ODE-based self-assembly models</a:t>
            </a:r>
            <a:endParaRPr lang="en-GB" sz="3200"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Refinement of ODE-based self-assembly models</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dirty="0"/>
          </a:p>
        </p:txBody>
      </p:sp>
      <p:sp>
        <p:nvSpPr>
          <p:cNvPr id="5" name="Footer Placeholder 4"/>
          <p:cNvSpPr>
            <a:spLocks noGrp="1"/>
          </p:cNvSpPr>
          <p:nvPr>
            <p:ph type="ftr" sz="quarter" idx="11"/>
          </p:nvPr>
        </p:nvSpPr>
        <p:spPr/>
        <p:txBody>
          <a:bodyPr/>
          <a:lstStyle/>
          <a:p>
            <a:r>
              <a:rPr lang="en-GB" dirty="0" smtClean="0"/>
              <a:t>University of Luxembourg </a:t>
            </a:r>
            <a:endParaRPr lang="en-GB" dirty="0"/>
          </a:p>
        </p:txBody>
      </p:sp>
      <p:sp>
        <p:nvSpPr>
          <p:cNvPr id="6" name="Slide Number Placeholder 5"/>
          <p:cNvSpPr>
            <a:spLocks noGrp="1"/>
          </p:cNvSpPr>
          <p:nvPr>
            <p:ph type="sldNum" sz="quarter" idx="12"/>
          </p:nvPr>
        </p:nvSpPr>
        <p:spPr/>
        <p:txBody>
          <a:bodyPr/>
          <a:lstStyle/>
          <a:p>
            <a:fld id="{9DB74E43-D556-4692-A3D2-5085B95A554D}" type="slidenum">
              <a:rPr lang="en-GB" smtClean="0"/>
              <a:pPr/>
              <a:t>42</a:t>
            </a:fld>
            <a:endParaRPr lang="en-GB" dirty="0"/>
          </a:p>
        </p:txBody>
      </p:sp>
      <p:sp>
        <p:nvSpPr>
          <p:cNvPr id="3" name="Content Placeholder 2"/>
          <p:cNvSpPr>
            <a:spLocks noGrp="1"/>
          </p:cNvSpPr>
          <p:nvPr>
            <p:ph sz="quarter" idx="1"/>
          </p:nvPr>
        </p:nvSpPr>
        <p:spPr/>
        <p:txBody>
          <a:bodyPr>
            <a:normAutofit/>
          </a:bodyPr>
          <a:lstStyle/>
          <a:p>
            <a:pPr marL="0" indent="0">
              <a:buNone/>
            </a:pPr>
            <a:r>
              <a:rPr lang="en-GB" sz="1800" dirty="0" smtClean="0">
                <a:solidFill>
                  <a:srgbClr val="C00000"/>
                </a:solidFill>
              </a:rPr>
              <a:t>Challenge:</a:t>
            </a:r>
            <a:r>
              <a:rPr lang="en-GB" sz="1800" dirty="0" smtClean="0">
                <a:solidFill>
                  <a:srgbClr val="0070C0"/>
                </a:solidFill>
              </a:rPr>
              <a:t> construction of models capable of capturing the evolution of</a:t>
            </a:r>
            <a:r>
              <a:rPr lang="pl-PL" sz="1800" dirty="0" smtClean="0">
                <a:solidFill>
                  <a:srgbClr val="0070C0"/>
                </a:solidFill>
              </a:rPr>
              <a:t> </a:t>
            </a:r>
            <a:r>
              <a:rPr lang="en-GB" sz="1800" dirty="0" smtClean="0">
                <a:solidFill>
                  <a:srgbClr val="0070C0"/>
                </a:solidFill>
              </a:rPr>
              <a:t>filaments of certain length up to some arbitrarily chosen value</a:t>
            </a:r>
            <a:r>
              <a:rPr lang="pl-PL" sz="1800" dirty="0" smtClean="0">
                <a:solidFill>
                  <a:srgbClr val="0070C0"/>
                </a:solidFill>
              </a:rPr>
              <a:t>.</a:t>
            </a:r>
          </a:p>
          <a:p>
            <a:pPr marL="0" indent="0">
              <a:buNone/>
            </a:pPr>
            <a:r>
              <a:rPr lang="en-GB" sz="1400" dirty="0" smtClean="0">
                <a:solidFill>
                  <a:srgbClr val="00B050"/>
                </a:solidFill>
              </a:rPr>
              <a:t>R. </a:t>
            </a:r>
            <a:r>
              <a:rPr lang="en-GB" sz="1400" dirty="0" err="1" smtClean="0">
                <a:solidFill>
                  <a:srgbClr val="00B050"/>
                </a:solidFill>
              </a:rPr>
              <a:t>Kirmse</a:t>
            </a:r>
            <a:r>
              <a:rPr lang="en-GB" sz="1400" dirty="0" smtClean="0">
                <a:solidFill>
                  <a:srgbClr val="00B050"/>
                </a:solidFill>
              </a:rPr>
              <a:t> et al. A Quantitative Kinetic Model for the </a:t>
            </a:r>
            <a:r>
              <a:rPr lang="en-GB" sz="1400" i="1" dirty="0" smtClean="0">
                <a:solidFill>
                  <a:srgbClr val="00B050"/>
                </a:solidFill>
              </a:rPr>
              <a:t>in Vitro Assembly of Intermediate Filaments from </a:t>
            </a:r>
            <a:r>
              <a:rPr lang="en-GB" sz="1400" i="1" dirty="0" err="1" smtClean="0">
                <a:solidFill>
                  <a:srgbClr val="00B050"/>
                </a:solidFill>
              </a:rPr>
              <a:t>Tetrameric</a:t>
            </a:r>
            <a:r>
              <a:rPr lang="pl-PL" sz="1400" i="1" dirty="0" smtClean="0">
                <a:solidFill>
                  <a:srgbClr val="00B050"/>
                </a:solidFill>
              </a:rPr>
              <a:t> </a:t>
            </a:r>
            <a:r>
              <a:rPr lang="en-GB" sz="1400" dirty="0" err="1" smtClean="0">
                <a:solidFill>
                  <a:srgbClr val="00B050"/>
                </a:solidFill>
              </a:rPr>
              <a:t>Vimentin</a:t>
            </a:r>
            <a:r>
              <a:rPr lang="en-GB" sz="1400" dirty="0" smtClean="0">
                <a:solidFill>
                  <a:srgbClr val="00B050"/>
                </a:solidFill>
              </a:rPr>
              <a:t>. </a:t>
            </a:r>
            <a:r>
              <a:rPr lang="en-GB" sz="1400" i="1" dirty="0" smtClean="0">
                <a:solidFill>
                  <a:srgbClr val="00B050"/>
                </a:solidFill>
              </a:rPr>
              <a:t>Journal of Biological Chemistry</a:t>
            </a:r>
            <a:r>
              <a:rPr lang="en-GB" sz="1400" dirty="0" smtClean="0">
                <a:solidFill>
                  <a:srgbClr val="00B050"/>
                </a:solidFill>
              </a:rPr>
              <a:t>, 282(25):18563-18572, 2007.</a:t>
            </a:r>
            <a:endParaRPr lang="en-GB" sz="1400" dirty="0">
              <a:solidFill>
                <a:srgbClr val="00B050"/>
              </a:solidFill>
            </a:endParaRPr>
          </a:p>
        </p:txBody>
      </p:sp>
      <p:grpSp>
        <p:nvGrpSpPr>
          <p:cNvPr id="15" name="Group 14"/>
          <p:cNvGrpSpPr/>
          <p:nvPr/>
        </p:nvGrpSpPr>
        <p:grpSpPr>
          <a:xfrm>
            <a:off x="1219200" y="3758229"/>
            <a:ext cx="2286000" cy="489358"/>
            <a:chOff x="1524000" y="3568867"/>
            <a:chExt cx="2286000" cy="489358"/>
          </a:xfrm>
        </p:grpSpPr>
        <p:pic>
          <p:nvPicPr>
            <p:cNvPr id="8" name="Picture 7" descr="coiled-coil dimer.emf"/>
            <p:cNvPicPr>
              <a:picLocks noChangeAspect="1"/>
            </p:cNvPicPr>
            <p:nvPr/>
          </p:nvPicPr>
          <p:blipFill>
            <a:blip r:embed="rId2" cstate="print"/>
            <a:stretch>
              <a:fillRect/>
            </a:stretch>
          </p:blipFill>
          <p:spPr>
            <a:xfrm>
              <a:off x="1524000" y="3568867"/>
              <a:ext cx="2286000" cy="207300"/>
            </a:xfrm>
            <a:prstGeom prst="rect">
              <a:avLst/>
            </a:prstGeom>
          </p:spPr>
        </p:pic>
        <p:pic>
          <p:nvPicPr>
            <p:cNvPr id="9" name="Picture 8" descr="dimer.emf"/>
            <p:cNvPicPr>
              <a:picLocks noChangeAspect="1"/>
            </p:cNvPicPr>
            <p:nvPr/>
          </p:nvPicPr>
          <p:blipFill>
            <a:blip r:embed="rId3" cstate="print"/>
            <a:stretch>
              <a:fillRect/>
            </a:stretch>
          </p:blipFill>
          <p:spPr>
            <a:xfrm>
              <a:off x="1524000" y="3886200"/>
              <a:ext cx="2286000" cy="172025"/>
            </a:xfrm>
            <a:prstGeom prst="rect">
              <a:avLst/>
            </a:prstGeom>
          </p:spPr>
        </p:pic>
      </p:grpSp>
      <p:pic>
        <p:nvPicPr>
          <p:cNvPr id="10" name="Picture 9" descr="extended model.emf"/>
          <p:cNvPicPr>
            <a:picLocks noChangeAspect="1"/>
          </p:cNvPicPr>
          <p:nvPr/>
        </p:nvPicPr>
        <p:blipFill>
          <a:blip r:embed="rId4" cstate="print"/>
          <a:stretch>
            <a:fillRect/>
          </a:stretch>
        </p:blipFill>
        <p:spPr>
          <a:xfrm>
            <a:off x="4343400" y="4770549"/>
            <a:ext cx="3657600" cy="1554051"/>
          </a:xfrm>
          <a:prstGeom prst="rect">
            <a:avLst/>
          </a:prstGeom>
        </p:spPr>
      </p:pic>
      <p:pic>
        <p:nvPicPr>
          <p:cNvPr id="11" name="Picture 10" descr="monomer.emf"/>
          <p:cNvPicPr>
            <a:picLocks noChangeAspect="1"/>
          </p:cNvPicPr>
          <p:nvPr/>
        </p:nvPicPr>
        <p:blipFill>
          <a:blip r:embed="rId5" cstate="print"/>
          <a:stretch>
            <a:fillRect/>
          </a:stretch>
        </p:blipFill>
        <p:spPr>
          <a:xfrm>
            <a:off x="990600" y="2929922"/>
            <a:ext cx="2743200" cy="502532"/>
          </a:xfrm>
          <a:prstGeom prst="rect">
            <a:avLst/>
          </a:prstGeom>
        </p:spPr>
      </p:pic>
      <p:pic>
        <p:nvPicPr>
          <p:cNvPr id="12" name="Picture 11" descr="simple model.emf"/>
          <p:cNvPicPr>
            <a:picLocks noChangeAspect="1"/>
          </p:cNvPicPr>
          <p:nvPr/>
        </p:nvPicPr>
        <p:blipFill>
          <a:blip r:embed="rId6" cstate="print"/>
          <a:stretch>
            <a:fillRect/>
          </a:stretch>
        </p:blipFill>
        <p:spPr>
          <a:xfrm>
            <a:off x="4343400" y="2941749"/>
            <a:ext cx="3657600" cy="1554051"/>
          </a:xfrm>
          <a:prstGeom prst="rect">
            <a:avLst/>
          </a:prstGeom>
        </p:spPr>
      </p:pic>
      <p:pic>
        <p:nvPicPr>
          <p:cNvPr id="13" name="Picture 12" descr="tetramer.emf"/>
          <p:cNvPicPr>
            <a:picLocks noChangeAspect="1"/>
          </p:cNvPicPr>
          <p:nvPr/>
        </p:nvPicPr>
        <p:blipFill>
          <a:blip r:embed="rId7" cstate="print"/>
          <a:stretch>
            <a:fillRect/>
          </a:stretch>
        </p:blipFill>
        <p:spPr>
          <a:xfrm flipV="1">
            <a:off x="1219200" y="4672629"/>
            <a:ext cx="2286000" cy="241325"/>
          </a:xfrm>
          <a:prstGeom prst="rect">
            <a:avLst/>
          </a:prstGeom>
        </p:spPr>
      </p:pic>
      <p:pic>
        <p:nvPicPr>
          <p:cNvPr id="14" name="Picture 13" descr="ulf.emf"/>
          <p:cNvPicPr>
            <a:picLocks noChangeAspect="1"/>
          </p:cNvPicPr>
          <p:nvPr/>
        </p:nvPicPr>
        <p:blipFill>
          <a:blip r:embed="rId8" cstate="print"/>
          <a:stretch>
            <a:fillRect/>
          </a:stretch>
        </p:blipFill>
        <p:spPr>
          <a:xfrm>
            <a:off x="1219200" y="5282230"/>
            <a:ext cx="2286000" cy="833475"/>
          </a:xfrm>
          <a:prstGeom prst="rect">
            <a:avLst/>
          </a:prstGeom>
        </p:spPr>
      </p:pic>
      <p:sp>
        <p:nvSpPr>
          <p:cNvPr id="16" name="TextBox 15"/>
          <p:cNvSpPr txBox="1"/>
          <p:nvPr/>
        </p:nvSpPr>
        <p:spPr>
          <a:xfrm>
            <a:off x="1856293" y="2590800"/>
            <a:ext cx="1011815" cy="338554"/>
          </a:xfrm>
          <a:prstGeom prst="rect">
            <a:avLst/>
          </a:prstGeom>
          <a:noFill/>
        </p:spPr>
        <p:txBody>
          <a:bodyPr wrap="none" rtlCol="0">
            <a:spAutoFit/>
          </a:bodyPr>
          <a:lstStyle/>
          <a:p>
            <a:r>
              <a:rPr lang="pl-PL" sz="1600" dirty="0" smtClean="0">
                <a:solidFill>
                  <a:srgbClr val="00B0F0"/>
                </a:solidFill>
              </a:rPr>
              <a:t>monomer</a:t>
            </a:r>
            <a:endParaRPr lang="en-GB" sz="1600" dirty="0">
              <a:solidFill>
                <a:srgbClr val="00B0F0"/>
              </a:solidFill>
            </a:endParaRPr>
          </a:p>
        </p:txBody>
      </p:sp>
      <p:sp>
        <p:nvSpPr>
          <p:cNvPr id="17" name="TextBox 16"/>
          <p:cNvSpPr txBox="1"/>
          <p:nvPr/>
        </p:nvSpPr>
        <p:spPr>
          <a:xfrm>
            <a:off x="1577498" y="3429000"/>
            <a:ext cx="1569404" cy="338554"/>
          </a:xfrm>
          <a:prstGeom prst="rect">
            <a:avLst/>
          </a:prstGeom>
          <a:noFill/>
        </p:spPr>
        <p:txBody>
          <a:bodyPr wrap="none" rtlCol="0">
            <a:spAutoFit/>
          </a:bodyPr>
          <a:lstStyle/>
          <a:p>
            <a:r>
              <a:rPr lang="pl-PL" sz="1600" dirty="0" smtClean="0">
                <a:solidFill>
                  <a:srgbClr val="00B0F0"/>
                </a:solidFill>
              </a:rPr>
              <a:t>coiled-coil dimer</a:t>
            </a:r>
            <a:endParaRPr lang="en-GB" sz="1600" dirty="0">
              <a:solidFill>
                <a:srgbClr val="00B0F0"/>
              </a:solidFill>
            </a:endParaRPr>
          </a:p>
        </p:txBody>
      </p:sp>
      <p:sp>
        <p:nvSpPr>
          <p:cNvPr id="18" name="TextBox 17"/>
          <p:cNvSpPr txBox="1"/>
          <p:nvPr/>
        </p:nvSpPr>
        <p:spPr>
          <a:xfrm>
            <a:off x="1899317" y="4343400"/>
            <a:ext cx="925766" cy="338554"/>
          </a:xfrm>
          <a:prstGeom prst="rect">
            <a:avLst/>
          </a:prstGeom>
          <a:noFill/>
        </p:spPr>
        <p:txBody>
          <a:bodyPr wrap="none" rtlCol="0">
            <a:spAutoFit/>
          </a:bodyPr>
          <a:lstStyle/>
          <a:p>
            <a:r>
              <a:rPr lang="pl-PL" sz="1600" dirty="0" smtClean="0">
                <a:solidFill>
                  <a:srgbClr val="00B0F0"/>
                </a:solidFill>
              </a:rPr>
              <a:t>tetramer</a:t>
            </a:r>
            <a:endParaRPr lang="en-GB" sz="1600" dirty="0">
              <a:solidFill>
                <a:srgbClr val="00B0F0"/>
              </a:solidFill>
            </a:endParaRPr>
          </a:p>
        </p:txBody>
      </p:sp>
      <p:sp>
        <p:nvSpPr>
          <p:cNvPr id="19" name="TextBox 18"/>
          <p:cNvSpPr txBox="1"/>
          <p:nvPr/>
        </p:nvSpPr>
        <p:spPr>
          <a:xfrm>
            <a:off x="2113574" y="4953000"/>
            <a:ext cx="497252" cy="338554"/>
          </a:xfrm>
          <a:prstGeom prst="rect">
            <a:avLst/>
          </a:prstGeom>
          <a:noFill/>
        </p:spPr>
        <p:txBody>
          <a:bodyPr wrap="none" rtlCol="0">
            <a:spAutoFit/>
          </a:bodyPr>
          <a:lstStyle/>
          <a:p>
            <a:r>
              <a:rPr lang="pl-PL" sz="1600" dirty="0" smtClean="0">
                <a:solidFill>
                  <a:srgbClr val="00B0F0"/>
                </a:solidFill>
              </a:rPr>
              <a:t>ULF</a:t>
            </a:r>
            <a:endParaRPr lang="en-GB" sz="1600" dirty="0">
              <a:solidFill>
                <a:srgbClr val="00B0F0"/>
              </a:solidFill>
            </a:endParaRPr>
          </a:p>
        </p:txBody>
      </p:sp>
      <p:sp>
        <p:nvSpPr>
          <p:cNvPr id="20" name="TextBox 19"/>
          <p:cNvSpPr txBox="1"/>
          <p:nvPr/>
        </p:nvSpPr>
        <p:spPr>
          <a:xfrm>
            <a:off x="5518816" y="2590800"/>
            <a:ext cx="1306768" cy="338554"/>
          </a:xfrm>
          <a:prstGeom prst="rect">
            <a:avLst/>
          </a:prstGeom>
          <a:noFill/>
        </p:spPr>
        <p:txBody>
          <a:bodyPr wrap="none" rtlCol="0">
            <a:spAutoFit/>
          </a:bodyPr>
          <a:lstStyle/>
          <a:p>
            <a:r>
              <a:rPr lang="pl-PL" sz="1600" dirty="0" smtClean="0">
                <a:solidFill>
                  <a:srgbClr val="00B0F0"/>
                </a:solidFill>
              </a:rPr>
              <a:t>simple model</a:t>
            </a:r>
            <a:endParaRPr lang="en-GB" sz="1600" dirty="0">
              <a:solidFill>
                <a:srgbClr val="00B0F0"/>
              </a:solidFill>
            </a:endParaRPr>
          </a:p>
        </p:txBody>
      </p:sp>
      <p:sp>
        <p:nvSpPr>
          <p:cNvPr id="21" name="TextBox 20"/>
          <p:cNvSpPr txBox="1"/>
          <p:nvPr/>
        </p:nvSpPr>
        <p:spPr>
          <a:xfrm>
            <a:off x="5400931" y="4419600"/>
            <a:ext cx="1542538" cy="338554"/>
          </a:xfrm>
          <a:prstGeom prst="rect">
            <a:avLst/>
          </a:prstGeom>
          <a:noFill/>
        </p:spPr>
        <p:txBody>
          <a:bodyPr wrap="none" rtlCol="0">
            <a:spAutoFit/>
          </a:bodyPr>
          <a:lstStyle/>
          <a:p>
            <a:r>
              <a:rPr lang="pl-PL" sz="1600" dirty="0" smtClean="0">
                <a:solidFill>
                  <a:srgbClr val="00B0F0"/>
                </a:solidFill>
              </a:rPr>
              <a:t>extended model</a:t>
            </a:r>
            <a:endParaRPr lang="en-GB" sz="16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par>
                                <p:cTn id="20" presetID="4"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par>
                                <p:cTn id="26" presetID="4"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par>
                                <p:cTn id="34" presetID="4"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in)">
                                      <p:cBhvr>
                                        <p:cTn id="36" dur="500"/>
                                        <p:tgtEl>
                                          <p:spTgt spid="1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500"/>
                                        <p:tgtEl>
                                          <p:spTgt spid="21"/>
                                        </p:tgtEl>
                                      </p:cBhvr>
                                    </p:animEffect>
                                  </p:childTnLst>
                                </p:cTn>
                              </p:par>
                              <p:par>
                                <p:cTn id="40" presetID="4"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Refinement of ODE-based self-assembly models</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43</a:t>
            </a:fld>
            <a:endParaRPr lang="en-GB"/>
          </a:p>
        </p:txBody>
      </p:sp>
      <p:sp>
        <p:nvSpPr>
          <p:cNvPr id="3" name="Content Placeholder 2"/>
          <p:cNvSpPr>
            <a:spLocks noGrp="1"/>
          </p:cNvSpPr>
          <p:nvPr>
            <p:ph sz="quarter" idx="1"/>
          </p:nvPr>
        </p:nvSpPr>
        <p:spPr/>
        <p:txBody>
          <a:bodyPr>
            <a:normAutofit/>
          </a:bodyPr>
          <a:lstStyle/>
          <a:p>
            <a:pPr marL="342900" indent="-342900" algn="just"/>
            <a:endParaRPr lang="en-GB" sz="1800" dirty="0" smtClean="0">
              <a:solidFill>
                <a:srgbClr val="0070C0"/>
              </a:solidFill>
            </a:endParaRPr>
          </a:p>
          <a:p>
            <a:pPr marL="342900" indent="-342900" algn="just"/>
            <a:r>
              <a:rPr lang="en-GB" sz="1800" dirty="0" smtClean="0">
                <a:solidFill>
                  <a:srgbClr val="0070C0"/>
                </a:solidFill>
              </a:rPr>
              <a:t>The proposed methodology of self-assembly model refinement is a particular</a:t>
            </a:r>
            <a:r>
              <a:rPr lang="pl-PL" sz="1800" dirty="0" smtClean="0">
                <a:solidFill>
                  <a:srgbClr val="0070C0"/>
                </a:solidFill>
              </a:rPr>
              <a:t> </a:t>
            </a:r>
            <a:r>
              <a:rPr lang="en-GB" sz="1800" dirty="0" smtClean="0">
                <a:solidFill>
                  <a:srgbClr val="0070C0"/>
                </a:solidFill>
              </a:rPr>
              <a:t>instance of </a:t>
            </a:r>
            <a:r>
              <a:rPr lang="en-GB" sz="1800" i="1" dirty="0" smtClean="0">
                <a:solidFill>
                  <a:srgbClr val="C00000"/>
                </a:solidFill>
              </a:rPr>
              <a:t>formal model refinement </a:t>
            </a:r>
            <a:r>
              <a:rPr lang="en-GB" sz="1800" dirty="0" smtClean="0">
                <a:solidFill>
                  <a:srgbClr val="0070C0"/>
                </a:solidFill>
              </a:rPr>
              <a:t>– a topic extensively studied in Computer</a:t>
            </a:r>
            <a:r>
              <a:rPr lang="pl-PL" sz="1800" dirty="0" smtClean="0">
                <a:solidFill>
                  <a:srgbClr val="0070C0"/>
                </a:solidFill>
              </a:rPr>
              <a:t> </a:t>
            </a:r>
            <a:r>
              <a:rPr lang="en-GB" sz="1800" dirty="0" smtClean="0">
                <a:solidFill>
                  <a:srgbClr val="0070C0"/>
                </a:solidFill>
              </a:rPr>
              <a:t>Science, especially in connection to formal software specifications.</a:t>
            </a:r>
          </a:p>
          <a:p>
            <a:pPr marL="342900" indent="-342900" algn="just"/>
            <a:endParaRPr lang="pl-PL" sz="1800" dirty="0" smtClean="0">
              <a:solidFill>
                <a:srgbClr val="0070C0"/>
              </a:solidFill>
            </a:endParaRPr>
          </a:p>
          <a:p>
            <a:pPr marL="342900" indent="-342900" algn="just"/>
            <a:r>
              <a:rPr lang="en-GB" sz="1800" dirty="0" smtClean="0">
                <a:solidFill>
                  <a:srgbClr val="C00000"/>
                </a:solidFill>
              </a:rPr>
              <a:t>Model refinement:</a:t>
            </a:r>
          </a:p>
          <a:p>
            <a:pPr marL="662940" lvl="1" indent="-342900" algn="just"/>
            <a:r>
              <a:rPr lang="en-GB" sz="1800" dirty="0" smtClean="0">
                <a:solidFill>
                  <a:srgbClr val="0070C0"/>
                </a:solidFill>
              </a:rPr>
              <a:t>starting from an abstract model of a system, a more detailed model is</a:t>
            </a:r>
            <a:r>
              <a:rPr lang="pl-PL" sz="1800" dirty="0" smtClean="0">
                <a:solidFill>
                  <a:srgbClr val="0070C0"/>
                </a:solidFill>
              </a:rPr>
              <a:t> </a:t>
            </a:r>
            <a:r>
              <a:rPr lang="en-GB" sz="1800" dirty="0" smtClean="0">
                <a:solidFill>
                  <a:srgbClr val="0070C0"/>
                </a:solidFill>
              </a:rPr>
              <a:t>constructed</a:t>
            </a:r>
          </a:p>
          <a:p>
            <a:pPr marL="662940" lvl="1" indent="-342900" algn="just"/>
            <a:r>
              <a:rPr lang="en-GB" sz="1800" dirty="0" smtClean="0">
                <a:solidFill>
                  <a:srgbClr val="0070C0"/>
                </a:solidFill>
              </a:rPr>
              <a:t>the refinement mechanism preserves already proven systemic quantitative</a:t>
            </a:r>
            <a:r>
              <a:rPr lang="pl-PL" sz="1800" dirty="0" smtClean="0">
                <a:solidFill>
                  <a:srgbClr val="0070C0"/>
                </a:solidFill>
              </a:rPr>
              <a:t> </a:t>
            </a:r>
            <a:r>
              <a:rPr lang="en-GB" sz="1800" dirty="0" smtClean="0">
                <a:solidFill>
                  <a:srgbClr val="0070C0"/>
                </a:solidFill>
              </a:rPr>
              <a:t>properties of the original model (e.g. model fit, stochastic semantics)</a:t>
            </a:r>
            <a:endParaRPr lang="en-GB" sz="1800" dirty="0">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Refinement of ODE-based self-assembly models</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44</a:t>
            </a:fld>
            <a:endParaRPr lang="en-GB"/>
          </a:p>
        </p:txBody>
      </p:sp>
      <p:sp>
        <p:nvSpPr>
          <p:cNvPr id="3" name="Content Placeholder 2"/>
          <p:cNvSpPr>
            <a:spLocks noGrp="1"/>
          </p:cNvSpPr>
          <p:nvPr>
            <p:ph sz="quarter" idx="1"/>
          </p:nvPr>
        </p:nvSpPr>
        <p:spPr/>
        <p:txBody>
          <a:bodyPr>
            <a:normAutofit/>
          </a:bodyPr>
          <a:lstStyle/>
          <a:p>
            <a:pPr marL="0" indent="0" algn="just">
              <a:buNone/>
            </a:pPr>
            <a:r>
              <a:rPr lang="en-GB" sz="1800" dirty="0" smtClean="0">
                <a:solidFill>
                  <a:srgbClr val="0070C0"/>
                </a:solidFill>
              </a:rPr>
              <a:t>Our method: an instance of </a:t>
            </a:r>
            <a:r>
              <a:rPr lang="en-GB" sz="1800" i="1" dirty="0" smtClean="0">
                <a:solidFill>
                  <a:srgbClr val="C00000"/>
                </a:solidFill>
              </a:rPr>
              <a:t>data refinement</a:t>
            </a:r>
            <a:r>
              <a:rPr lang="en-GB" sz="1800" dirty="0" smtClean="0">
                <a:solidFill>
                  <a:srgbClr val="0070C0"/>
                </a:solidFill>
              </a:rPr>
              <a:t>, where one replaces a variable with a set of other variables in a way that introduces more details into the model, while keeping the model constraints unchanged.</a:t>
            </a:r>
          </a:p>
          <a:p>
            <a:pPr marL="0" indent="0" algn="just">
              <a:buNone/>
            </a:pPr>
            <a:endParaRPr lang="en-GB" sz="900" dirty="0" smtClean="0"/>
          </a:p>
          <a:p>
            <a:pPr marL="0" indent="0" algn="just">
              <a:buNone/>
            </a:pPr>
            <a:r>
              <a:rPr lang="en-GB" sz="1600" dirty="0" smtClean="0">
                <a:solidFill>
                  <a:srgbClr val="00B050"/>
                </a:solidFill>
              </a:rPr>
              <a:t>A. </a:t>
            </a:r>
            <a:r>
              <a:rPr lang="en-GB" sz="1600" dirty="0" err="1" smtClean="0">
                <a:solidFill>
                  <a:srgbClr val="00B050"/>
                </a:solidFill>
              </a:rPr>
              <a:t>Mizera</a:t>
            </a:r>
            <a:r>
              <a:rPr lang="en-GB" sz="1600" dirty="0" smtClean="0">
                <a:solidFill>
                  <a:srgbClr val="00B050"/>
                </a:solidFill>
              </a:rPr>
              <a:t>, </a:t>
            </a:r>
            <a:r>
              <a:rPr lang="en-GB" sz="1600" dirty="0" err="1" smtClean="0">
                <a:solidFill>
                  <a:srgbClr val="00B050"/>
                </a:solidFill>
              </a:rPr>
              <a:t>Eu</a:t>
            </a:r>
            <a:r>
              <a:rPr lang="en-GB" sz="1600" dirty="0" smtClean="0">
                <a:solidFill>
                  <a:srgbClr val="00B050"/>
                </a:solidFill>
              </a:rPr>
              <a:t>. </a:t>
            </a:r>
            <a:r>
              <a:rPr lang="en-GB" sz="1600" dirty="0" err="1" smtClean="0">
                <a:solidFill>
                  <a:srgbClr val="00B050"/>
                </a:solidFill>
              </a:rPr>
              <a:t>Czeizler</a:t>
            </a:r>
            <a:r>
              <a:rPr lang="en-GB" sz="1600" dirty="0" smtClean="0">
                <a:solidFill>
                  <a:srgbClr val="00B050"/>
                </a:solidFill>
              </a:rPr>
              <a:t>, and I. </a:t>
            </a:r>
            <a:r>
              <a:rPr lang="en-GB" sz="1600" dirty="0" err="1" smtClean="0">
                <a:solidFill>
                  <a:srgbClr val="00B050"/>
                </a:solidFill>
              </a:rPr>
              <a:t>Petre</a:t>
            </a:r>
            <a:r>
              <a:rPr lang="en-GB" sz="1600" dirty="0" smtClean="0">
                <a:solidFill>
                  <a:srgbClr val="00B050"/>
                </a:solidFill>
              </a:rPr>
              <a:t>. Self-assembly models of variable resolution. To appear in</a:t>
            </a:r>
            <a:r>
              <a:rPr lang="en-GB" sz="1600" i="1" dirty="0" smtClean="0">
                <a:solidFill>
                  <a:srgbClr val="00B050"/>
                </a:solidFill>
              </a:rPr>
              <a:t> Transactions on Computational Systems Biology</a:t>
            </a:r>
            <a:r>
              <a:rPr lang="en-GB" sz="1600" dirty="0" smtClean="0">
                <a:solidFill>
                  <a:srgbClr val="00B050"/>
                </a:solidFill>
              </a:rPr>
              <a:t>, 2012.</a:t>
            </a:r>
          </a:p>
          <a:p>
            <a:pPr marL="0" indent="0" algn="just">
              <a:buNone/>
            </a:pPr>
            <a:endParaRPr lang="en-GB" sz="1000" dirty="0" smtClean="0">
              <a:solidFill>
                <a:srgbClr val="00B050"/>
              </a:solidFill>
            </a:endParaRPr>
          </a:p>
          <a:p>
            <a:pPr marL="287338" indent="-287338" algn="just"/>
            <a:r>
              <a:rPr lang="en-GB" sz="1800" dirty="0" smtClean="0">
                <a:solidFill>
                  <a:srgbClr val="C00000"/>
                </a:solidFill>
              </a:rPr>
              <a:t>a generic formal model</a:t>
            </a:r>
            <a:r>
              <a:rPr lang="en-GB" sz="1800" dirty="0" smtClean="0"/>
              <a:t> </a:t>
            </a:r>
            <a:r>
              <a:rPr lang="en-GB" sz="1800" dirty="0" smtClean="0">
                <a:solidFill>
                  <a:srgbClr val="0070C0"/>
                </a:solidFill>
              </a:rPr>
              <a:t>for the process of self-assembly is presented</a:t>
            </a:r>
          </a:p>
          <a:p>
            <a:pPr marL="287338" indent="-287338" algn="just"/>
            <a:r>
              <a:rPr lang="en-GB" sz="1800" dirty="0" smtClean="0">
                <a:solidFill>
                  <a:srgbClr val="0070C0"/>
                </a:solidFill>
              </a:rPr>
              <a:t>the notion of </a:t>
            </a:r>
            <a:r>
              <a:rPr lang="en-GB" sz="1800" dirty="0" smtClean="0">
                <a:solidFill>
                  <a:srgbClr val="C00000"/>
                </a:solidFill>
              </a:rPr>
              <a:t>model resolution</a:t>
            </a:r>
            <a:r>
              <a:rPr lang="en-GB" sz="1800" dirty="0" smtClean="0"/>
              <a:t> </a:t>
            </a:r>
            <a:r>
              <a:rPr lang="en-GB" sz="1800" dirty="0" smtClean="0">
                <a:solidFill>
                  <a:srgbClr val="0070C0"/>
                </a:solidFill>
              </a:rPr>
              <a:t>is introduced</a:t>
            </a:r>
            <a:r>
              <a:rPr lang="pl-PL" sz="1800" dirty="0" smtClean="0">
                <a:solidFill>
                  <a:srgbClr val="0070C0"/>
                </a:solidFill>
              </a:rPr>
              <a:t> –</a:t>
            </a:r>
            <a:r>
              <a:rPr lang="en-US" sz="1800" dirty="0" smtClean="0">
                <a:solidFill>
                  <a:srgbClr val="0070C0"/>
                </a:solidFill>
              </a:rPr>
              <a:t> </a:t>
            </a:r>
            <a:r>
              <a:rPr lang="pl-PL" sz="1800" dirty="0" smtClean="0">
                <a:solidFill>
                  <a:schemeClr val="tx2">
                    <a:lumMod val="75000"/>
                  </a:schemeClr>
                </a:solidFill>
              </a:rPr>
              <a:t>a </a:t>
            </a:r>
            <a:r>
              <a:rPr lang="en-US" sz="1800" dirty="0" smtClean="0">
                <a:solidFill>
                  <a:schemeClr val="tx2">
                    <a:lumMod val="75000"/>
                  </a:schemeClr>
                </a:solidFill>
              </a:rPr>
              <a:t>self-assembly mathematical</a:t>
            </a:r>
            <a:r>
              <a:rPr lang="pl-PL" sz="1800" dirty="0" smtClean="0">
                <a:solidFill>
                  <a:schemeClr val="tx2">
                    <a:lumMod val="75000"/>
                  </a:schemeClr>
                </a:solidFill>
              </a:rPr>
              <a:t> </a:t>
            </a:r>
            <a:r>
              <a:rPr lang="en-US" sz="1800" dirty="0" smtClean="0">
                <a:solidFill>
                  <a:schemeClr val="tx2">
                    <a:lumMod val="75000"/>
                  </a:schemeClr>
                </a:solidFill>
              </a:rPr>
              <a:t>model is of resolution </a:t>
            </a:r>
            <a:r>
              <a:rPr lang="en-US" sz="1800" i="1" dirty="0" smtClean="0">
                <a:solidFill>
                  <a:schemeClr val="tx2">
                    <a:lumMod val="75000"/>
                  </a:schemeClr>
                </a:solidFill>
              </a:rPr>
              <a:t>n</a:t>
            </a:r>
            <a:r>
              <a:rPr lang="en-US" sz="1800" dirty="0" smtClean="0">
                <a:solidFill>
                  <a:schemeClr val="tx2">
                    <a:lumMod val="75000"/>
                  </a:schemeClr>
                </a:solidFill>
              </a:rPr>
              <a:t> if it allows for capturing the dynamics of the number</a:t>
            </a:r>
            <a:r>
              <a:rPr lang="pl-PL" sz="1800" dirty="0" smtClean="0">
                <a:solidFill>
                  <a:schemeClr val="tx2">
                    <a:lumMod val="75000"/>
                  </a:schemeClr>
                </a:solidFill>
              </a:rPr>
              <a:t> </a:t>
            </a:r>
            <a:r>
              <a:rPr lang="en-US" sz="1800" dirty="0" smtClean="0">
                <a:solidFill>
                  <a:schemeClr val="tx2">
                    <a:lumMod val="75000"/>
                  </a:schemeClr>
                </a:solidFill>
              </a:rPr>
              <a:t>(or concentration) of components that are exactly of size </a:t>
            </a:r>
            <a:r>
              <a:rPr lang="en-US" sz="1800" i="1" dirty="0" err="1" smtClean="0">
                <a:solidFill>
                  <a:schemeClr val="tx2">
                    <a:lumMod val="75000"/>
                  </a:schemeClr>
                </a:solidFill>
              </a:rPr>
              <a:t>i</a:t>
            </a:r>
            <a:r>
              <a:rPr lang="en-US" sz="1800" dirty="0" smtClean="0">
                <a:solidFill>
                  <a:schemeClr val="tx2">
                    <a:lumMod val="75000"/>
                  </a:schemeClr>
                </a:solidFill>
              </a:rPr>
              <a:t>, where </a:t>
            </a:r>
            <a:r>
              <a:rPr lang="en-US" sz="1800" i="1" dirty="0" smtClean="0">
                <a:solidFill>
                  <a:schemeClr val="tx2">
                    <a:lumMod val="75000"/>
                  </a:schemeClr>
                </a:solidFill>
              </a:rPr>
              <a:t>0 ≤ </a:t>
            </a:r>
            <a:r>
              <a:rPr lang="en-US" sz="1800" i="1" dirty="0" err="1" smtClean="0">
                <a:solidFill>
                  <a:schemeClr val="tx2">
                    <a:lumMod val="75000"/>
                  </a:schemeClr>
                </a:solidFill>
              </a:rPr>
              <a:t>i</a:t>
            </a:r>
            <a:r>
              <a:rPr lang="en-US" sz="1800" i="1" dirty="0" smtClean="0">
                <a:solidFill>
                  <a:schemeClr val="tx2">
                    <a:lumMod val="75000"/>
                  </a:schemeClr>
                </a:solidFill>
              </a:rPr>
              <a:t> ≤ n</a:t>
            </a:r>
            <a:r>
              <a:rPr lang="en-US" sz="1800" dirty="0" smtClean="0">
                <a:solidFill>
                  <a:schemeClr val="tx2">
                    <a:lumMod val="75000"/>
                  </a:schemeClr>
                </a:solidFill>
              </a:rPr>
              <a:t>.</a:t>
            </a:r>
            <a:endParaRPr lang="en-GB" sz="1800" dirty="0" smtClean="0">
              <a:solidFill>
                <a:schemeClr val="tx2">
                  <a:lumMod val="75000"/>
                </a:schemeClr>
              </a:solidFill>
            </a:endParaRPr>
          </a:p>
          <a:p>
            <a:pPr marL="287338" indent="-287338" algn="just"/>
            <a:r>
              <a:rPr lang="en-GB" sz="1800" dirty="0" smtClean="0">
                <a:solidFill>
                  <a:srgbClr val="C00000"/>
                </a:solidFill>
              </a:rPr>
              <a:t>model refinement procedures </a:t>
            </a:r>
            <a:r>
              <a:rPr lang="en-GB" sz="1800" dirty="0" smtClean="0">
                <a:solidFill>
                  <a:srgbClr val="0070C0"/>
                </a:solidFill>
              </a:rPr>
              <a:t>preserving the fit to experimental data for a family of self-assembly ODE models are developed</a:t>
            </a:r>
          </a:p>
          <a:p>
            <a:pPr marL="287338" indent="-287338" algn="just"/>
            <a:r>
              <a:rPr lang="en-GB" sz="1800" dirty="0" smtClean="0">
                <a:solidFill>
                  <a:srgbClr val="0070C0"/>
                </a:solidFill>
              </a:rPr>
              <a:t>to the best of our knowledge, this is the first time formal refinement is considered in the context of ODE-based mathematical models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3200" dirty="0" smtClean="0"/>
              <a:t>Refinement of ODE-based self-assembly models</a:t>
            </a:r>
            <a:endParaRPr lang="en-GB" sz="3200"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45</a:t>
            </a:fld>
            <a:endParaRPr lang="en-GB"/>
          </a:p>
        </p:txBody>
      </p:sp>
      <p:sp>
        <p:nvSpPr>
          <p:cNvPr id="3" name="Content Placeholder 2"/>
          <p:cNvSpPr>
            <a:spLocks noGrp="1"/>
          </p:cNvSpPr>
          <p:nvPr>
            <p:ph sz="quarter" idx="1"/>
          </p:nvPr>
        </p:nvSpPr>
        <p:spPr/>
        <p:txBody>
          <a:bodyPr>
            <a:normAutofit/>
          </a:bodyPr>
          <a:lstStyle/>
          <a:p>
            <a:pPr algn="just">
              <a:buClr>
                <a:schemeClr val="tx1"/>
              </a:buClr>
            </a:pPr>
            <a:r>
              <a:rPr lang="en-GB" sz="1800" dirty="0" smtClean="0">
                <a:solidFill>
                  <a:srgbClr val="C00000"/>
                </a:solidFill>
              </a:rPr>
              <a:t>increasing the model resolution:</a:t>
            </a:r>
            <a:r>
              <a:rPr lang="en-GB" sz="1800" dirty="0" smtClean="0">
                <a:solidFill>
                  <a:srgbClr val="0070C0"/>
                </a:solidFill>
              </a:rPr>
              <a:t> an exact, constructive method based on analytical investigations of the ODEs is developed</a:t>
            </a:r>
          </a:p>
          <a:p>
            <a:pPr algn="just">
              <a:buClr>
                <a:schemeClr val="tx1"/>
              </a:buClr>
            </a:pPr>
            <a:r>
              <a:rPr lang="en-GB" sz="1800" dirty="0" smtClean="0">
                <a:solidFill>
                  <a:srgbClr val="C00000"/>
                </a:solidFill>
              </a:rPr>
              <a:t>decreasing the model resolution is more challenging:</a:t>
            </a:r>
            <a:r>
              <a:rPr lang="en-GB" sz="1800" dirty="0" smtClean="0">
                <a:solidFill>
                  <a:srgbClr val="0070C0"/>
                </a:solidFill>
              </a:rPr>
              <a:t> method based on symbolical computations but requires numerical investigations and simulations of the models</a:t>
            </a:r>
          </a:p>
          <a:p>
            <a:pPr algn="just">
              <a:buClr>
                <a:schemeClr val="tx1"/>
              </a:buClr>
            </a:pPr>
            <a:r>
              <a:rPr lang="en-GB" sz="1800" dirty="0" smtClean="0">
                <a:solidFill>
                  <a:srgbClr val="0070C0"/>
                </a:solidFill>
              </a:rPr>
              <a:t>case study: the </a:t>
            </a:r>
            <a:r>
              <a:rPr lang="en-GB" sz="1800" i="1" dirty="0" smtClean="0">
                <a:solidFill>
                  <a:srgbClr val="0070C0"/>
                </a:solidFill>
              </a:rPr>
              <a:t>in vitro </a:t>
            </a:r>
            <a:r>
              <a:rPr lang="en-GB" sz="1800" dirty="0" smtClean="0">
                <a:solidFill>
                  <a:srgbClr val="0070C0"/>
                </a:solidFill>
              </a:rPr>
              <a:t>self-assembly of intermediate filaments</a:t>
            </a:r>
            <a:endParaRPr lang="en-GB" sz="1800" dirty="0">
              <a:solidFill>
                <a:srgbClr val="0070C0"/>
              </a:solidFill>
            </a:endParaRPr>
          </a:p>
        </p:txBody>
      </p:sp>
      <p:pic>
        <p:nvPicPr>
          <p:cNvPr id="7" name="Picture 6" descr="var_res_2.emf"/>
          <p:cNvPicPr>
            <a:picLocks noChangeAspect="1"/>
          </p:cNvPicPr>
          <p:nvPr/>
        </p:nvPicPr>
        <p:blipFill>
          <a:blip r:embed="rId2" cstate="print"/>
          <a:stretch>
            <a:fillRect/>
          </a:stretch>
        </p:blipFill>
        <p:spPr>
          <a:xfrm>
            <a:off x="4876800" y="3124200"/>
            <a:ext cx="3468752" cy="2743200"/>
          </a:xfrm>
          <a:prstGeom prst="rect">
            <a:avLst/>
          </a:prstGeom>
        </p:spPr>
      </p:pic>
      <p:pic>
        <p:nvPicPr>
          <p:cNvPr id="8" name="Picture 7" descr="var_res_1.emf"/>
          <p:cNvPicPr>
            <a:picLocks noChangeAspect="1"/>
          </p:cNvPicPr>
          <p:nvPr/>
        </p:nvPicPr>
        <p:blipFill>
          <a:blip r:embed="rId3" cstate="print"/>
          <a:stretch>
            <a:fillRect/>
          </a:stretch>
        </p:blipFill>
        <p:spPr>
          <a:xfrm>
            <a:off x="1179448" y="3124200"/>
            <a:ext cx="3468752" cy="27432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46</a:t>
            </a:fld>
            <a:endParaRPr lang="en-GB"/>
          </a:p>
        </p:txBody>
      </p:sp>
      <p:sp>
        <p:nvSpPr>
          <p:cNvPr id="6" name="Content Placeholder 5"/>
          <p:cNvSpPr>
            <a:spLocks noGrp="1"/>
          </p:cNvSpPr>
          <p:nvPr>
            <p:ph sz="quarter" idx="1"/>
          </p:nvPr>
        </p:nvSpPr>
        <p:spPr/>
        <p:txBody>
          <a:bodyPr/>
          <a:lstStyle/>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r>
              <a:rPr lang="pl-PL" sz="3200" dirty="0" smtClean="0">
                <a:solidFill>
                  <a:srgbClr val="0070C0"/>
                </a:solidFill>
              </a:rPr>
              <a:t>Summary</a:t>
            </a:r>
            <a:endParaRPr lang="en-GB" sz="3200" dirty="0">
              <a:solidFill>
                <a:srgbClr val="0070C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pl-PL" dirty="0" smtClean="0"/>
              <a:t>Summary</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47</a:t>
            </a:fld>
            <a:endParaRPr lang="en-GB"/>
          </a:p>
        </p:txBody>
      </p:sp>
      <p:sp>
        <p:nvSpPr>
          <p:cNvPr id="3" name="Content Placeholder 2"/>
          <p:cNvSpPr>
            <a:spLocks noGrp="1"/>
          </p:cNvSpPr>
          <p:nvPr>
            <p:ph sz="quarter" idx="1"/>
          </p:nvPr>
        </p:nvSpPr>
        <p:spPr/>
        <p:txBody>
          <a:bodyPr>
            <a:noAutofit/>
          </a:bodyPr>
          <a:lstStyle/>
          <a:p>
            <a:r>
              <a:rPr lang="en-GB" sz="1800" dirty="0">
                <a:solidFill>
                  <a:srgbClr val="0070C0"/>
                </a:solidFill>
              </a:rPr>
              <a:t>Issues related to </a:t>
            </a:r>
            <a:r>
              <a:rPr lang="en-GB" sz="1800" dirty="0">
                <a:solidFill>
                  <a:srgbClr val="C00000"/>
                </a:solidFill>
              </a:rPr>
              <a:t>model construction </a:t>
            </a:r>
            <a:r>
              <a:rPr lang="en-GB" sz="1800" dirty="0" smtClean="0">
                <a:solidFill>
                  <a:srgbClr val="C00000"/>
                </a:solidFill>
              </a:rPr>
              <a:t>methodologies</a:t>
            </a:r>
            <a:r>
              <a:rPr lang="en-GB" sz="1800" dirty="0" smtClean="0">
                <a:solidFill>
                  <a:srgbClr val="0070C0"/>
                </a:solidFill>
              </a:rPr>
              <a:t>:</a:t>
            </a:r>
            <a:r>
              <a:rPr lang="pl-PL" sz="1800" dirty="0" smtClean="0">
                <a:solidFill>
                  <a:srgbClr val="0070C0"/>
                </a:solidFill>
              </a:rPr>
              <a:t/>
            </a:r>
            <a:br>
              <a:rPr lang="pl-PL" sz="1800" dirty="0" smtClean="0">
                <a:solidFill>
                  <a:srgbClr val="0070C0"/>
                </a:solidFill>
              </a:rPr>
            </a:br>
            <a:r>
              <a:rPr lang="pl-PL" sz="1800" dirty="0" smtClean="0">
                <a:solidFill>
                  <a:srgbClr val="0070C0"/>
                </a:solidFill>
              </a:rPr>
              <a:t>	</a:t>
            </a:r>
            <a:r>
              <a:rPr lang="en-GB" sz="1800" dirty="0" smtClean="0">
                <a:solidFill>
                  <a:srgbClr val="00B050"/>
                </a:solidFill>
              </a:rPr>
              <a:t>parameter </a:t>
            </a:r>
            <a:r>
              <a:rPr lang="en-GB" sz="1800" dirty="0">
                <a:solidFill>
                  <a:srgbClr val="00B050"/>
                </a:solidFill>
              </a:rPr>
              <a:t>estimation, model validation, model </a:t>
            </a:r>
            <a:r>
              <a:rPr lang="en-GB" sz="1800" dirty="0" err="1" smtClean="0">
                <a:solidFill>
                  <a:srgbClr val="00B050"/>
                </a:solidFill>
              </a:rPr>
              <a:t>identifiability</a:t>
            </a:r>
            <a:r>
              <a:rPr lang="en-GB" sz="1800" dirty="0" smtClean="0">
                <a:solidFill>
                  <a:srgbClr val="00B050"/>
                </a:solidFill>
              </a:rPr>
              <a:t>,</a:t>
            </a:r>
            <a:r>
              <a:rPr lang="pl-PL" sz="1800" dirty="0" smtClean="0">
                <a:solidFill>
                  <a:srgbClr val="00B050"/>
                </a:solidFill>
              </a:rPr>
              <a:t> </a:t>
            </a:r>
            <a:br>
              <a:rPr lang="pl-PL" sz="1800" dirty="0" smtClean="0">
                <a:solidFill>
                  <a:srgbClr val="00B050"/>
                </a:solidFill>
              </a:rPr>
            </a:br>
            <a:r>
              <a:rPr lang="pl-PL" sz="1800" dirty="0" smtClean="0">
                <a:solidFill>
                  <a:srgbClr val="00B050"/>
                </a:solidFill>
              </a:rPr>
              <a:t>	</a:t>
            </a:r>
            <a:r>
              <a:rPr lang="en-GB" sz="1800" dirty="0" smtClean="0">
                <a:solidFill>
                  <a:srgbClr val="00B050"/>
                </a:solidFill>
              </a:rPr>
              <a:t>choice </a:t>
            </a:r>
            <a:r>
              <a:rPr lang="en-GB" sz="1800" dirty="0">
                <a:solidFill>
                  <a:srgbClr val="00B050"/>
                </a:solidFill>
              </a:rPr>
              <a:t>of deterministic </a:t>
            </a:r>
            <a:r>
              <a:rPr lang="en-GB" sz="1800" dirty="0" err="1">
                <a:solidFill>
                  <a:srgbClr val="00B050"/>
                </a:solidFill>
              </a:rPr>
              <a:t>vs</a:t>
            </a:r>
            <a:r>
              <a:rPr lang="en-GB" sz="1800" dirty="0">
                <a:solidFill>
                  <a:srgbClr val="00B050"/>
                </a:solidFill>
              </a:rPr>
              <a:t> stochastic modelling </a:t>
            </a:r>
            <a:r>
              <a:rPr lang="en-GB" sz="1800" dirty="0" smtClean="0">
                <a:solidFill>
                  <a:srgbClr val="00B050"/>
                </a:solidFill>
              </a:rPr>
              <a:t>framework</a:t>
            </a:r>
            <a:endParaRPr lang="pl-PL" sz="1800" dirty="0" smtClean="0">
              <a:solidFill>
                <a:srgbClr val="00B050"/>
              </a:solidFill>
            </a:endParaRPr>
          </a:p>
          <a:p>
            <a:pPr>
              <a:buNone/>
            </a:pPr>
            <a:endParaRPr lang="en-GB" sz="1000" dirty="0">
              <a:solidFill>
                <a:srgbClr val="00B050"/>
              </a:solidFill>
            </a:endParaRPr>
          </a:p>
          <a:p>
            <a:r>
              <a:rPr lang="en-GB" sz="1800" dirty="0">
                <a:solidFill>
                  <a:srgbClr val="0070C0"/>
                </a:solidFill>
              </a:rPr>
              <a:t>Discuss and develop new techniques for the problem of </a:t>
            </a:r>
            <a:r>
              <a:rPr lang="en-GB" sz="1800" dirty="0" smtClean="0">
                <a:solidFill>
                  <a:srgbClr val="C00000"/>
                </a:solidFill>
              </a:rPr>
              <a:t>model</a:t>
            </a:r>
            <a:r>
              <a:rPr lang="pl-PL" sz="1800" dirty="0" smtClean="0">
                <a:solidFill>
                  <a:srgbClr val="C00000"/>
                </a:solidFill>
              </a:rPr>
              <a:t> </a:t>
            </a:r>
            <a:r>
              <a:rPr lang="en-GB" sz="1800" dirty="0" smtClean="0">
                <a:solidFill>
                  <a:srgbClr val="C00000"/>
                </a:solidFill>
              </a:rPr>
              <a:t>comparison</a:t>
            </a:r>
            <a:r>
              <a:rPr lang="en-GB" sz="1800" dirty="0">
                <a:solidFill>
                  <a:srgbClr val="0070C0"/>
                </a:solidFill>
              </a:rPr>
              <a:t>.</a:t>
            </a:r>
          </a:p>
          <a:p>
            <a:pPr lvl="1"/>
            <a:r>
              <a:rPr lang="en-GB" sz="1800" dirty="0">
                <a:solidFill>
                  <a:srgbClr val="0070C0"/>
                </a:solidFill>
              </a:rPr>
              <a:t>methodologies for </a:t>
            </a:r>
            <a:r>
              <a:rPr lang="en-GB" sz="1800" dirty="0">
                <a:solidFill>
                  <a:srgbClr val="C00000"/>
                </a:solidFill>
              </a:rPr>
              <a:t>model decomposition</a:t>
            </a:r>
          </a:p>
          <a:p>
            <a:pPr lvl="1"/>
            <a:r>
              <a:rPr lang="en-GB" sz="1800" dirty="0">
                <a:solidFill>
                  <a:srgbClr val="0070C0"/>
                </a:solidFill>
              </a:rPr>
              <a:t>special case: comparison between </a:t>
            </a:r>
            <a:r>
              <a:rPr lang="en-GB" sz="1800" dirty="0" err="1">
                <a:solidFill>
                  <a:srgbClr val="C00000"/>
                </a:solidFill>
              </a:rPr>
              <a:t>submodels</a:t>
            </a:r>
            <a:r>
              <a:rPr lang="en-GB" sz="1800" dirty="0">
                <a:solidFill>
                  <a:srgbClr val="0070C0"/>
                </a:solidFill>
              </a:rPr>
              <a:t> of a certain </a:t>
            </a:r>
            <a:r>
              <a:rPr lang="en-GB" sz="1800" dirty="0" smtClean="0">
                <a:solidFill>
                  <a:srgbClr val="0070C0"/>
                </a:solidFill>
              </a:rPr>
              <a:t>model</a:t>
            </a:r>
            <a:endParaRPr lang="pl-PL" sz="1800" dirty="0" smtClean="0">
              <a:solidFill>
                <a:srgbClr val="0070C0"/>
              </a:solidFill>
            </a:endParaRPr>
          </a:p>
          <a:p>
            <a:pPr>
              <a:buNone/>
            </a:pPr>
            <a:endParaRPr lang="en-GB" sz="1000" dirty="0">
              <a:solidFill>
                <a:srgbClr val="0070C0"/>
              </a:solidFill>
            </a:endParaRPr>
          </a:p>
          <a:p>
            <a:r>
              <a:rPr lang="en-GB" sz="1800" dirty="0">
                <a:solidFill>
                  <a:srgbClr val="0070C0"/>
                </a:solidFill>
              </a:rPr>
              <a:t>The problem of </a:t>
            </a:r>
            <a:r>
              <a:rPr lang="en-GB" sz="1800" dirty="0">
                <a:solidFill>
                  <a:srgbClr val="C00000"/>
                </a:solidFill>
              </a:rPr>
              <a:t>model modifications</a:t>
            </a:r>
            <a:r>
              <a:rPr lang="en-GB" sz="1800" dirty="0">
                <a:solidFill>
                  <a:srgbClr val="0070C0"/>
                </a:solidFill>
              </a:rPr>
              <a:t>: various techniques useful </a:t>
            </a:r>
            <a:r>
              <a:rPr lang="en-GB" sz="1800" dirty="0" smtClean="0">
                <a:solidFill>
                  <a:srgbClr val="0070C0"/>
                </a:solidFill>
              </a:rPr>
              <a:t>for</a:t>
            </a:r>
            <a:r>
              <a:rPr lang="pl-PL" sz="1800" dirty="0" smtClean="0">
                <a:solidFill>
                  <a:srgbClr val="0070C0"/>
                </a:solidFill>
              </a:rPr>
              <a:t> </a:t>
            </a:r>
            <a:r>
              <a:rPr lang="en-GB" sz="1800" dirty="0" smtClean="0">
                <a:solidFill>
                  <a:srgbClr val="0070C0"/>
                </a:solidFill>
              </a:rPr>
              <a:t>applying </a:t>
            </a:r>
            <a:r>
              <a:rPr lang="en-GB" sz="1800" dirty="0">
                <a:solidFill>
                  <a:srgbClr val="C00000"/>
                </a:solidFill>
              </a:rPr>
              <a:t>simplifications</a:t>
            </a:r>
            <a:r>
              <a:rPr lang="en-GB" sz="1800" dirty="0">
                <a:solidFill>
                  <a:srgbClr val="0070C0"/>
                </a:solidFill>
              </a:rPr>
              <a:t> or </a:t>
            </a:r>
            <a:r>
              <a:rPr lang="en-GB" sz="1800" dirty="0">
                <a:solidFill>
                  <a:srgbClr val="C00000"/>
                </a:solidFill>
              </a:rPr>
              <a:t>extensions</a:t>
            </a:r>
            <a:r>
              <a:rPr lang="en-GB" sz="1800" dirty="0">
                <a:solidFill>
                  <a:srgbClr val="0070C0"/>
                </a:solidFill>
              </a:rPr>
              <a:t> to an already fitted and </a:t>
            </a:r>
            <a:r>
              <a:rPr lang="en-GB" sz="1800" dirty="0" smtClean="0">
                <a:solidFill>
                  <a:srgbClr val="0070C0"/>
                </a:solidFill>
              </a:rPr>
              <a:t>validated</a:t>
            </a:r>
            <a:r>
              <a:rPr lang="pl-PL" sz="1800" dirty="0" smtClean="0">
                <a:solidFill>
                  <a:srgbClr val="0070C0"/>
                </a:solidFill>
              </a:rPr>
              <a:t> </a:t>
            </a:r>
            <a:r>
              <a:rPr lang="en-GB" sz="1800" dirty="0" smtClean="0">
                <a:solidFill>
                  <a:srgbClr val="0070C0"/>
                </a:solidFill>
              </a:rPr>
              <a:t>mathematical </a:t>
            </a:r>
            <a:r>
              <a:rPr lang="en-GB" sz="1800" dirty="0">
                <a:solidFill>
                  <a:srgbClr val="0070C0"/>
                </a:solidFill>
              </a:rPr>
              <a:t>model in such a way that the desired properties of </a:t>
            </a:r>
            <a:r>
              <a:rPr lang="en-GB" sz="1800" dirty="0" smtClean="0">
                <a:solidFill>
                  <a:srgbClr val="0070C0"/>
                </a:solidFill>
              </a:rPr>
              <a:t>the</a:t>
            </a:r>
            <a:r>
              <a:rPr lang="pl-PL" sz="1800" dirty="0" smtClean="0">
                <a:solidFill>
                  <a:srgbClr val="0070C0"/>
                </a:solidFill>
              </a:rPr>
              <a:t> </a:t>
            </a:r>
            <a:r>
              <a:rPr lang="en-GB" sz="1800" dirty="0" smtClean="0">
                <a:solidFill>
                  <a:srgbClr val="0070C0"/>
                </a:solidFill>
              </a:rPr>
              <a:t>model </a:t>
            </a:r>
            <a:r>
              <a:rPr lang="en-GB" sz="1800" dirty="0">
                <a:solidFill>
                  <a:srgbClr val="0070C0"/>
                </a:solidFill>
              </a:rPr>
              <a:t>are retained (</a:t>
            </a:r>
            <a:r>
              <a:rPr lang="en-GB" sz="1800" dirty="0">
                <a:solidFill>
                  <a:srgbClr val="7030A0"/>
                </a:solidFill>
              </a:rPr>
              <a:t>fitting experimental data is </a:t>
            </a:r>
            <a:r>
              <a:rPr lang="en-GB" sz="1800" dirty="0" smtClean="0">
                <a:solidFill>
                  <a:srgbClr val="7030A0"/>
                </a:solidFill>
              </a:rPr>
              <a:t>computationally</a:t>
            </a:r>
            <a:r>
              <a:rPr lang="pl-PL" sz="1800" dirty="0" smtClean="0">
                <a:solidFill>
                  <a:srgbClr val="7030A0"/>
                </a:solidFill>
              </a:rPr>
              <a:t> </a:t>
            </a:r>
            <a:r>
              <a:rPr lang="en-GB" sz="1800" dirty="0" smtClean="0">
                <a:solidFill>
                  <a:srgbClr val="7030A0"/>
                </a:solidFill>
              </a:rPr>
              <a:t>expensive</a:t>
            </a:r>
            <a:r>
              <a:rPr lang="en-GB" sz="1800" dirty="0">
                <a:solidFill>
                  <a:srgbClr val="7030A0"/>
                </a:solidFill>
              </a:rPr>
              <a:t>!</a:t>
            </a:r>
            <a:r>
              <a:rPr lang="en-GB" sz="1800" dirty="0">
                <a:solidFill>
                  <a:srgbClr val="0070C0"/>
                </a:solidFill>
              </a:rPr>
              <a:t>).</a:t>
            </a:r>
          </a:p>
          <a:p>
            <a:pPr lvl="1"/>
            <a:r>
              <a:rPr lang="en-GB" sz="1800" dirty="0">
                <a:solidFill>
                  <a:srgbClr val="0070C0"/>
                </a:solidFill>
              </a:rPr>
              <a:t>computational heuristics for simplifying a biological model</a:t>
            </a:r>
          </a:p>
          <a:p>
            <a:pPr lvl="1"/>
            <a:r>
              <a:rPr lang="en-GB" sz="1800" dirty="0">
                <a:solidFill>
                  <a:srgbClr val="0070C0"/>
                </a:solidFill>
              </a:rPr>
              <a:t>model </a:t>
            </a:r>
            <a:r>
              <a:rPr lang="en-GB" sz="1800" dirty="0" smtClean="0">
                <a:solidFill>
                  <a:srgbClr val="0070C0"/>
                </a:solidFill>
              </a:rPr>
              <a:t>refinement</a:t>
            </a:r>
            <a:endParaRPr lang="en-GB" sz="1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in)">
                                      <p:cBhvr>
                                        <p:cTn id="18" dur="500"/>
                                        <p:tgtEl>
                                          <p:spTgt spid="3">
                                            <p:txEl>
                                              <p:pRg st="6" end="6"/>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ox(in)">
                                      <p:cBhvr>
                                        <p:cTn id="21" dur="500"/>
                                        <p:tgtEl>
                                          <p:spTgt spid="3">
                                            <p:txEl>
                                              <p:pRg st="7" end="7"/>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ox(in)">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Summary</a:t>
            </a:r>
            <a:endParaRPr lang="en-GB" dirty="0"/>
          </a:p>
        </p:txBody>
      </p:sp>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48</a:t>
            </a:fld>
            <a:endParaRPr lang="en-GB"/>
          </a:p>
        </p:txBody>
      </p:sp>
      <p:sp>
        <p:nvSpPr>
          <p:cNvPr id="6" name="Content Placeholder 5"/>
          <p:cNvSpPr>
            <a:spLocks noGrp="1"/>
          </p:cNvSpPr>
          <p:nvPr>
            <p:ph sz="quarter" idx="1"/>
          </p:nvPr>
        </p:nvSpPr>
        <p:spPr>
          <a:xfrm>
            <a:off x="914400" y="1447800"/>
            <a:ext cx="6096000" cy="4572000"/>
          </a:xfrm>
        </p:spPr>
        <p:txBody>
          <a:bodyPr>
            <a:normAutofit/>
          </a:bodyPr>
          <a:lstStyle/>
          <a:p>
            <a:r>
              <a:rPr lang="en-US" sz="1800" dirty="0" err="1" smtClean="0">
                <a:solidFill>
                  <a:srgbClr val="0070C0"/>
                </a:solidFill>
              </a:rPr>
              <a:t>prof</a:t>
            </a:r>
            <a:r>
              <a:rPr lang="en-US" sz="1800" dirty="0" smtClean="0">
                <a:solidFill>
                  <a:srgbClr val="0070C0"/>
                </a:solidFill>
              </a:rPr>
              <a:t>. Ion </a:t>
            </a:r>
            <a:r>
              <a:rPr lang="en-US" sz="1800" dirty="0" err="1" smtClean="0">
                <a:solidFill>
                  <a:srgbClr val="0070C0"/>
                </a:solidFill>
              </a:rPr>
              <a:t>Petre</a:t>
            </a:r>
            <a:endParaRPr lang="en-GB" sz="1800" dirty="0" smtClean="0">
              <a:solidFill>
                <a:srgbClr val="0070C0"/>
              </a:solidFill>
            </a:endParaRPr>
          </a:p>
          <a:p>
            <a:pPr>
              <a:buNone/>
            </a:pPr>
            <a:r>
              <a:rPr lang="en-GB" sz="1800" dirty="0" smtClean="0">
                <a:solidFill>
                  <a:srgbClr val="0070C0"/>
                </a:solidFill>
              </a:rPr>
              <a:t>	Computational </a:t>
            </a:r>
            <a:r>
              <a:rPr lang="en-GB" sz="1800" dirty="0" err="1" smtClean="0">
                <a:solidFill>
                  <a:srgbClr val="0070C0"/>
                </a:solidFill>
              </a:rPr>
              <a:t>Biomodelling</a:t>
            </a:r>
            <a:r>
              <a:rPr lang="en-GB" sz="1800" dirty="0" smtClean="0">
                <a:solidFill>
                  <a:srgbClr val="0070C0"/>
                </a:solidFill>
              </a:rPr>
              <a:t> Laboratory</a:t>
            </a:r>
          </a:p>
          <a:p>
            <a:pPr>
              <a:buNone/>
            </a:pPr>
            <a:r>
              <a:rPr lang="en-GB" sz="1800" dirty="0" smtClean="0">
                <a:solidFill>
                  <a:srgbClr val="0070C0"/>
                </a:solidFill>
              </a:rPr>
              <a:t>	</a:t>
            </a:r>
            <a:r>
              <a:rPr lang="en-GB" sz="1800" dirty="0" err="1" smtClean="0">
                <a:solidFill>
                  <a:srgbClr val="0070C0"/>
                </a:solidFill>
              </a:rPr>
              <a:t>Åbo</a:t>
            </a:r>
            <a:r>
              <a:rPr lang="en-GB" sz="1800" dirty="0" smtClean="0">
                <a:solidFill>
                  <a:srgbClr val="0070C0"/>
                </a:solidFill>
              </a:rPr>
              <a:t> </a:t>
            </a:r>
            <a:r>
              <a:rPr lang="en-GB" sz="1800" dirty="0" err="1" smtClean="0">
                <a:solidFill>
                  <a:srgbClr val="0070C0"/>
                </a:solidFill>
              </a:rPr>
              <a:t>Akademi</a:t>
            </a:r>
            <a:r>
              <a:rPr lang="en-GB" sz="1800" dirty="0" smtClean="0">
                <a:solidFill>
                  <a:srgbClr val="0070C0"/>
                </a:solidFill>
              </a:rPr>
              <a:t> University, Department of Information Technologies</a:t>
            </a:r>
          </a:p>
          <a:p>
            <a:pPr>
              <a:buNone/>
            </a:pPr>
            <a:r>
              <a:rPr lang="en-GB" sz="1800" dirty="0" smtClean="0">
                <a:solidFill>
                  <a:srgbClr val="0070C0"/>
                </a:solidFill>
              </a:rPr>
              <a:t>	Turku Centre for Computer Science</a:t>
            </a:r>
            <a:endParaRPr lang="en-US" sz="1800" dirty="0" smtClean="0">
              <a:solidFill>
                <a:srgbClr val="0070C0"/>
              </a:solidFill>
            </a:endParaRPr>
          </a:p>
          <a:p>
            <a:endParaRPr lang="en-US" sz="1800" dirty="0" smtClean="0">
              <a:solidFill>
                <a:srgbClr val="0070C0"/>
              </a:solidFill>
            </a:endParaRPr>
          </a:p>
          <a:p>
            <a:endParaRPr lang="en-US" sz="1800" dirty="0" smtClean="0">
              <a:solidFill>
                <a:srgbClr val="0070C0"/>
              </a:solidFill>
            </a:endParaRPr>
          </a:p>
          <a:p>
            <a:endParaRPr lang="en-US" sz="1800" dirty="0" smtClean="0">
              <a:solidFill>
                <a:srgbClr val="0070C0"/>
              </a:solidFill>
            </a:endParaRPr>
          </a:p>
          <a:p>
            <a:endParaRPr lang="en-US" sz="1800" dirty="0" smtClean="0">
              <a:solidFill>
                <a:srgbClr val="0070C0"/>
              </a:solidFill>
            </a:endParaRPr>
          </a:p>
          <a:p>
            <a:endParaRPr lang="en-US" sz="1800" dirty="0" smtClean="0">
              <a:solidFill>
                <a:srgbClr val="0070C0"/>
              </a:solidFill>
            </a:endParaRPr>
          </a:p>
          <a:p>
            <a:r>
              <a:rPr lang="en-US" sz="1800" dirty="0" err="1" smtClean="0">
                <a:solidFill>
                  <a:srgbClr val="0070C0"/>
                </a:solidFill>
              </a:rPr>
              <a:t>prof</a:t>
            </a:r>
            <a:r>
              <a:rPr lang="en-US" sz="1800" dirty="0" smtClean="0">
                <a:solidFill>
                  <a:srgbClr val="0070C0"/>
                </a:solidFill>
              </a:rPr>
              <a:t>. Barbara </a:t>
            </a:r>
            <a:r>
              <a:rPr lang="en-US" sz="1800" dirty="0" err="1" smtClean="0">
                <a:solidFill>
                  <a:srgbClr val="0070C0"/>
                </a:solidFill>
              </a:rPr>
              <a:t>Gambin</a:t>
            </a:r>
            <a:endParaRPr lang="en-US" sz="1800" dirty="0" smtClean="0">
              <a:solidFill>
                <a:srgbClr val="0070C0"/>
              </a:solidFill>
            </a:endParaRPr>
          </a:p>
          <a:p>
            <a:pPr>
              <a:buNone/>
            </a:pPr>
            <a:r>
              <a:rPr lang="en-GB" sz="1800" dirty="0" smtClean="0">
                <a:solidFill>
                  <a:srgbClr val="0070C0"/>
                </a:solidFill>
              </a:rPr>
              <a:t>	Institute of Fundamental Technological Research</a:t>
            </a:r>
          </a:p>
          <a:p>
            <a:pPr>
              <a:buNone/>
            </a:pPr>
            <a:r>
              <a:rPr lang="en-GB" sz="1800" dirty="0" smtClean="0">
                <a:solidFill>
                  <a:srgbClr val="0070C0"/>
                </a:solidFill>
              </a:rPr>
              <a:t>	Polish Academy of Sciences</a:t>
            </a:r>
          </a:p>
          <a:p>
            <a:endParaRPr lang="en-US" sz="1800" dirty="0" smtClean="0">
              <a:solidFill>
                <a:srgbClr val="0070C0"/>
              </a:solidFill>
            </a:endParaRPr>
          </a:p>
          <a:p>
            <a:endParaRPr lang="en-GB" sz="1800" dirty="0" smtClean="0">
              <a:solidFill>
                <a:srgbClr val="0070C0"/>
              </a:solidFill>
            </a:endParaRPr>
          </a:p>
        </p:txBody>
      </p:sp>
      <p:pic>
        <p:nvPicPr>
          <p:cNvPr id="7" name="Picture 6" descr="ICT2"/>
          <p:cNvPicPr>
            <a:picLocks noChangeAspect="1" noChangeArrowheads="1"/>
          </p:cNvPicPr>
          <p:nvPr/>
        </p:nvPicPr>
        <p:blipFill>
          <a:blip r:embed="rId2" cstate="print"/>
          <a:srcRect/>
          <a:stretch>
            <a:fillRect/>
          </a:stretch>
        </p:blipFill>
        <p:spPr>
          <a:xfrm>
            <a:off x="6618146" y="2667000"/>
            <a:ext cx="2222500" cy="1552400"/>
          </a:xfrm>
          <a:prstGeom prst="rect">
            <a:avLst/>
          </a:prstGeom>
          <a:noFill/>
          <a:ln/>
        </p:spPr>
      </p:pic>
      <p:pic>
        <p:nvPicPr>
          <p:cNvPr id="8" name="Picture 7" descr="tucs logo.jpg"/>
          <p:cNvPicPr>
            <a:picLocks noChangeAspect="1"/>
          </p:cNvPicPr>
          <p:nvPr/>
        </p:nvPicPr>
        <p:blipFill>
          <a:blip r:embed="rId3" cstate="print"/>
          <a:stretch>
            <a:fillRect/>
          </a:stretch>
        </p:blipFill>
        <p:spPr>
          <a:xfrm>
            <a:off x="3781981" y="3674358"/>
            <a:ext cx="1308100" cy="545042"/>
          </a:xfrm>
          <a:prstGeom prst="rect">
            <a:avLst/>
          </a:prstGeom>
        </p:spPr>
      </p:pic>
      <p:pic>
        <p:nvPicPr>
          <p:cNvPr id="9" name="Picture 8" descr="aaenglogobasic4c.jpg"/>
          <p:cNvPicPr>
            <a:picLocks noChangeAspect="1"/>
          </p:cNvPicPr>
          <p:nvPr/>
        </p:nvPicPr>
        <p:blipFill>
          <a:blip r:embed="rId4" cstate="print"/>
          <a:stretch>
            <a:fillRect/>
          </a:stretch>
        </p:blipFill>
        <p:spPr>
          <a:xfrm>
            <a:off x="1501220" y="3286712"/>
            <a:ext cx="752696" cy="932688"/>
          </a:xfrm>
          <a:prstGeom prst="rect">
            <a:avLst/>
          </a:prstGeom>
        </p:spPr>
      </p:pic>
      <p:pic>
        <p:nvPicPr>
          <p:cNvPr id="10" name="Picture 9" descr="ippt.jpg"/>
          <p:cNvPicPr>
            <a:picLocks noChangeAspect="1"/>
          </p:cNvPicPr>
          <p:nvPr/>
        </p:nvPicPr>
        <p:blipFill>
          <a:blip r:embed="rId5" cstate="print"/>
          <a:stretch>
            <a:fillRect/>
          </a:stretch>
        </p:blipFill>
        <p:spPr>
          <a:xfrm>
            <a:off x="6694554" y="4808566"/>
            <a:ext cx="2146092" cy="14398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tx2"/>
                </a:solidFill>
              </a:rPr>
              <a:t>Introduction</a:t>
            </a:r>
            <a:endParaRPr lang="en-GB" dirty="0">
              <a:solidFill>
                <a:schemeClr val="tx2"/>
              </a:solidFill>
            </a:endParaRPr>
          </a:p>
        </p:txBody>
      </p:sp>
      <p:sp>
        <p:nvSpPr>
          <p:cNvPr id="22" name="Date Placeholder 21"/>
          <p:cNvSpPr>
            <a:spLocks noGrp="1"/>
          </p:cNvSpPr>
          <p:nvPr>
            <p:ph type="dt" sz="half" idx="10"/>
          </p:nvPr>
        </p:nvSpPr>
        <p:spPr/>
        <p:txBody>
          <a:bodyPr/>
          <a:lstStyle/>
          <a:p>
            <a:r>
              <a:rPr lang="en-US" smtClean="0"/>
              <a:t>November 22, 2011</a:t>
            </a:r>
            <a:endParaRPr lang="en-GB"/>
          </a:p>
        </p:txBody>
      </p:sp>
      <p:sp>
        <p:nvSpPr>
          <p:cNvPr id="20" name="Footer Placeholder 19"/>
          <p:cNvSpPr>
            <a:spLocks noGrp="1"/>
          </p:cNvSpPr>
          <p:nvPr>
            <p:ph type="ftr" sz="quarter" idx="11"/>
          </p:nvPr>
        </p:nvSpPr>
        <p:spPr/>
        <p:txBody>
          <a:bodyPr/>
          <a:lstStyle/>
          <a:p>
            <a:r>
              <a:rPr lang="en-GB" smtClean="0"/>
              <a:t>University of Luxembourg </a:t>
            </a:r>
            <a:endParaRPr lang="en-GB"/>
          </a:p>
        </p:txBody>
      </p:sp>
      <p:sp>
        <p:nvSpPr>
          <p:cNvPr id="23" name="Slide Number Placeholder 22"/>
          <p:cNvSpPr>
            <a:spLocks noGrp="1"/>
          </p:cNvSpPr>
          <p:nvPr>
            <p:ph type="sldNum" sz="quarter" idx="12"/>
          </p:nvPr>
        </p:nvSpPr>
        <p:spPr/>
        <p:txBody>
          <a:bodyPr/>
          <a:lstStyle/>
          <a:p>
            <a:fld id="{9DB74E43-D556-4692-A3D2-5085B95A554D}" type="slidenum">
              <a:rPr lang="en-GB" smtClean="0"/>
              <a:pPr/>
              <a:t>5</a:t>
            </a:fld>
            <a:endParaRPr lang="en-GB"/>
          </a:p>
        </p:txBody>
      </p:sp>
      <p:sp>
        <p:nvSpPr>
          <p:cNvPr id="3" name="Content Placeholder 2"/>
          <p:cNvSpPr>
            <a:spLocks noGrp="1"/>
          </p:cNvSpPr>
          <p:nvPr>
            <p:ph sz="quarter" idx="1"/>
          </p:nvPr>
        </p:nvSpPr>
        <p:spPr/>
        <p:txBody>
          <a:bodyPr>
            <a:noAutofit/>
          </a:bodyPr>
          <a:lstStyle/>
          <a:p>
            <a:pPr algn="just"/>
            <a:r>
              <a:rPr lang="en-GB" sz="1800" dirty="0" smtClean="0">
                <a:solidFill>
                  <a:srgbClr val="0070C0"/>
                </a:solidFill>
              </a:rPr>
              <a:t>Systems biology, unlike “traditional” biology</a:t>
            </a:r>
            <a:r>
              <a:rPr lang="pl-PL" sz="1800" dirty="0" smtClean="0">
                <a:solidFill>
                  <a:srgbClr val="0070C0"/>
                </a:solidFill>
              </a:rPr>
              <a:t>,</a:t>
            </a:r>
            <a:r>
              <a:rPr lang="en-GB" sz="1800" dirty="0" smtClean="0">
                <a:solidFill>
                  <a:srgbClr val="0070C0"/>
                </a:solidFill>
              </a:rPr>
              <a:t> focuses on high-level concept</a:t>
            </a:r>
            <a:r>
              <a:rPr lang="pl-PL" sz="1800" dirty="0" smtClean="0">
                <a:solidFill>
                  <a:srgbClr val="0070C0"/>
                </a:solidFill>
              </a:rPr>
              <a:t>s.</a:t>
            </a:r>
          </a:p>
          <a:p>
            <a:endParaRPr lang="pl-PL" sz="1800" dirty="0" smtClean="0">
              <a:solidFill>
                <a:srgbClr val="0070C0"/>
              </a:solidFill>
            </a:endParaRPr>
          </a:p>
          <a:p>
            <a:endParaRPr lang="pl-PL" sz="1800" dirty="0" smtClean="0">
              <a:solidFill>
                <a:srgbClr val="0070C0"/>
              </a:solidFill>
            </a:endParaRPr>
          </a:p>
          <a:p>
            <a:endParaRPr lang="pl-PL" sz="1800" dirty="0" smtClean="0">
              <a:solidFill>
                <a:srgbClr val="0070C0"/>
              </a:solidFill>
            </a:endParaRPr>
          </a:p>
          <a:p>
            <a:endParaRPr lang="pl-PL" sz="1800" dirty="0" smtClean="0">
              <a:solidFill>
                <a:srgbClr val="0070C0"/>
              </a:solidFill>
            </a:endParaRPr>
          </a:p>
          <a:p>
            <a:endParaRPr lang="pl-PL" sz="1800" dirty="0" smtClean="0">
              <a:solidFill>
                <a:srgbClr val="0070C0"/>
              </a:solidFill>
            </a:endParaRPr>
          </a:p>
          <a:p>
            <a:endParaRPr lang="pl-PL" sz="1800" dirty="0" smtClean="0">
              <a:solidFill>
                <a:srgbClr val="0070C0"/>
              </a:solidFill>
            </a:endParaRPr>
          </a:p>
          <a:p>
            <a:pPr>
              <a:buNone/>
            </a:pPr>
            <a:r>
              <a:rPr lang="pl-PL" sz="1800" dirty="0" smtClean="0">
                <a:solidFill>
                  <a:srgbClr val="0070C0"/>
                </a:solidFill>
              </a:rPr>
              <a:t> </a:t>
            </a:r>
          </a:p>
          <a:p>
            <a:endParaRPr lang="pl-PL" sz="1800" dirty="0" smtClean="0">
              <a:solidFill>
                <a:srgbClr val="0070C0"/>
              </a:solidFill>
            </a:endParaRPr>
          </a:p>
          <a:p>
            <a:endParaRPr lang="pl-PL" sz="1800" dirty="0" smtClean="0">
              <a:solidFill>
                <a:srgbClr val="0070C0"/>
              </a:solidFill>
            </a:endParaRPr>
          </a:p>
          <a:p>
            <a:pPr algn="just">
              <a:buNone/>
            </a:pPr>
            <a:endParaRPr lang="en-GB" sz="1800" dirty="0" smtClean="0">
              <a:solidFill>
                <a:srgbClr val="0070C0"/>
              </a:solidFill>
            </a:endParaRPr>
          </a:p>
          <a:p>
            <a:pPr algn="just"/>
            <a:r>
              <a:rPr lang="en-GB" sz="1800" dirty="0" smtClean="0">
                <a:solidFill>
                  <a:srgbClr val="0070C0"/>
                </a:solidFill>
              </a:rPr>
              <a:t>The very terminology of systems biology is “foreign” to “traditional”</a:t>
            </a:r>
            <a:r>
              <a:rPr lang="pl-PL" sz="1800" dirty="0" smtClean="0">
                <a:solidFill>
                  <a:srgbClr val="0070C0"/>
                </a:solidFill>
              </a:rPr>
              <a:t> </a:t>
            </a:r>
            <a:r>
              <a:rPr lang="en-GB" sz="1800" dirty="0" smtClean="0">
                <a:solidFill>
                  <a:srgbClr val="0070C0"/>
                </a:solidFill>
              </a:rPr>
              <a:t>biology and it marks its </a:t>
            </a:r>
            <a:r>
              <a:rPr lang="en-GB" sz="1800" b="1" dirty="0" smtClean="0">
                <a:solidFill>
                  <a:srgbClr val="0070C0"/>
                </a:solidFill>
              </a:rPr>
              <a:t>drastic shift in research paradigm</a:t>
            </a:r>
            <a:r>
              <a:rPr lang="en-GB" sz="1800" dirty="0" smtClean="0">
                <a:solidFill>
                  <a:srgbClr val="0070C0"/>
                </a:solidFill>
              </a:rPr>
              <a:t>.</a:t>
            </a:r>
            <a:endParaRPr lang="pl-PL" sz="1800" dirty="0" smtClean="0">
              <a:solidFill>
                <a:srgbClr val="0070C0"/>
              </a:solidFill>
            </a:endParaRPr>
          </a:p>
        </p:txBody>
      </p:sp>
      <p:grpSp>
        <p:nvGrpSpPr>
          <p:cNvPr id="5" name="Group 4"/>
          <p:cNvGrpSpPr/>
          <p:nvPr/>
        </p:nvGrpSpPr>
        <p:grpSpPr>
          <a:xfrm>
            <a:off x="1219200" y="2133600"/>
            <a:ext cx="5257800" cy="2694296"/>
            <a:chOff x="1676400" y="2057400"/>
            <a:chExt cx="6019800" cy="3276600"/>
          </a:xfrm>
          <a:blipFill>
            <a:blip r:embed="rId3"/>
            <a:tile tx="0" ty="0" sx="100000" sy="100000" flip="none" algn="tl"/>
          </a:blipFill>
        </p:grpSpPr>
        <p:sp>
          <p:nvSpPr>
            <p:cNvPr id="6" name="Oval 5"/>
            <p:cNvSpPr/>
            <p:nvPr/>
          </p:nvSpPr>
          <p:spPr bwMode="auto">
            <a:xfrm>
              <a:off x="1676400" y="2057400"/>
              <a:ext cx="6019800" cy="3276600"/>
            </a:xfrm>
            <a:prstGeom prst="ellipse">
              <a:avLst/>
            </a:prstGeom>
            <a:grp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6488A"/>
                </a:buClr>
                <a:buSzPct val="120000"/>
                <a:buFontTx/>
                <a:buNone/>
                <a:tabLst/>
              </a:pPr>
              <a:endParaRPr kumimoji="0" lang="en-GB" sz="1800" b="0" i="0" strike="noStrike" cap="none" normalizeH="0" baseline="0" smtClean="0">
                <a:ln>
                  <a:noFill/>
                </a:ln>
                <a:solidFill>
                  <a:srgbClr val="181512"/>
                </a:solidFill>
                <a:effectLst/>
                <a:latin typeface="Verdana" charset="0"/>
              </a:endParaRPr>
            </a:p>
          </p:txBody>
        </p:sp>
        <p:sp>
          <p:nvSpPr>
            <p:cNvPr id="7" name="TextBox 6"/>
            <p:cNvSpPr txBox="1"/>
            <p:nvPr/>
          </p:nvSpPr>
          <p:spPr>
            <a:xfrm>
              <a:off x="4038600" y="2667000"/>
              <a:ext cx="1019831" cy="338554"/>
            </a:xfrm>
            <a:prstGeom prst="rect">
              <a:avLst/>
            </a:prstGeom>
            <a:grpFill/>
          </p:spPr>
          <p:txBody>
            <a:bodyPr wrap="none" rtlCol="0">
              <a:spAutoFit/>
            </a:bodyPr>
            <a:lstStyle/>
            <a:p>
              <a:r>
                <a:rPr lang="pl-PL" sz="1600" dirty="0" smtClean="0">
                  <a:solidFill>
                    <a:srgbClr val="7030A0"/>
                  </a:solidFill>
                </a:rPr>
                <a:t>network</a:t>
              </a:r>
              <a:endParaRPr lang="en-GB" sz="1600" dirty="0">
                <a:solidFill>
                  <a:srgbClr val="7030A0"/>
                </a:solidFill>
              </a:endParaRPr>
            </a:p>
          </p:txBody>
        </p:sp>
        <p:sp>
          <p:nvSpPr>
            <p:cNvPr id="8" name="TextBox 7"/>
            <p:cNvSpPr txBox="1"/>
            <p:nvPr/>
          </p:nvSpPr>
          <p:spPr>
            <a:xfrm>
              <a:off x="4191000" y="4800600"/>
              <a:ext cx="1332416" cy="338554"/>
            </a:xfrm>
            <a:prstGeom prst="rect">
              <a:avLst/>
            </a:prstGeom>
            <a:grpFill/>
          </p:spPr>
          <p:txBody>
            <a:bodyPr wrap="none" rtlCol="0">
              <a:spAutoFit/>
            </a:bodyPr>
            <a:lstStyle/>
            <a:p>
              <a:r>
                <a:rPr lang="pl-PL" sz="1600" dirty="0" smtClean="0">
                  <a:solidFill>
                    <a:srgbClr val="7030A0"/>
                  </a:solidFill>
                </a:rPr>
                <a:t>component</a:t>
              </a:r>
              <a:endParaRPr lang="en-GB" sz="1600" dirty="0">
                <a:solidFill>
                  <a:srgbClr val="7030A0"/>
                </a:solidFill>
              </a:endParaRPr>
            </a:p>
          </p:txBody>
        </p:sp>
        <p:sp>
          <p:nvSpPr>
            <p:cNvPr id="9" name="TextBox 8"/>
            <p:cNvSpPr txBox="1"/>
            <p:nvPr/>
          </p:nvSpPr>
          <p:spPr>
            <a:xfrm>
              <a:off x="6172200" y="3505200"/>
              <a:ext cx="1309974" cy="338554"/>
            </a:xfrm>
            <a:prstGeom prst="rect">
              <a:avLst/>
            </a:prstGeom>
            <a:grpFill/>
          </p:spPr>
          <p:txBody>
            <a:bodyPr wrap="none" rtlCol="0">
              <a:spAutoFit/>
            </a:bodyPr>
            <a:lstStyle/>
            <a:p>
              <a:r>
                <a:rPr lang="pl-PL" sz="1600" dirty="0" smtClean="0">
                  <a:solidFill>
                    <a:srgbClr val="7030A0"/>
                  </a:solidFill>
                </a:rPr>
                <a:t>robustness</a:t>
              </a:r>
              <a:endParaRPr lang="en-GB" sz="1600" dirty="0">
                <a:solidFill>
                  <a:srgbClr val="7030A0"/>
                </a:solidFill>
              </a:endParaRPr>
            </a:p>
          </p:txBody>
        </p:sp>
        <p:sp>
          <p:nvSpPr>
            <p:cNvPr id="10" name="TextBox 9"/>
            <p:cNvSpPr txBox="1"/>
            <p:nvPr/>
          </p:nvSpPr>
          <p:spPr>
            <a:xfrm>
              <a:off x="3540456" y="2286000"/>
              <a:ext cx="2302233" cy="369332"/>
            </a:xfrm>
            <a:prstGeom prst="rect">
              <a:avLst/>
            </a:prstGeom>
            <a:grpFill/>
          </p:spPr>
          <p:txBody>
            <a:bodyPr wrap="none" rtlCol="0">
              <a:spAutoFit/>
            </a:bodyPr>
            <a:lstStyle/>
            <a:p>
              <a:r>
                <a:rPr lang="pl-PL" b="1" dirty="0" smtClean="0">
                  <a:solidFill>
                    <a:schemeClr val="accent6">
                      <a:lumMod val="60000"/>
                      <a:lumOff val="40000"/>
                    </a:schemeClr>
                  </a:solidFill>
                </a:rPr>
                <a:t>Systems biology</a:t>
              </a:r>
              <a:endParaRPr lang="en-GB" b="1" dirty="0">
                <a:solidFill>
                  <a:schemeClr val="accent6">
                    <a:lumMod val="60000"/>
                    <a:lumOff val="40000"/>
                  </a:schemeClr>
                </a:solidFill>
              </a:endParaRPr>
            </a:p>
          </p:txBody>
        </p:sp>
        <p:sp>
          <p:nvSpPr>
            <p:cNvPr id="11" name="TextBox 10"/>
            <p:cNvSpPr txBox="1"/>
            <p:nvPr/>
          </p:nvSpPr>
          <p:spPr>
            <a:xfrm>
              <a:off x="2819400" y="4495800"/>
              <a:ext cx="1151277" cy="338554"/>
            </a:xfrm>
            <a:prstGeom prst="rect">
              <a:avLst/>
            </a:prstGeom>
            <a:grpFill/>
          </p:spPr>
          <p:txBody>
            <a:bodyPr wrap="none" rtlCol="0">
              <a:spAutoFit/>
            </a:bodyPr>
            <a:lstStyle/>
            <a:p>
              <a:r>
                <a:rPr lang="pl-PL" sz="1600" dirty="0" smtClean="0">
                  <a:solidFill>
                    <a:srgbClr val="7030A0"/>
                  </a:solidFill>
                </a:rPr>
                <a:t>efficiency</a:t>
              </a:r>
              <a:endParaRPr lang="en-GB" sz="1600" dirty="0">
                <a:solidFill>
                  <a:srgbClr val="7030A0"/>
                </a:solidFill>
              </a:endParaRPr>
            </a:p>
          </p:txBody>
        </p:sp>
        <p:sp>
          <p:nvSpPr>
            <p:cNvPr id="12" name="TextBox 11"/>
            <p:cNvSpPr txBox="1"/>
            <p:nvPr/>
          </p:nvSpPr>
          <p:spPr>
            <a:xfrm>
              <a:off x="3886200" y="3276600"/>
              <a:ext cx="896399" cy="338554"/>
            </a:xfrm>
            <a:prstGeom prst="rect">
              <a:avLst/>
            </a:prstGeom>
            <a:grpFill/>
          </p:spPr>
          <p:txBody>
            <a:bodyPr wrap="none" rtlCol="0">
              <a:spAutoFit/>
            </a:bodyPr>
            <a:lstStyle/>
            <a:p>
              <a:r>
                <a:rPr lang="pl-PL" sz="1600" dirty="0" smtClean="0">
                  <a:solidFill>
                    <a:srgbClr val="7030A0"/>
                  </a:solidFill>
                </a:rPr>
                <a:t>control</a:t>
              </a:r>
              <a:endParaRPr lang="en-GB" sz="1600" dirty="0">
                <a:solidFill>
                  <a:srgbClr val="7030A0"/>
                </a:solidFill>
              </a:endParaRPr>
            </a:p>
          </p:txBody>
        </p:sp>
        <p:sp>
          <p:nvSpPr>
            <p:cNvPr id="13" name="TextBox 12"/>
            <p:cNvSpPr txBox="1"/>
            <p:nvPr/>
          </p:nvSpPr>
          <p:spPr>
            <a:xfrm>
              <a:off x="1905000" y="3352800"/>
              <a:ext cx="1223412" cy="338554"/>
            </a:xfrm>
            <a:prstGeom prst="rect">
              <a:avLst/>
            </a:prstGeom>
            <a:grpFill/>
          </p:spPr>
          <p:txBody>
            <a:bodyPr wrap="none" rtlCol="0">
              <a:spAutoFit/>
            </a:bodyPr>
            <a:lstStyle/>
            <a:p>
              <a:r>
                <a:rPr lang="pl-PL" sz="1600" dirty="0" smtClean="0">
                  <a:solidFill>
                    <a:srgbClr val="7030A0"/>
                  </a:solidFill>
                </a:rPr>
                <a:t>regulation</a:t>
              </a:r>
              <a:endParaRPr lang="en-GB" sz="1600" dirty="0">
                <a:solidFill>
                  <a:srgbClr val="7030A0"/>
                </a:solidFill>
              </a:endParaRPr>
            </a:p>
          </p:txBody>
        </p:sp>
        <p:sp>
          <p:nvSpPr>
            <p:cNvPr id="14" name="TextBox 13"/>
            <p:cNvSpPr txBox="1"/>
            <p:nvPr/>
          </p:nvSpPr>
          <p:spPr>
            <a:xfrm>
              <a:off x="4038600" y="3886200"/>
              <a:ext cx="2112694" cy="338554"/>
            </a:xfrm>
            <a:prstGeom prst="rect">
              <a:avLst/>
            </a:prstGeom>
            <a:grpFill/>
          </p:spPr>
          <p:txBody>
            <a:bodyPr wrap="none" rtlCol="0">
              <a:spAutoFit/>
            </a:bodyPr>
            <a:lstStyle/>
            <a:p>
              <a:r>
                <a:rPr lang="pl-PL" sz="1600" dirty="0" smtClean="0">
                  <a:solidFill>
                    <a:srgbClr val="7030A0"/>
                  </a:solidFill>
                </a:rPr>
                <a:t>hierarchical design</a:t>
              </a:r>
              <a:endParaRPr lang="en-GB" sz="1600" dirty="0">
                <a:solidFill>
                  <a:srgbClr val="7030A0"/>
                </a:solidFill>
              </a:endParaRPr>
            </a:p>
          </p:txBody>
        </p:sp>
        <p:sp>
          <p:nvSpPr>
            <p:cNvPr id="15" name="TextBox 14"/>
            <p:cNvSpPr txBox="1"/>
            <p:nvPr/>
          </p:nvSpPr>
          <p:spPr>
            <a:xfrm>
              <a:off x="2438400" y="2895600"/>
              <a:ext cx="1156086" cy="338554"/>
            </a:xfrm>
            <a:prstGeom prst="rect">
              <a:avLst/>
            </a:prstGeom>
            <a:grpFill/>
          </p:spPr>
          <p:txBody>
            <a:bodyPr wrap="none" rtlCol="0">
              <a:spAutoFit/>
            </a:bodyPr>
            <a:lstStyle/>
            <a:p>
              <a:r>
                <a:rPr lang="en-GB" sz="1600" dirty="0" smtClean="0">
                  <a:solidFill>
                    <a:srgbClr val="7030A0"/>
                  </a:solidFill>
                </a:rPr>
                <a:t>signalling</a:t>
              </a:r>
              <a:endParaRPr lang="en-GB" sz="1600" dirty="0">
                <a:solidFill>
                  <a:srgbClr val="7030A0"/>
                </a:solidFill>
              </a:endParaRPr>
            </a:p>
          </p:txBody>
        </p:sp>
        <p:sp>
          <p:nvSpPr>
            <p:cNvPr id="16" name="TextBox 15"/>
            <p:cNvSpPr txBox="1"/>
            <p:nvPr/>
          </p:nvSpPr>
          <p:spPr>
            <a:xfrm>
              <a:off x="5029200" y="2971800"/>
              <a:ext cx="1802096" cy="338554"/>
            </a:xfrm>
            <a:prstGeom prst="rect">
              <a:avLst/>
            </a:prstGeom>
            <a:grpFill/>
          </p:spPr>
          <p:txBody>
            <a:bodyPr wrap="none" rtlCol="0">
              <a:spAutoFit/>
            </a:bodyPr>
            <a:lstStyle/>
            <a:p>
              <a:r>
                <a:rPr lang="en-GB" sz="1600" dirty="0" smtClean="0">
                  <a:solidFill>
                    <a:srgbClr val="7030A0"/>
                  </a:solidFill>
                </a:rPr>
                <a:t>synchronisation</a:t>
              </a:r>
              <a:endParaRPr lang="en-GB" sz="1600" dirty="0">
                <a:solidFill>
                  <a:srgbClr val="7030A0"/>
                </a:solidFill>
              </a:endParaRPr>
            </a:p>
          </p:txBody>
        </p:sp>
        <p:sp>
          <p:nvSpPr>
            <p:cNvPr id="17" name="TextBox 16"/>
            <p:cNvSpPr txBox="1"/>
            <p:nvPr/>
          </p:nvSpPr>
          <p:spPr>
            <a:xfrm>
              <a:off x="5486400" y="4419600"/>
              <a:ext cx="1298369" cy="338554"/>
            </a:xfrm>
            <a:prstGeom prst="rect">
              <a:avLst/>
            </a:prstGeom>
            <a:grpFill/>
          </p:spPr>
          <p:txBody>
            <a:bodyPr wrap="none" rtlCol="0">
              <a:spAutoFit/>
            </a:bodyPr>
            <a:lstStyle/>
            <a:p>
              <a:r>
                <a:rPr lang="en-US" sz="1600" dirty="0" smtClean="0">
                  <a:solidFill>
                    <a:srgbClr val="7030A0"/>
                  </a:solidFill>
                </a:rPr>
                <a:t>parallelism</a:t>
              </a:r>
              <a:endParaRPr lang="en-GB" sz="1600" dirty="0">
                <a:solidFill>
                  <a:srgbClr val="7030A0"/>
                </a:solidFill>
              </a:endParaRPr>
            </a:p>
          </p:txBody>
        </p:sp>
        <p:sp>
          <p:nvSpPr>
            <p:cNvPr id="18" name="TextBox 17"/>
            <p:cNvSpPr txBox="1"/>
            <p:nvPr/>
          </p:nvSpPr>
          <p:spPr>
            <a:xfrm>
              <a:off x="2514600" y="3810000"/>
              <a:ext cx="1394934" cy="338554"/>
            </a:xfrm>
            <a:prstGeom prst="rect">
              <a:avLst/>
            </a:prstGeom>
            <a:grpFill/>
          </p:spPr>
          <p:txBody>
            <a:bodyPr wrap="none" rtlCol="0">
              <a:spAutoFit/>
            </a:bodyPr>
            <a:lstStyle/>
            <a:p>
              <a:r>
                <a:rPr lang="en-US" sz="1600" dirty="0" smtClean="0">
                  <a:solidFill>
                    <a:srgbClr val="7030A0"/>
                  </a:solidFill>
                </a:rPr>
                <a:t>competition</a:t>
              </a:r>
              <a:endParaRPr lang="en-GB" sz="1600" dirty="0">
                <a:solidFill>
                  <a:srgbClr val="7030A0"/>
                </a:solidFill>
              </a:endParaRPr>
            </a:p>
          </p:txBody>
        </p:sp>
      </p:grpSp>
      <p:pic>
        <p:nvPicPr>
          <p:cNvPr id="19" name="Picture 18" descr="cover_nature.jpg"/>
          <p:cNvPicPr>
            <a:picLocks noChangeAspect="1"/>
          </p:cNvPicPr>
          <p:nvPr/>
        </p:nvPicPr>
        <p:blipFill>
          <a:blip r:embed="rId4" cstate="print"/>
          <a:stretch>
            <a:fillRect/>
          </a:stretch>
        </p:blipFill>
        <p:spPr>
          <a:xfrm>
            <a:off x="6629400" y="2133600"/>
            <a:ext cx="2133600" cy="2802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ox(in)">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a:t>
            </a:r>
            <a:endParaRPr lang="en-GB" dirty="0"/>
          </a:p>
        </p:txBody>
      </p:sp>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6</a:t>
            </a:fld>
            <a:endParaRPr lang="en-GB"/>
          </a:p>
        </p:txBody>
      </p:sp>
      <p:sp>
        <p:nvSpPr>
          <p:cNvPr id="6" name="Content Placeholder 5"/>
          <p:cNvSpPr>
            <a:spLocks noGrp="1"/>
          </p:cNvSpPr>
          <p:nvPr>
            <p:ph sz="quarter" idx="1"/>
          </p:nvPr>
        </p:nvSpPr>
        <p:spPr/>
        <p:txBody>
          <a:bodyPr>
            <a:normAutofit/>
          </a:bodyPr>
          <a:lstStyle/>
          <a:p>
            <a:pPr marL="0" indent="0" algn="just">
              <a:buNone/>
            </a:pPr>
            <a:r>
              <a:rPr lang="pl-PL" sz="1800" dirty="0" smtClean="0">
                <a:solidFill>
                  <a:srgbClr val="0070C0"/>
                </a:solidFill>
              </a:rPr>
              <a:t>T</a:t>
            </a:r>
            <a:r>
              <a:rPr lang="en-GB" sz="1800" dirty="0" smtClean="0">
                <a:solidFill>
                  <a:srgbClr val="0070C0"/>
                </a:solidFill>
              </a:rPr>
              <a:t>he key concepts in </a:t>
            </a:r>
            <a:r>
              <a:rPr lang="en-GB" sz="1800" b="1" dirty="0" smtClean="0">
                <a:solidFill>
                  <a:srgbClr val="0070C0"/>
                </a:solidFill>
              </a:rPr>
              <a:t>systems biology</a:t>
            </a:r>
            <a:r>
              <a:rPr lang="en-GB" sz="1800" dirty="0" smtClean="0">
                <a:solidFill>
                  <a:srgbClr val="0070C0"/>
                </a:solidFill>
              </a:rPr>
              <a:t> have already been</a:t>
            </a:r>
            <a:r>
              <a:rPr lang="pl-PL" sz="1800" dirty="0" smtClean="0">
                <a:solidFill>
                  <a:srgbClr val="0070C0"/>
                </a:solidFill>
              </a:rPr>
              <a:t> </a:t>
            </a:r>
            <a:r>
              <a:rPr lang="en-GB" sz="1800" dirty="0" smtClean="0">
                <a:solidFill>
                  <a:srgbClr val="0070C0"/>
                </a:solidFill>
              </a:rPr>
              <a:t>studied for a long time in </a:t>
            </a:r>
            <a:r>
              <a:rPr lang="en-GB" sz="1800" b="1" dirty="0" smtClean="0">
                <a:solidFill>
                  <a:srgbClr val="0070C0"/>
                </a:solidFill>
              </a:rPr>
              <a:t>computer science</a:t>
            </a:r>
            <a:r>
              <a:rPr lang="en-GB" sz="1800" dirty="0" smtClean="0">
                <a:solidFill>
                  <a:srgbClr val="0070C0"/>
                </a:solidFill>
              </a:rPr>
              <a:t> (albeit from different perspectives).</a:t>
            </a:r>
          </a:p>
          <a:p>
            <a:endParaRPr lang="pl-PL" sz="1800" dirty="0" smtClean="0">
              <a:solidFill>
                <a:srgbClr val="0070C0"/>
              </a:solidFill>
            </a:endParaRPr>
          </a:p>
          <a:p>
            <a:pPr marL="0" indent="0" algn="just">
              <a:buNone/>
            </a:pPr>
            <a:r>
              <a:rPr lang="en-GB" sz="1800" dirty="0" smtClean="0">
                <a:solidFill>
                  <a:srgbClr val="0070C0"/>
                </a:solidFill>
              </a:rPr>
              <a:t>A key contribution that computer science brings to systems</a:t>
            </a:r>
            <a:r>
              <a:rPr lang="pl-PL" sz="1800" dirty="0" smtClean="0">
                <a:solidFill>
                  <a:srgbClr val="0070C0"/>
                </a:solidFill>
              </a:rPr>
              <a:t> </a:t>
            </a:r>
            <a:r>
              <a:rPr lang="en-GB" sz="1800" dirty="0" smtClean="0">
                <a:solidFill>
                  <a:srgbClr val="0070C0"/>
                </a:solidFill>
              </a:rPr>
              <a:t>biology is the ability to</a:t>
            </a:r>
            <a:endParaRPr lang="pl-PL" sz="1800" dirty="0" smtClean="0">
              <a:solidFill>
                <a:srgbClr val="0070C0"/>
              </a:solidFill>
            </a:endParaRPr>
          </a:p>
          <a:p>
            <a:pPr marL="231775" indent="-231775" algn="just"/>
            <a:r>
              <a:rPr lang="en-GB" sz="1800" dirty="0" smtClean="0">
                <a:solidFill>
                  <a:srgbClr val="0070C0"/>
                </a:solidFill>
              </a:rPr>
              <a:t>manipulate,</a:t>
            </a:r>
            <a:endParaRPr lang="pl-PL" sz="1800" dirty="0" smtClean="0">
              <a:solidFill>
                <a:srgbClr val="0070C0"/>
              </a:solidFill>
            </a:endParaRPr>
          </a:p>
          <a:p>
            <a:pPr marL="231775" indent="-231775" algn="just"/>
            <a:r>
              <a:rPr lang="en-GB" sz="1800" dirty="0" smtClean="0">
                <a:solidFill>
                  <a:srgbClr val="0070C0"/>
                </a:solidFill>
              </a:rPr>
              <a:t>analyse, and</a:t>
            </a:r>
            <a:endParaRPr lang="pl-PL" sz="1800" dirty="0" smtClean="0">
              <a:solidFill>
                <a:srgbClr val="0070C0"/>
              </a:solidFill>
            </a:endParaRPr>
          </a:p>
          <a:p>
            <a:pPr marL="231775" indent="-231775" algn="just"/>
            <a:r>
              <a:rPr lang="pl-PL" sz="1800" dirty="0" smtClean="0">
                <a:solidFill>
                  <a:srgbClr val="0070C0"/>
                </a:solidFill>
              </a:rPr>
              <a:t>reason</a:t>
            </a:r>
          </a:p>
          <a:p>
            <a:pPr algn="just">
              <a:buNone/>
            </a:pPr>
            <a:r>
              <a:rPr lang="en-GB" sz="1800" dirty="0" smtClean="0">
                <a:solidFill>
                  <a:srgbClr val="0070C0"/>
                </a:solidFill>
              </a:rPr>
              <a:t>about such system</a:t>
            </a:r>
            <a:r>
              <a:rPr lang="pl-PL" sz="1800" dirty="0" smtClean="0">
                <a:solidFill>
                  <a:srgbClr val="0070C0"/>
                </a:solidFill>
              </a:rPr>
              <a:t>-</a:t>
            </a:r>
            <a:r>
              <a:rPr lang="en-GB" sz="1800" dirty="0" smtClean="0">
                <a:solidFill>
                  <a:srgbClr val="0070C0"/>
                </a:solidFill>
              </a:rPr>
              <a:t>level</a:t>
            </a:r>
            <a:r>
              <a:rPr lang="pl-PL" sz="1800" dirty="0" smtClean="0">
                <a:solidFill>
                  <a:srgbClr val="0070C0"/>
                </a:solidFill>
              </a:rPr>
              <a:t> </a:t>
            </a:r>
            <a:r>
              <a:rPr lang="en-GB" sz="1800" dirty="0" smtClean="0">
                <a:solidFill>
                  <a:srgbClr val="0070C0"/>
                </a:solidFill>
              </a:rPr>
              <a:t>concepts and structures.</a:t>
            </a:r>
            <a:endParaRPr lang="pl-PL" sz="1800" dirty="0" smtClean="0">
              <a:solidFill>
                <a:srgbClr val="0070C0"/>
              </a:solidFill>
            </a:endParaRPr>
          </a:p>
        </p:txBody>
      </p:sp>
      <p:sp>
        <p:nvSpPr>
          <p:cNvPr id="7" name="TextBox 6"/>
          <p:cNvSpPr txBox="1"/>
          <p:nvPr/>
        </p:nvSpPr>
        <p:spPr>
          <a:xfrm>
            <a:off x="2114551" y="4343400"/>
            <a:ext cx="4914899" cy="923330"/>
          </a:xfrm>
          <a:prstGeom prst="rect">
            <a:avLst/>
          </a:prstGeom>
          <a:noFill/>
        </p:spPr>
        <p:txBody>
          <a:bodyPr wrap="square" rtlCol="0">
            <a:spAutoFit/>
          </a:bodyPr>
          <a:lstStyle/>
          <a:p>
            <a:pPr marL="0" lvl="1" algn="just"/>
            <a:r>
              <a:rPr lang="en-GB" dirty="0" smtClean="0">
                <a:solidFill>
                  <a:srgbClr val="7030A0"/>
                </a:solidFill>
              </a:rPr>
              <a:t>For example, mathematical modelling, formal</a:t>
            </a:r>
            <a:r>
              <a:rPr lang="pl-PL" dirty="0" smtClean="0">
                <a:solidFill>
                  <a:srgbClr val="7030A0"/>
                </a:solidFill>
              </a:rPr>
              <a:t> </a:t>
            </a:r>
            <a:r>
              <a:rPr lang="en-GB" dirty="0" smtClean="0">
                <a:solidFill>
                  <a:srgbClr val="7030A0"/>
                </a:solidFill>
              </a:rPr>
              <a:t>system </a:t>
            </a:r>
            <a:r>
              <a:rPr lang="pl-PL" dirty="0" smtClean="0">
                <a:solidFill>
                  <a:srgbClr val="7030A0"/>
                </a:solidFill>
              </a:rPr>
              <a:t>specifications</a:t>
            </a:r>
            <a:r>
              <a:rPr lang="en-GB" dirty="0" smtClean="0">
                <a:solidFill>
                  <a:srgbClr val="7030A0"/>
                </a:solidFill>
              </a:rPr>
              <a:t>, control design, and others are by now mainstream</a:t>
            </a:r>
            <a:r>
              <a:rPr lang="pl-PL" dirty="0" smtClean="0">
                <a:solidFill>
                  <a:srgbClr val="7030A0"/>
                </a:solidFill>
              </a:rPr>
              <a:t> </a:t>
            </a:r>
            <a:r>
              <a:rPr lang="en-GB" dirty="0" smtClean="0">
                <a:solidFill>
                  <a:srgbClr val="7030A0"/>
                </a:solidFill>
              </a:rPr>
              <a:t>techniques in systems biology.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a:t>
            </a:r>
            <a:endParaRPr lang="en-GB" dirty="0"/>
          </a:p>
        </p:txBody>
      </p:sp>
      <p:sp>
        <p:nvSpPr>
          <p:cNvPr id="4" name="Date Placeholder 3"/>
          <p:cNvSpPr>
            <a:spLocks noGrp="1"/>
          </p:cNvSpPr>
          <p:nvPr>
            <p:ph type="dt" sz="half" idx="10"/>
          </p:nvPr>
        </p:nvSpPr>
        <p:spPr/>
        <p:txBody>
          <a:bodyPr/>
          <a:lstStyle/>
          <a:p>
            <a:r>
              <a:rPr lang="en-US" smtClean="0"/>
              <a:t>November 22, 2011</a:t>
            </a:r>
            <a:endParaRPr lang="en-GB"/>
          </a:p>
        </p:txBody>
      </p:sp>
      <p:sp>
        <p:nvSpPr>
          <p:cNvPr id="5" name="Footer Placeholder 4"/>
          <p:cNvSpPr>
            <a:spLocks noGrp="1"/>
          </p:cNvSpPr>
          <p:nvPr>
            <p:ph type="ftr" sz="quarter" idx="11"/>
          </p:nvPr>
        </p:nvSpPr>
        <p:spPr/>
        <p:txBody>
          <a:bodyPr/>
          <a:lstStyle/>
          <a:p>
            <a:r>
              <a:rPr lang="en-GB" smtClean="0"/>
              <a:t>University of Luxembourg </a:t>
            </a:r>
            <a:endParaRPr lang="en-GB"/>
          </a:p>
        </p:txBody>
      </p:sp>
      <p:sp>
        <p:nvSpPr>
          <p:cNvPr id="6" name="Slide Number Placeholder 5"/>
          <p:cNvSpPr>
            <a:spLocks noGrp="1"/>
          </p:cNvSpPr>
          <p:nvPr>
            <p:ph type="sldNum" sz="quarter" idx="12"/>
          </p:nvPr>
        </p:nvSpPr>
        <p:spPr/>
        <p:txBody>
          <a:bodyPr/>
          <a:lstStyle/>
          <a:p>
            <a:fld id="{9DB74E43-D556-4692-A3D2-5085B95A554D}" type="slidenum">
              <a:rPr lang="en-GB" smtClean="0"/>
              <a:pPr/>
              <a:t>7</a:t>
            </a:fld>
            <a:endParaRPr lang="en-GB"/>
          </a:p>
        </p:txBody>
      </p:sp>
      <p:sp>
        <p:nvSpPr>
          <p:cNvPr id="3" name="Content Placeholder 2"/>
          <p:cNvSpPr>
            <a:spLocks noGrp="1"/>
          </p:cNvSpPr>
          <p:nvPr>
            <p:ph sz="quarter" idx="1"/>
          </p:nvPr>
        </p:nvSpPr>
        <p:spPr/>
        <p:txBody>
          <a:bodyPr>
            <a:normAutofit/>
          </a:bodyPr>
          <a:lstStyle/>
          <a:p>
            <a:pPr algn="just"/>
            <a:r>
              <a:rPr lang="en-GB" sz="1800" dirty="0" smtClean="0">
                <a:solidFill>
                  <a:srgbClr val="0070C0"/>
                </a:solidFill>
              </a:rPr>
              <a:t>My research </a:t>
            </a:r>
            <a:r>
              <a:rPr lang="en-GB" sz="1800" dirty="0">
                <a:solidFill>
                  <a:srgbClr val="0070C0"/>
                </a:solidFill>
              </a:rPr>
              <a:t>concerns a number of challenges of </a:t>
            </a:r>
            <a:r>
              <a:rPr lang="en-GB" sz="1800" dirty="0" smtClean="0">
                <a:solidFill>
                  <a:srgbClr val="0070C0"/>
                </a:solidFill>
              </a:rPr>
              <a:t>computational modelling </a:t>
            </a:r>
            <a:r>
              <a:rPr lang="en-GB" sz="1800" dirty="0">
                <a:solidFill>
                  <a:srgbClr val="0070C0"/>
                </a:solidFill>
              </a:rPr>
              <a:t>in Systems </a:t>
            </a:r>
            <a:r>
              <a:rPr lang="en-GB" sz="1800" dirty="0" smtClean="0">
                <a:solidFill>
                  <a:srgbClr val="0070C0"/>
                </a:solidFill>
              </a:rPr>
              <a:t>Biology.</a:t>
            </a:r>
          </a:p>
          <a:p>
            <a:pPr algn="just"/>
            <a:endParaRPr lang="en-GB" sz="1800" dirty="0" smtClean="0">
              <a:solidFill>
                <a:srgbClr val="0070C0"/>
              </a:solidFill>
            </a:endParaRPr>
          </a:p>
          <a:p>
            <a:pPr algn="just"/>
            <a:r>
              <a:rPr lang="en-GB" sz="1800" dirty="0">
                <a:solidFill>
                  <a:srgbClr val="0070C0"/>
                </a:solidFill>
              </a:rPr>
              <a:t>It is focused on the development and utilization of different </a:t>
            </a:r>
            <a:r>
              <a:rPr lang="en-GB" sz="1800" dirty="0" smtClean="0">
                <a:solidFill>
                  <a:srgbClr val="0070C0"/>
                </a:solidFill>
              </a:rPr>
              <a:t>methodologies having </a:t>
            </a:r>
            <a:r>
              <a:rPr lang="en-GB" sz="1800" dirty="0">
                <a:solidFill>
                  <a:srgbClr val="0070C0"/>
                </a:solidFill>
              </a:rPr>
              <a:t>their origins in </a:t>
            </a:r>
            <a:r>
              <a:rPr lang="en-GB" sz="1800" dirty="0" smtClean="0">
                <a:solidFill>
                  <a:srgbClr val="0070C0"/>
                </a:solidFill>
              </a:rPr>
              <a:t>the </a:t>
            </a:r>
            <a:r>
              <a:rPr lang="en-GB" sz="1800" dirty="0">
                <a:solidFill>
                  <a:srgbClr val="0070C0"/>
                </a:solidFill>
              </a:rPr>
              <a:t>fields of computer science and mathematics</a:t>
            </a:r>
            <a:r>
              <a:rPr lang="en-GB" sz="1800" dirty="0" smtClean="0">
                <a:solidFill>
                  <a:srgbClr val="0070C0"/>
                </a:solidFill>
              </a:rPr>
              <a:t>.</a:t>
            </a:r>
          </a:p>
          <a:p>
            <a:pPr algn="just"/>
            <a:endParaRPr lang="en-GB" sz="1800" dirty="0" smtClean="0">
              <a:solidFill>
                <a:srgbClr val="0070C0"/>
              </a:solidFill>
            </a:endParaRPr>
          </a:p>
          <a:p>
            <a:pPr algn="just"/>
            <a:r>
              <a:rPr lang="en-GB" sz="1800" dirty="0">
                <a:solidFill>
                  <a:srgbClr val="0070C0"/>
                </a:solidFill>
              </a:rPr>
              <a:t>The presented methodologies are applied in the modelling of </a:t>
            </a:r>
            <a:r>
              <a:rPr lang="en-GB" sz="1800" dirty="0" smtClean="0">
                <a:solidFill>
                  <a:srgbClr val="0070C0"/>
                </a:solidFill>
              </a:rPr>
              <a:t>two biological </a:t>
            </a:r>
            <a:r>
              <a:rPr lang="en-GB" sz="1800" dirty="0">
                <a:solidFill>
                  <a:srgbClr val="0070C0"/>
                </a:solidFill>
              </a:rPr>
              <a:t>processes chosen as modelling case </a:t>
            </a:r>
            <a:r>
              <a:rPr lang="en-GB" sz="1800" dirty="0" smtClean="0">
                <a:solidFill>
                  <a:srgbClr val="0070C0"/>
                </a:solidFill>
              </a:rPr>
              <a:t>studies:</a:t>
            </a:r>
          </a:p>
          <a:p>
            <a:pPr marL="684212" lvl="1" indent="-342900" algn="just">
              <a:buFont typeface="+mj-lt"/>
              <a:buAutoNum type="arabicParenR"/>
            </a:pPr>
            <a:r>
              <a:rPr lang="en-GB" sz="1800" dirty="0" smtClean="0">
                <a:solidFill>
                  <a:srgbClr val="0070C0"/>
                </a:solidFill>
              </a:rPr>
              <a:t>the </a:t>
            </a:r>
            <a:r>
              <a:rPr lang="en-GB" sz="1800" dirty="0">
                <a:solidFill>
                  <a:srgbClr val="0070C0"/>
                </a:solidFill>
              </a:rPr>
              <a:t>heat shock response mechanism in eukaryotic cells (</a:t>
            </a:r>
            <a:r>
              <a:rPr lang="en-GB" sz="1800" dirty="0" smtClean="0">
                <a:solidFill>
                  <a:srgbClr val="0070C0"/>
                </a:solidFill>
              </a:rPr>
              <a:t>HSR)</a:t>
            </a:r>
          </a:p>
          <a:p>
            <a:pPr marL="684212" lvl="1" indent="-342900" algn="just">
              <a:buFont typeface="+mj-lt"/>
              <a:buAutoNum type="arabicParenR"/>
            </a:pPr>
            <a:r>
              <a:rPr lang="en-GB" sz="1800" dirty="0" smtClean="0">
                <a:solidFill>
                  <a:srgbClr val="0070C0"/>
                </a:solidFill>
              </a:rPr>
              <a:t>the </a:t>
            </a:r>
            <a:r>
              <a:rPr lang="en-GB" sz="1800" i="1" dirty="0">
                <a:solidFill>
                  <a:srgbClr val="0070C0"/>
                </a:solidFill>
              </a:rPr>
              <a:t>in vitro</a:t>
            </a:r>
            <a:r>
              <a:rPr lang="en-GB" sz="1800" dirty="0">
                <a:solidFill>
                  <a:srgbClr val="0070C0"/>
                </a:solidFill>
              </a:rPr>
              <a:t> self-assembly of intermediate filaments from </a:t>
            </a:r>
            <a:r>
              <a:rPr lang="en-GB" sz="1800" dirty="0" err="1" smtClean="0">
                <a:solidFill>
                  <a:srgbClr val="0070C0"/>
                </a:solidFill>
              </a:rPr>
              <a:t>tetrameric</a:t>
            </a:r>
            <a:r>
              <a:rPr lang="en-GB" sz="1800" dirty="0" smtClean="0">
                <a:solidFill>
                  <a:srgbClr val="0070C0"/>
                </a:solidFill>
              </a:rPr>
              <a:t> </a:t>
            </a:r>
            <a:r>
              <a:rPr lang="en-GB" sz="1800" dirty="0" err="1" smtClean="0">
                <a:solidFill>
                  <a:srgbClr val="0070C0"/>
                </a:solidFill>
              </a:rPr>
              <a:t>vimentin</a:t>
            </a:r>
            <a:r>
              <a:rPr lang="en-GB" sz="1800" dirty="0" smtClean="0">
                <a:solidFill>
                  <a:srgbClr val="0070C0"/>
                </a:solidFill>
              </a:rPr>
              <a:t>.</a:t>
            </a:r>
            <a:endParaRPr lang="en-GB" sz="1800" dirty="0">
              <a:solidFill>
                <a:srgbClr val="0070C0"/>
              </a:solidFill>
            </a:endParaRPr>
          </a:p>
          <a:p>
            <a:pPr marL="684212" lvl="1" indent="-342900" algn="just">
              <a:buNone/>
            </a:pPr>
            <a:endParaRPr lang="en-GB" sz="1800" dirty="0">
              <a:solidFill>
                <a:srgbClr val="0070C0"/>
              </a:solidFill>
            </a:endParaRPr>
          </a:p>
          <a:p>
            <a:pPr algn="just"/>
            <a:r>
              <a:rPr lang="en-GB" sz="1800" dirty="0">
                <a:solidFill>
                  <a:srgbClr val="0070C0"/>
                </a:solidFill>
              </a:rPr>
              <a:t>The developed methodologies are general in nature: can be applied </a:t>
            </a:r>
            <a:r>
              <a:rPr lang="en-GB" sz="1800" dirty="0" smtClean="0">
                <a:solidFill>
                  <a:srgbClr val="0070C0"/>
                </a:solidFill>
              </a:rPr>
              <a:t>for the </a:t>
            </a:r>
            <a:r>
              <a:rPr lang="en-GB" sz="1800" dirty="0">
                <a:solidFill>
                  <a:srgbClr val="0070C0"/>
                </a:solidFill>
              </a:rPr>
              <a:t>modelling of other biological processes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ox(in)">
                                      <p:cBhvr>
                                        <p:cTn id="15" dur="500"/>
                                        <p:tgtEl>
                                          <p:spTgt spid="3">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i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ox(in)">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November 22, 2011</a:t>
            </a:r>
            <a:endParaRPr lang="en-GB"/>
          </a:p>
        </p:txBody>
      </p:sp>
      <p:sp>
        <p:nvSpPr>
          <p:cNvPr id="4" name="Footer Placeholder 3"/>
          <p:cNvSpPr>
            <a:spLocks noGrp="1"/>
          </p:cNvSpPr>
          <p:nvPr>
            <p:ph type="ftr" sz="quarter" idx="11"/>
          </p:nvPr>
        </p:nvSpPr>
        <p:spPr/>
        <p:txBody>
          <a:bodyPr/>
          <a:lstStyle/>
          <a:p>
            <a:r>
              <a:rPr lang="en-GB" smtClean="0"/>
              <a:t>University of Luxembourg </a:t>
            </a:r>
            <a:endParaRPr lang="en-GB"/>
          </a:p>
        </p:txBody>
      </p:sp>
      <p:sp>
        <p:nvSpPr>
          <p:cNvPr id="5" name="Slide Number Placeholder 4"/>
          <p:cNvSpPr>
            <a:spLocks noGrp="1"/>
          </p:cNvSpPr>
          <p:nvPr>
            <p:ph type="sldNum" sz="quarter" idx="12"/>
          </p:nvPr>
        </p:nvSpPr>
        <p:spPr/>
        <p:txBody>
          <a:bodyPr/>
          <a:lstStyle/>
          <a:p>
            <a:fld id="{9DB74E43-D556-4692-A3D2-5085B95A554D}" type="slidenum">
              <a:rPr lang="en-GB" smtClean="0"/>
              <a:pPr/>
              <a:t>8</a:t>
            </a:fld>
            <a:endParaRPr lang="en-GB"/>
          </a:p>
        </p:txBody>
      </p:sp>
      <p:sp>
        <p:nvSpPr>
          <p:cNvPr id="6" name="Content Placeholder 5"/>
          <p:cNvSpPr>
            <a:spLocks noGrp="1"/>
          </p:cNvSpPr>
          <p:nvPr>
            <p:ph sz="quarter" idx="1"/>
          </p:nvPr>
        </p:nvSpPr>
        <p:spPr/>
        <p:txBody>
          <a:bodyPr/>
          <a:lstStyle/>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endParaRPr lang="en-US" dirty="0" smtClean="0">
              <a:solidFill>
                <a:srgbClr val="0070C0"/>
              </a:solidFill>
            </a:endParaRPr>
          </a:p>
          <a:p>
            <a:pPr algn="ctr">
              <a:buNone/>
            </a:pPr>
            <a:r>
              <a:rPr lang="en-US" sz="3200" dirty="0" smtClean="0">
                <a:solidFill>
                  <a:srgbClr val="0070C0"/>
                </a:solidFill>
              </a:rPr>
              <a:t>PART I: Model construction</a:t>
            </a:r>
            <a:endParaRPr lang="pl-PL" sz="3200" dirty="0" smtClean="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r"/>
            <a:r>
              <a:rPr lang="en-US" dirty="0"/>
              <a:t>The heat shock response</a:t>
            </a:r>
          </a:p>
        </p:txBody>
      </p:sp>
      <p:sp>
        <p:nvSpPr>
          <p:cNvPr id="4" name="Date Placeholder 3"/>
          <p:cNvSpPr>
            <a:spLocks noGrp="1"/>
          </p:cNvSpPr>
          <p:nvPr>
            <p:ph type="dt" sz="half" idx="10"/>
          </p:nvPr>
        </p:nvSpPr>
        <p:spPr/>
        <p:txBody>
          <a:bodyPr/>
          <a:lstStyle/>
          <a:p>
            <a:r>
              <a:rPr lang="en-US" smtClean="0"/>
              <a:t>November 22, 2011</a:t>
            </a:r>
            <a:endParaRPr lang="fi-FI"/>
          </a:p>
        </p:txBody>
      </p:sp>
      <p:sp>
        <p:nvSpPr>
          <p:cNvPr id="5" name="Footer Placeholder 4"/>
          <p:cNvSpPr>
            <a:spLocks noGrp="1"/>
          </p:cNvSpPr>
          <p:nvPr>
            <p:ph type="ftr" sz="quarter" idx="11"/>
          </p:nvPr>
        </p:nvSpPr>
        <p:spPr/>
        <p:txBody>
          <a:bodyPr/>
          <a:lstStyle/>
          <a:p>
            <a:r>
              <a:rPr lang="fi-FI" smtClean="0"/>
              <a:t>University of Luxembourg </a:t>
            </a:r>
            <a:endParaRPr lang="fi-FI"/>
          </a:p>
        </p:txBody>
      </p:sp>
      <p:sp>
        <p:nvSpPr>
          <p:cNvPr id="6" name="Slide Number Placeholder 5"/>
          <p:cNvSpPr>
            <a:spLocks noGrp="1"/>
          </p:cNvSpPr>
          <p:nvPr>
            <p:ph type="sldNum" sz="quarter" idx="12"/>
          </p:nvPr>
        </p:nvSpPr>
        <p:spPr/>
        <p:txBody>
          <a:bodyPr/>
          <a:lstStyle/>
          <a:p>
            <a:fld id="{EE30672E-6F61-4ABF-B791-6D8FC7BB2D77}" type="slidenum">
              <a:rPr lang="fi-FI"/>
              <a:pPr/>
              <a:t>9</a:t>
            </a:fld>
            <a:endParaRPr lang="fi-FI"/>
          </a:p>
        </p:txBody>
      </p:sp>
      <p:sp>
        <p:nvSpPr>
          <p:cNvPr id="181251" name="Rectangle 3"/>
          <p:cNvSpPr>
            <a:spLocks noGrp="1" noChangeArrowheads="1"/>
          </p:cNvSpPr>
          <p:nvPr>
            <p:ph sz="quarter" idx="1"/>
          </p:nvPr>
        </p:nvSpPr>
        <p:spPr/>
        <p:txBody>
          <a:bodyPr>
            <a:noAutofit/>
          </a:bodyPr>
          <a:lstStyle/>
          <a:p>
            <a:pPr marL="342900" indent="-342900">
              <a:lnSpc>
                <a:spcPct val="80000"/>
              </a:lnSpc>
            </a:pPr>
            <a:r>
              <a:rPr lang="en-US" sz="1800" dirty="0">
                <a:solidFill>
                  <a:srgbClr val="0070C0"/>
                </a:solidFill>
              </a:rPr>
              <a:t>Cell’s response to elevated temperatures</a:t>
            </a:r>
          </a:p>
          <a:p>
            <a:pPr marL="342900" indent="-342900">
              <a:lnSpc>
                <a:spcPct val="80000"/>
              </a:lnSpc>
            </a:pPr>
            <a:r>
              <a:rPr lang="en-US" sz="1800" dirty="0">
                <a:solidFill>
                  <a:srgbClr val="0070C0"/>
                </a:solidFill>
              </a:rPr>
              <a:t>Intense research on HSR in the last years</a:t>
            </a:r>
          </a:p>
          <a:p>
            <a:pPr marL="742950" lvl="1">
              <a:lnSpc>
                <a:spcPct val="80000"/>
              </a:lnSpc>
            </a:pPr>
            <a:r>
              <a:rPr lang="en-US" sz="1800" dirty="0">
                <a:solidFill>
                  <a:srgbClr val="0070C0"/>
                </a:solidFill>
              </a:rPr>
              <a:t>HSR is a very well-conserved regulatory network across all </a:t>
            </a:r>
            <a:r>
              <a:rPr lang="en-US" sz="1800" dirty="0" smtClean="0">
                <a:solidFill>
                  <a:srgbClr val="0070C0"/>
                </a:solidFill>
              </a:rPr>
              <a:t>eukaryotes</a:t>
            </a:r>
            <a:r>
              <a:rPr lang="pl-PL" sz="1800" dirty="0" smtClean="0">
                <a:solidFill>
                  <a:srgbClr val="0070C0"/>
                </a:solidFill>
              </a:rPr>
              <a:t> (</a:t>
            </a:r>
            <a:r>
              <a:rPr lang="en-US" sz="1800" dirty="0" smtClean="0">
                <a:solidFill>
                  <a:srgbClr val="0070C0"/>
                </a:solidFill>
              </a:rPr>
              <a:t>bacteria </a:t>
            </a:r>
            <a:r>
              <a:rPr lang="en-US" sz="1800" dirty="0">
                <a:solidFill>
                  <a:srgbClr val="0070C0"/>
                </a:solidFill>
              </a:rPr>
              <a:t>have a similar </a:t>
            </a:r>
            <a:r>
              <a:rPr lang="en-US" sz="1800" dirty="0" smtClean="0">
                <a:solidFill>
                  <a:srgbClr val="0070C0"/>
                </a:solidFill>
              </a:rPr>
              <a:t>mechanism</a:t>
            </a:r>
            <a:r>
              <a:rPr lang="pl-PL" sz="1800" dirty="0" smtClean="0">
                <a:solidFill>
                  <a:srgbClr val="0070C0"/>
                </a:solidFill>
              </a:rPr>
              <a:t>)</a:t>
            </a:r>
            <a:endParaRPr lang="en-US" sz="1800" dirty="0">
              <a:solidFill>
                <a:srgbClr val="0070C0"/>
              </a:solidFill>
            </a:endParaRPr>
          </a:p>
          <a:p>
            <a:pPr marL="1143000" lvl="2">
              <a:lnSpc>
                <a:spcPct val="80000"/>
              </a:lnSpc>
            </a:pPr>
            <a:r>
              <a:rPr lang="en-US" sz="1800" dirty="0">
                <a:solidFill>
                  <a:srgbClr val="0070C0"/>
                </a:solidFill>
              </a:rPr>
              <a:t>Good candidate for deciphering the engineering principles of regulatory networks</a:t>
            </a:r>
          </a:p>
          <a:p>
            <a:pPr marL="742950" lvl="1">
              <a:lnSpc>
                <a:spcPct val="80000"/>
              </a:lnSpc>
            </a:pPr>
            <a:endParaRPr lang="en-US" sz="1000" dirty="0">
              <a:solidFill>
                <a:srgbClr val="0070C0"/>
              </a:solidFill>
            </a:endParaRPr>
          </a:p>
          <a:p>
            <a:pPr marL="742950" lvl="1">
              <a:lnSpc>
                <a:spcPct val="80000"/>
              </a:lnSpc>
            </a:pPr>
            <a:r>
              <a:rPr lang="en-US" sz="1800" dirty="0">
                <a:solidFill>
                  <a:srgbClr val="0070C0"/>
                </a:solidFill>
              </a:rPr>
              <a:t>Heat shock proteins are very potent chaperones (sometimes called the </a:t>
            </a:r>
            <a:r>
              <a:rPr lang="en-US" sz="1800" dirty="0">
                <a:solidFill>
                  <a:srgbClr val="C00000"/>
                </a:solidFill>
              </a:rPr>
              <a:t>“master proteins”</a:t>
            </a:r>
            <a:r>
              <a:rPr lang="en-US" sz="1800" dirty="0">
                <a:solidFill>
                  <a:srgbClr val="0070C0"/>
                </a:solidFill>
              </a:rPr>
              <a:t> of the cell)</a:t>
            </a:r>
          </a:p>
          <a:p>
            <a:pPr marL="1143000" lvl="2">
              <a:lnSpc>
                <a:spcPct val="80000"/>
              </a:lnSpc>
            </a:pPr>
            <a:r>
              <a:rPr lang="en-US" sz="1800" dirty="0">
                <a:solidFill>
                  <a:srgbClr val="0070C0"/>
                </a:solidFill>
              </a:rPr>
              <a:t>Involved in a large number of regulatory processes</a:t>
            </a:r>
          </a:p>
          <a:p>
            <a:pPr marL="1143000" lvl="2">
              <a:lnSpc>
                <a:spcPct val="80000"/>
              </a:lnSpc>
            </a:pPr>
            <a:r>
              <a:rPr lang="en-US" sz="1800" dirty="0">
                <a:solidFill>
                  <a:srgbClr val="0070C0"/>
                </a:solidFill>
              </a:rPr>
              <a:t>Also in anti-inflammatory processes</a:t>
            </a:r>
          </a:p>
          <a:p>
            <a:pPr marL="1143000" lvl="2">
              <a:lnSpc>
                <a:spcPct val="80000"/>
              </a:lnSpc>
            </a:pPr>
            <a:r>
              <a:rPr lang="en-US" sz="1800" dirty="0">
                <a:solidFill>
                  <a:srgbClr val="0070C0"/>
                </a:solidFill>
              </a:rPr>
              <a:t>Found in extra-cellular environment, which may suggest they are used for signaling</a:t>
            </a:r>
          </a:p>
          <a:p>
            <a:pPr marL="1143000" lvl="2">
              <a:lnSpc>
                <a:spcPct val="80000"/>
              </a:lnSpc>
            </a:pPr>
            <a:r>
              <a:rPr lang="en-US" sz="1800" dirty="0">
                <a:solidFill>
                  <a:srgbClr val="0070C0"/>
                </a:solidFill>
              </a:rPr>
              <a:t>Major role in the resilience of cancer cells; attractive as targets for cancer treatment</a:t>
            </a:r>
          </a:p>
          <a:p>
            <a:pPr marL="742950" lvl="1">
              <a:lnSpc>
                <a:spcPct val="80000"/>
              </a:lnSpc>
            </a:pPr>
            <a:endParaRPr lang="en-US" sz="1000" dirty="0">
              <a:solidFill>
                <a:srgbClr val="0070C0"/>
              </a:solidFill>
            </a:endParaRPr>
          </a:p>
          <a:p>
            <a:pPr marL="742950" lvl="1">
              <a:lnSpc>
                <a:spcPct val="80000"/>
              </a:lnSpc>
            </a:pPr>
            <a:r>
              <a:rPr lang="en-US" sz="1800" dirty="0">
                <a:solidFill>
                  <a:srgbClr val="0070C0"/>
                </a:solidFill>
              </a:rPr>
              <a:t>Tempting for a </a:t>
            </a:r>
            <a:r>
              <a:rPr lang="en-US" sz="1800" dirty="0" err="1" smtClean="0">
                <a:solidFill>
                  <a:srgbClr val="0070C0"/>
                </a:solidFill>
              </a:rPr>
              <a:t>biomodelling</a:t>
            </a:r>
            <a:r>
              <a:rPr lang="en-US" sz="1800" dirty="0">
                <a:solidFill>
                  <a:srgbClr val="0070C0"/>
                </a:solidFill>
              </a:rPr>
              <a:t>, </a:t>
            </a:r>
            <a:r>
              <a:rPr lang="en-US" sz="1800" dirty="0" err="1">
                <a:solidFill>
                  <a:srgbClr val="0070C0"/>
                </a:solidFill>
              </a:rPr>
              <a:t>SysBio</a:t>
            </a:r>
            <a:r>
              <a:rPr lang="en-US" sz="1800" dirty="0">
                <a:solidFill>
                  <a:srgbClr val="0070C0"/>
                </a:solidFill>
              </a:rPr>
              <a:t> project because it involves relatively few main actors (at least in a first, simplified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animEffect transition="in" filter="box(in)">
                                      <p:cBhvr>
                                        <p:cTn id="7" dur="500"/>
                                        <p:tgtEl>
                                          <p:spTgt spid="181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1251">
                                            <p:txEl>
                                              <p:pRg st="2" end="2"/>
                                            </p:txEl>
                                          </p:spTgt>
                                        </p:tgtEl>
                                        <p:attrNameLst>
                                          <p:attrName>style.visibility</p:attrName>
                                        </p:attrNameLst>
                                      </p:cBhvr>
                                      <p:to>
                                        <p:strVal val="visible"/>
                                      </p:to>
                                    </p:set>
                                    <p:animEffect transition="in" filter="box(in)">
                                      <p:cBhvr>
                                        <p:cTn id="12" dur="500"/>
                                        <p:tgtEl>
                                          <p:spTgt spid="181251">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81251">
                                            <p:txEl>
                                              <p:pRg st="3" end="3"/>
                                            </p:txEl>
                                          </p:spTgt>
                                        </p:tgtEl>
                                        <p:attrNameLst>
                                          <p:attrName>style.visibility</p:attrName>
                                        </p:attrNameLst>
                                      </p:cBhvr>
                                      <p:to>
                                        <p:strVal val="visible"/>
                                      </p:to>
                                    </p:set>
                                    <p:animEffect transition="in" filter="box(in)">
                                      <p:cBhvr>
                                        <p:cTn id="15" dur="500"/>
                                        <p:tgtEl>
                                          <p:spTgt spid="1812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81251">
                                            <p:txEl>
                                              <p:pRg st="5" end="5"/>
                                            </p:txEl>
                                          </p:spTgt>
                                        </p:tgtEl>
                                        <p:attrNameLst>
                                          <p:attrName>style.visibility</p:attrName>
                                        </p:attrNameLst>
                                      </p:cBhvr>
                                      <p:to>
                                        <p:strVal val="visible"/>
                                      </p:to>
                                    </p:set>
                                    <p:animEffect transition="in" filter="box(in)">
                                      <p:cBhvr>
                                        <p:cTn id="20" dur="500"/>
                                        <p:tgtEl>
                                          <p:spTgt spid="181251">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81251">
                                            <p:txEl>
                                              <p:pRg st="6" end="6"/>
                                            </p:txEl>
                                          </p:spTgt>
                                        </p:tgtEl>
                                        <p:attrNameLst>
                                          <p:attrName>style.visibility</p:attrName>
                                        </p:attrNameLst>
                                      </p:cBhvr>
                                      <p:to>
                                        <p:strVal val="visible"/>
                                      </p:to>
                                    </p:set>
                                    <p:animEffect transition="in" filter="box(in)">
                                      <p:cBhvr>
                                        <p:cTn id="23" dur="500"/>
                                        <p:tgtEl>
                                          <p:spTgt spid="181251">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81251">
                                            <p:txEl>
                                              <p:pRg st="7" end="7"/>
                                            </p:txEl>
                                          </p:spTgt>
                                        </p:tgtEl>
                                        <p:attrNameLst>
                                          <p:attrName>style.visibility</p:attrName>
                                        </p:attrNameLst>
                                      </p:cBhvr>
                                      <p:to>
                                        <p:strVal val="visible"/>
                                      </p:to>
                                    </p:set>
                                    <p:animEffect transition="in" filter="box(in)">
                                      <p:cBhvr>
                                        <p:cTn id="26" dur="500"/>
                                        <p:tgtEl>
                                          <p:spTgt spid="181251">
                                            <p:txEl>
                                              <p:pRg st="7" end="7"/>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81251">
                                            <p:txEl>
                                              <p:pRg st="8" end="8"/>
                                            </p:txEl>
                                          </p:spTgt>
                                        </p:tgtEl>
                                        <p:attrNameLst>
                                          <p:attrName>style.visibility</p:attrName>
                                        </p:attrNameLst>
                                      </p:cBhvr>
                                      <p:to>
                                        <p:strVal val="visible"/>
                                      </p:to>
                                    </p:set>
                                    <p:animEffect transition="in" filter="box(in)">
                                      <p:cBhvr>
                                        <p:cTn id="29" dur="500"/>
                                        <p:tgtEl>
                                          <p:spTgt spid="181251">
                                            <p:txEl>
                                              <p:pRg st="8" end="8"/>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81251">
                                            <p:txEl>
                                              <p:pRg st="9" end="9"/>
                                            </p:txEl>
                                          </p:spTgt>
                                        </p:tgtEl>
                                        <p:attrNameLst>
                                          <p:attrName>style.visibility</p:attrName>
                                        </p:attrNameLst>
                                      </p:cBhvr>
                                      <p:to>
                                        <p:strVal val="visible"/>
                                      </p:to>
                                    </p:set>
                                    <p:animEffect transition="in" filter="box(in)">
                                      <p:cBhvr>
                                        <p:cTn id="32" dur="500"/>
                                        <p:tgtEl>
                                          <p:spTgt spid="181251">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1251">
                                            <p:txEl>
                                              <p:pRg st="11" end="11"/>
                                            </p:txEl>
                                          </p:spTgt>
                                        </p:tgtEl>
                                        <p:attrNameLst>
                                          <p:attrName>style.visibility</p:attrName>
                                        </p:attrNameLst>
                                      </p:cBhvr>
                                      <p:to>
                                        <p:strVal val="visible"/>
                                      </p:to>
                                    </p:set>
                                    <p:animEffect transition="in" filter="box(in)">
                                      <p:cBhvr>
                                        <p:cTn id="37" dur="500"/>
                                        <p:tgtEl>
                                          <p:spTgt spid="1812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1745</TotalTime>
  <Words>3828</Words>
  <Application>Microsoft Office PowerPoint</Application>
  <PresentationFormat>On-screen Show (4:3)</PresentationFormat>
  <Paragraphs>595</Paragraphs>
  <Slides>48</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Equity</vt:lpstr>
      <vt:lpstr>Equation</vt:lpstr>
      <vt:lpstr>Acrobat Document</vt:lpstr>
      <vt:lpstr>Methods for Construction and Analysis of Computational Models in Systems Biology</vt:lpstr>
      <vt:lpstr>Outline</vt:lpstr>
      <vt:lpstr>Introduction</vt:lpstr>
      <vt:lpstr>Introduction</vt:lpstr>
      <vt:lpstr>Introduction</vt:lpstr>
      <vt:lpstr>Introduction</vt:lpstr>
      <vt:lpstr>Introduction</vt:lpstr>
      <vt:lpstr>Slide 8</vt:lpstr>
      <vt:lpstr>The heat shock response</vt:lpstr>
      <vt:lpstr>Heat shock response: main actors</vt:lpstr>
      <vt:lpstr>The molecular model for HSR</vt:lpstr>
      <vt:lpstr>The new molecular model</vt:lpstr>
      <vt:lpstr>The new molecular model</vt:lpstr>
      <vt:lpstr>The Law of Mass Action</vt:lpstr>
      <vt:lpstr>The mathematical model</vt:lpstr>
      <vt:lpstr>The mathematical model</vt:lpstr>
      <vt:lpstr>The mathematical model</vt:lpstr>
      <vt:lpstr>Parameter estimation</vt:lpstr>
      <vt:lpstr>Parameter estimation</vt:lpstr>
      <vt:lpstr>Strategy for parameter estimation</vt:lpstr>
      <vt:lpstr>Parameter estimation results</vt:lpstr>
      <vt:lpstr>Predictions and validation</vt:lpstr>
      <vt:lpstr>Predictions and validation</vt:lpstr>
      <vt:lpstr>Model identifiability</vt:lpstr>
      <vt:lpstr>Model identifiability</vt:lpstr>
      <vt:lpstr>Model identifiability</vt:lpstr>
      <vt:lpstr>Model identifiability</vt:lpstr>
      <vt:lpstr>Slide 28</vt:lpstr>
      <vt:lpstr>Model decomposition and quantitative submodel comparison</vt:lpstr>
      <vt:lpstr>Model decomposition and quantitative submodel comparison</vt:lpstr>
      <vt:lpstr>Model decomposition and quantitative submodel comparison</vt:lpstr>
      <vt:lpstr>Model decomposition and quantitative submodel comparison</vt:lpstr>
      <vt:lpstr>Model decomposition</vt:lpstr>
      <vt:lpstr>Model decomposition</vt:lpstr>
      <vt:lpstr>Local submodels comparison</vt:lpstr>
      <vt:lpstr>Local submodels comparison</vt:lpstr>
      <vt:lpstr>Discrete approach for comparing continuous submodels</vt:lpstr>
      <vt:lpstr>Discrete approach for comparing continuous submodels</vt:lpstr>
      <vt:lpstr>Statistical method for quantitative submodel comparison</vt:lpstr>
      <vt:lpstr>Statistical method for quantitative submodel comparison</vt:lpstr>
      <vt:lpstr>Slide 41</vt:lpstr>
      <vt:lpstr>Refinement of ODE-based self-assembly models</vt:lpstr>
      <vt:lpstr>Refinement of ODE-based self-assembly models</vt:lpstr>
      <vt:lpstr>Refinement of ODE-based self-assembly models</vt:lpstr>
      <vt:lpstr>Refinement of ODE-based self-assembly models</vt:lpstr>
      <vt:lpstr>Slide 46</vt:lpstr>
      <vt:lpstr>Summary</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Andrzej</dc:creator>
  <cp:lastModifiedBy>Andrzej</cp:lastModifiedBy>
  <cp:revision>225</cp:revision>
  <dcterms:created xsi:type="dcterms:W3CDTF">2011-11-17T09:33:56Z</dcterms:created>
  <dcterms:modified xsi:type="dcterms:W3CDTF">2011-11-22T09:21:00Z</dcterms:modified>
</cp:coreProperties>
</file>