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1"/>
  </p:notesMasterIdLst>
  <p:sldIdLst>
    <p:sldId id="407" r:id="rId2"/>
    <p:sldId id="411" r:id="rId3"/>
    <p:sldId id="412" r:id="rId4"/>
    <p:sldId id="414" r:id="rId5"/>
    <p:sldId id="413" r:id="rId6"/>
    <p:sldId id="415" r:id="rId7"/>
    <p:sldId id="416" r:id="rId8"/>
    <p:sldId id="417" r:id="rId9"/>
    <p:sldId id="373" r:id="rId10"/>
    <p:sldId id="374" r:id="rId11"/>
    <p:sldId id="375" r:id="rId12"/>
    <p:sldId id="376" r:id="rId13"/>
    <p:sldId id="377" r:id="rId14"/>
    <p:sldId id="378" r:id="rId15"/>
    <p:sldId id="403" r:id="rId16"/>
    <p:sldId id="379" r:id="rId17"/>
    <p:sldId id="381" r:id="rId18"/>
    <p:sldId id="432" r:id="rId19"/>
    <p:sldId id="433" r:id="rId20"/>
    <p:sldId id="434" r:id="rId21"/>
    <p:sldId id="435" r:id="rId22"/>
    <p:sldId id="436" r:id="rId23"/>
    <p:sldId id="437" r:id="rId24"/>
    <p:sldId id="438" r:id="rId25"/>
    <p:sldId id="439" r:id="rId26"/>
    <p:sldId id="440" r:id="rId27"/>
    <p:sldId id="441" r:id="rId28"/>
    <p:sldId id="442" r:id="rId29"/>
    <p:sldId id="425" r:id="rId30"/>
    <p:sldId id="430" r:id="rId31"/>
    <p:sldId id="424" r:id="rId32"/>
    <p:sldId id="384" r:id="rId33"/>
    <p:sldId id="385" r:id="rId34"/>
    <p:sldId id="429" r:id="rId35"/>
    <p:sldId id="420" r:id="rId36"/>
    <p:sldId id="421" r:id="rId37"/>
    <p:sldId id="422" r:id="rId38"/>
    <p:sldId id="423" r:id="rId39"/>
    <p:sldId id="382" r:id="rId40"/>
    <p:sldId id="387" r:id="rId41"/>
    <p:sldId id="426" r:id="rId42"/>
    <p:sldId id="388" r:id="rId43"/>
    <p:sldId id="389" r:id="rId44"/>
    <p:sldId id="401" r:id="rId45"/>
    <p:sldId id="394" r:id="rId46"/>
    <p:sldId id="390" r:id="rId47"/>
    <p:sldId id="391" r:id="rId48"/>
    <p:sldId id="392" r:id="rId49"/>
    <p:sldId id="393" r:id="rId50"/>
    <p:sldId id="311" r:id="rId51"/>
    <p:sldId id="358" r:id="rId52"/>
    <p:sldId id="281" r:id="rId53"/>
    <p:sldId id="282" r:id="rId54"/>
    <p:sldId id="283" r:id="rId55"/>
    <p:sldId id="284" r:id="rId56"/>
    <p:sldId id="285" r:id="rId57"/>
    <p:sldId id="286" r:id="rId58"/>
    <p:sldId id="287" r:id="rId59"/>
    <p:sldId id="288" r:id="rId60"/>
    <p:sldId id="289" r:id="rId61"/>
    <p:sldId id="290" r:id="rId62"/>
    <p:sldId id="291" r:id="rId63"/>
    <p:sldId id="292" r:id="rId64"/>
    <p:sldId id="293" r:id="rId65"/>
    <p:sldId id="294" r:id="rId66"/>
    <p:sldId id="295" r:id="rId67"/>
    <p:sldId id="296" r:id="rId68"/>
    <p:sldId id="297" r:id="rId69"/>
    <p:sldId id="298" r:id="rId70"/>
    <p:sldId id="299" r:id="rId71"/>
    <p:sldId id="300" r:id="rId72"/>
    <p:sldId id="301" r:id="rId73"/>
    <p:sldId id="302" r:id="rId74"/>
    <p:sldId id="303" r:id="rId75"/>
    <p:sldId id="305" r:id="rId76"/>
    <p:sldId id="306" r:id="rId77"/>
    <p:sldId id="395" r:id="rId78"/>
    <p:sldId id="396" r:id="rId79"/>
    <p:sldId id="397" r:id="rId80"/>
    <p:sldId id="265" r:id="rId81"/>
    <p:sldId id="309" r:id="rId82"/>
    <p:sldId id="312" r:id="rId83"/>
    <p:sldId id="313" r:id="rId84"/>
    <p:sldId id="314" r:id="rId85"/>
    <p:sldId id="316" r:id="rId86"/>
    <p:sldId id="317" r:id="rId87"/>
    <p:sldId id="319" r:id="rId88"/>
    <p:sldId id="320" r:id="rId89"/>
    <p:sldId id="321" r:id="rId90"/>
    <p:sldId id="322" r:id="rId91"/>
    <p:sldId id="323" r:id="rId92"/>
    <p:sldId id="324" r:id="rId93"/>
    <p:sldId id="325" r:id="rId94"/>
    <p:sldId id="326" r:id="rId95"/>
    <p:sldId id="327" r:id="rId96"/>
    <p:sldId id="328" r:id="rId97"/>
    <p:sldId id="329" r:id="rId98"/>
    <p:sldId id="330" r:id="rId99"/>
    <p:sldId id="331" r:id="rId100"/>
    <p:sldId id="332" r:id="rId101"/>
    <p:sldId id="335" r:id="rId102"/>
    <p:sldId id="336" r:id="rId103"/>
    <p:sldId id="333" r:id="rId104"/>
    <p:sldId id="410" r:id="rId105"/>
    <p:sldId id="267" r:id="rId106"/>
    <p:sldId id="334" r:id="rId107"/>
    <p:sldId id="349" r:id="rId108"/>
    <p:sldId id="338" r:id="rId109"/>
    <p:sldId id="339" r:id="rId110"/>
    <p:sldId id="341" r:id="rId111"/>
    <p:sldId id="342" r:id="rId112"/>
    <p:sldId id="343" r:id="rId113"/>
    <p:sldId id="359" r:id="rId114"/>
    <p:sldId id="337" r:id="rId115"/>
    <p:sldId id="352" r:id="rId116"/>
    <p:sldId id="353" r:id="rId117"/>
    <p:sldId id="344" r:id="rId118"/>
    <p:sldId id="350" r:id="rId119"/>
    <p:sldId id="351" r:id="rId120"/>
    <p:sldId id="354" r:id="rId121"/>
    <p:sldId id="357" r:id="rId122"/>
    <p:sldId id="408" r:id="rId123"/>
    <p:sldId id="409" r:id="rId124"/>
    <p:sldId id="360" r:id="rId125"/>
    <p:sldId id="404" r:id="rId126"/>
    <p:sldId id="405" r:id="rId127"/>
    <p:sldId id="406" r:id="rId128"/>
    <p:sldId id="444" r:id="rId129"/>
    <p:sldId id="445" r:id="rId130"/>
    <p:sldId id="446" r:id="rId131"/>
    <p:sldId id="447" r:id="rId132"/>
    <p:sldId id="448" r:id="rId133"/>
    <p:sldId id="449" r:id="rId134"/>
    <p:sldId id="450" r:id="rId135"/>
    <p:sldId id="451" r:id="rId136"/>
    <p:sldId id="452" r:id="rId137"/>
    <p:sldId id="453" r:id="rId138"/>
    <p:sldId id="454" r:id="rId139"/>
    <p:sldId id="455" r:id="rId140"/>
    <p:sldId id="456" r:id="rId141"/>
    <p:sldId id="457" r:id="rId142"/>
    <p:sldId id="458" r:id="rId143"/>
    <p:sldId id="459" r:id="rId144"/>
    <p:sldId id="346" r:id="rId145"/>
    <p:sldId id="431" r:id="rId146"/>
    <p:sldId id="398" r:id="rId147"/>
    <p:sldId id="399" r:id="rId148"/>
    <p:sldId id="272" r:id="rId149"/>
    <p:sldId id="400" r:id="rId1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94F5FA"/>
    <a:srgbClr val="96F991"/>
    <a:srgbClr val="FDFD8D"/>
    <a:srgbClr val="00DE64"/>
    <a:srgbClr val="EFBC9F"/>
    <a:srgbClr val="4BFF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60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0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D4E94C-52DE-4B75-BB3A-9FE8E288AF5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355D04-5D78-4649-9EE3-AE8993B502A8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Alice Johnson, 123 Main – Yes</a:t>
          </a:r>
          <a:endParaRPr lang="en-US" dirty="0"/>
        </a:p>
      </dgm:t>
    </dgm:pt>
    <dgm:pt modelId="{33563E34-BB70-42D5-94D5-3A51C89E5380}" type="parTrans" cxnId="{75E2C245-450D-4C44-9916-7AC24284A829}">
      <dgm:prSet/>
      <dgm:spPr/>
      <dgm:t>
        <a:bodyPr/>
        <a:lstStyle/>
        <a:p>
          <a:endParaRPr lang="en-US"/>
        </a:p>
      </dgm:t>
    </dgm:pt>
    <dgm:pt modelId="{584D9CA5-ED6C-4CEB-9517-BACD236BA4CC}" type="sibTrans" cxnId="{75E2C245-450D-4C44-9916-7AC24284A829}">
      <dgm:prSet/>
      <dgm:spPr/>
      <dgm:t>
        <a:bodyPr/>
        <a:lstStyle/>
        <a:p>
          <a:endParaRPr lang="en-US"/>
        </a:p>
      </dgm:t>
    </dgm:pt>
    <dgm:pt modelId="{386845DC-FAE4-440C-AC87-110F5924018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Bob Ramirez, 79 Oak – No</a:t>
          </a:r>
          <a:endParaRPr lang="en-US" dirty="0"/>
        </a:p>
      </dgm:t>
    </dgm:pt>
    <dgm:pt modelId="{A0D4EB99-6640-4675-A41B-873D61897B80}" type="parTrans" cxnId="{67A906A6-4C36-480B-8174-A4B5009BEE11}">
      <dgm:prSet/>
      <dgm:spPr/>
      <dgm:t>
        <a:bodyPr/>
        <a:lstStyle/>
        <a:p>
          <a:endParaRPr lang="en-US"/>
        </a:p>
      </dgm:t>
    </dgm:pt>
    <dgm:pt modelId="{0848CAFA-5DA9-4BE8-B488-4B0F46EA2EFB}" type="sibTrans" cxnId="{67A906A6-4C36-480B-8174-A4B5009BEE11}">
      <dgm:prSet/>
      <dgm:spPr/>
      <dgm:t>
        <a:bodyPr/>
        <a:lstStyle/>
        <a:p>
          <a:endParaRPr lang="en-US"/>
        </a:p>
      </dgm:t>
    </dgm:pt>
    <dgm:pt modelId="{A213085C-E3FD-42FE-8B19-80C547B3AE2E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Carol Wilson, 821 Market – No</a:t>
          </a:r>
          <a:endParaRPr lang="en-US" dirty="0"/>
        </a:p>
      </dgm:t>
    </dgm:pt>
    <dgm:pt modelId="{B600DCAF-0092-4316-B1F4-094880988CB3}" type="parTrans" cxnId="{7BB9CF33-AD77-4420-94A5-FF2E66959E0E}">
      <dgm:prSet/>
      <dgm:spPr/>
      <dgm:t>
        <a:bodyPr/>
        <a:lstStyle/>
        <a:p>
          <a:endParaRPr lang="en-US"/>
        </a:p>
      </dgm:t>
    </dgm:pt>
    <dgm:pt modelId="{467EFE0E-9045-45CE-B558-01ACAF747AE6}" type="sibTrans" cxnId="{7BB9CF33-AD77-4420-94A5-FF2E66959E0E}">
      <dgm:prSet/>
      <dgm:spPr/>
      <dgm:t>
        <a:bodyPr/>
        <a:lstStyle/>
        <a:p>
          <a:endParaRPr lang="en-US"/>
        </a:p>
      </dgm:t>
    </dgm:pt>
    <dgm:pt modelId="{2F6CD6EE-CFD9-49B0-80DB-039F82A75512}" type="pres">
      <dgm:prSet presAssocID="{3ED4E94C-52DE-4B75-BB3A-9FE8E288AF5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1D168A-9EC6-4B0D-A3F4-53BBDB4954E1}" type="pres">
      <dgm:prSet presAssocID="{74355D04-5D78-4649-9EE3-AE8993B502A8}" presName="parentLin" presStyleCnt="0"/>
      <dgm:spPr/>
    </dgm:pt>
    <dgm:pt modelId="{607F9C32-7E13-4491-8CE5-4E6611052E75}" type="pres">
      <dgm:prSet presAssocID="{74355D04-5D78-4649-9EE3-AE8993B502A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FD3DB58-5FF0-49E5-B702-B3530511EA70}" type="pres">
      <dgm:prSet presAssocID="{74355D04-5D78-4649-9EE3-AE8993B502A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1BB69-98E7-44DE-B798-AF22188493A6}" type="pres">
      <dgm:prSet presAssocID="{74355D04-5D78-4649-9EE3-AE8993B502A8}" presName="negativeSpace" presStyleCnt="0"/>
      <dgm:spPr/>
    </dgm:pt>
    <dgm:pt modelId="{88C41BD2-00A7-40AD-A124-F5592756CA17}" type="pres">
      <dgm:prSet presAssocID="{74355D04-5D78-4649-9EE3-AE8993B502A8}" presName="childText" presStyleLbl="conFgAcc1" presStyleIdx="0" presStyleCnt="3">
        <dgm:presLayoutVars>
          <dgm:bulletEnabled val="1"/>
        </dgm:presLayoutVars>
      </dgm:prSet>
      <dgm:spPr/>
    </dgm:pt>
    <dgm:pt modelId="{F7721D0E-E63A-4CF3-806B-0199EA4A5B18}" type="pres">
      <dgm:prSet presAssocID="{584D9CA5-ED6C-4CEB-9517-BACD236BA4CC}" presName="spaceBetweenRectangles" presStyleCnt="0"/>
      <dgm:spPr/>
    </dgm:pt>
    <dgm:pt modelId="{AE50F97D-2593-4704-87DE-BF3FD8A6ACCD}" type="pres">
      <dgm:prSet presAssocID="{386845DC-FAE4-440C-AC87-110F59240189}" presName="parentLin" presStyleCnt="0"/>
      <dgm:spPr/>
    </dgm:pt>
    <dgm:pt modelId="{6C5C83CF-AAB7-4293-BA7D-09776E31E511}" type="pres">
      <dgm:prSet presAssocID="{386845DC-FAE4-440C-AC87-110F5924018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52A1025-5C8A-4B0B-94CB-4AE4436C12A6}" type="pres">
      <dgm:prSet presAssocID="{386845DC-FAE4-440C-AC87-110F592401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B69B8-0D6B-4E56-AF18-EA343C68FC12}" type="pres">
      <dgm:prSet presAssocID="{386845DC-FAE4-440C-AC87-110F59240189}" presName="negativeSpace" presStyleCnt="0"/>
      <dgm:spPr/>
    </dgm:pt>
    <dgm:pt modelId="{FA8EC03E-EF11-4D96-8DE7-C10913790954}" type="pres">
      <dgm:prSet presAssocID="{386845DC-FAE4-440C-AC87-110F59240189}" presName="childText" presStyleLbl="conFgAcc1" presStyleIdx="1" presStyleCnt="3">
        <dgm:presLayoutVars>
          <dgm:bulletEnabled val="1"/>
        </dgm:presLayoutVars>
      </dgm:prSet>
      <dgm:spPr/>
    </dgm:pt>
    <dgm:pt modelId="{F62EFB66-7B2E-4DB6-B12A-A6BA517C53B6}" type="pres">
      <dgm:prSet presAssocID="{0848CAFA-5DA9-4BE8-B488-4B0F46EA2EFB}" presName="spaceBetweenRectangles" presStyleCnt="0"/>
      <dgm:spPr/>
    </dgm:pt>
    <dgm:pt modelId="{493AE49A-6B35-4AE1-B6CB-190AD38024A5}" type="pres">
      <dgm:prSet presAssocID="{A213085C-E3FD-42FE-8B19-80C547B3AE2E}" presName="parentLin" presStyleCnt="0"/>
      <dgm:spPr/>
    </dgm:pt>
    <dgm:pt modelId="{FE87C760-F268-4DC5-BB62-35F7813D9C0F}" type="pres">
      <dgm:prSet presAssocID="{A213085C-E3FD-42FE-8B19-80C547B3AE2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8B9AE67-A7AE-41EE-A80B-A602544BE8C5}" type="pres">
      <dgm:prSet presAssocID="{A213085C-E3FD-42FE-8B19-80C547B3AE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A86CC-80F0-4268-A431-52E7A414C4AE}" type="pres">
      <dgm:prSet presAssocID="{A213085C-E3FD-42FE-8B19-80C547B3AE2E}" presName="negativeSpace" presStyleCnt="0"/>
      <dgm:spPr/>
    </dgm:pt>
    <dgm:pt modelId="{CE1826CF-029F-48D3-B0F7-A03AC315107B}" type="pres">
      <dgm:prSet presAssocID="{A213085C-E3FD-42FE-8B19-80C547B3AE2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1CBEDE2-955A-4D13-BBE8-F4E088289359}" type="presOf" srcId="{74355D04-5D78-4649-9EE3-AE8993B502A8}" destId="{BFD3DB58-5FF0-49E5-B702-B3530511EA70}" srcOrd="1" destOrd="0" presId="urn:microsoft.com/office/officeart/2005/8/layout/list1"/>
    <dgm:cxn modelId="{67A906A6-4C36-480B-8174-A4B5009BEE11}" srcId="{3ED4E94C-52DE-4B75-BB3A-9FE8E288AF51}" destId="{386845DC-FAE4-440C-AC87-110F59240189}" srcOrd="1" destOrd="0" parTransId="{A0D4EB99-6640-4675-A41B-873D61897B80}" sibTransId="{0848CAFA-5DA9-4BE8-B488-4B0F46EA2EFB}"/>
    <dgm:cxn modelId="{1747FACC-858D-4196-98C2-DCD9905F120C}" type="presOf" srcId="{3ED4E94C-52DE-4B75-BB3A-9FE8E288AF51}" destId="{2F6CD6EE-CFD9-49B0-80DB-039F82A75512}" srcOrd="0" destOrd="0" presId="urn:microsoft.com/office/officeart/2005/8/layout/list1"/>
    <dgm:cxn modelId="{0529342C-590A-45E7-8B4E-8396ACDE75DF}" type="presOf" srcId="{74355D04-5D78-4649-9EE3-AE8993B502A8}" destId="{607F9C32-7E13-4491-8CE5-4E6611052E75}" srcOrd="0" destOrd="0" presId="urn:microsoft.com/office/officeart/2005/8/layout/list1"/>
    <dgm:cxn modelId="{BE9EA220-F2AA-4C46-A7CC-DC9DEEF5AEDC}" type="presOf" srcId="{386845DC-FAE4-440C-AC87-110F59240189}" destId="{6C5C83CF-AAB7-4293-BA7D-09776E31E511}" srcOrd="0" destOrd="0" presId="urn:microsoft.com/office/officeart/2005/8/layout/list1"/>
    <dgm:cxn modelId="{B978ED4F-805F-4850-A3F1-90AC90C4534C}" type="presOf" srcId="{386845DC-FAE4-440C-AC87-110F59240189}" destId="{C52A1025-5C8A-4B0B-94CB-4AE4436C12A6}" srcOrd="1" destOrd="0" presId="urn:microsoft.com/office/officeart/2005/8/layout/list1"/>
    <dgm:cxn modelId="{258CFC90-C60B-4726-9D85-BAD8E205B20C}" type="presOf" srcId="{A213085C-E3FD-42FE-8B19-80C547B3AE2E}" destId="{FE87C760-F268-4DC5-BB62-35F7813D9C0F}" srcOrd="0" destOrd="0" presId="urn:microsoft.com/office/officeart/2005/8/layout/list1"/>
    <dgm:cxn modelId="{99F2DE2F-C68E-431E-A31D-CE8B8E8AB008}" type="presOf" srcId="{A213085C-E3FD-42FE-8B19-80C547B3AE2E}" destId="{A8B9AE67-A7AE-41EE-A80B-A602544BE8C5}" srcOrd="1" destOrd="0" presId="urn:microsoft.com/office/officeart/2005/8/layout/list1"/>
    <dgm:cxn modelId="{75E2C245-450D-4C44-9916-7AC24284A829}" srcId="{3ED4E94C-52DE-4B75-BB3A-9FE8E288AF51}" destId="{74355D04-5D78-4649-9EE3-AE8993B502A8}" srcOrd="0" destOrd="0" parTransId="{33563E34-BB70-42D5-94D5-3A51C89E5380}" sibTransId="{584D9CA5-ED6C-4CEB-9517-BACD236BA4CC}"/>
    <dgm:cxn modelId="{7BB9CF33-AD77-4420-94A5-FF2E66959E0E}" srcId="{3ED4E94C-52DE-4B75-BB3A-9FE8E288AF51}" destId="{A213085C-E3FD-42FE-8B19-80C547B3AE2E}" srcOrd="2" destOrd="0" parTransId="{B600DCAF-0092-4316-B1F4-094880988CB3}" sibTransId="{467EFE0E-9045-45CE-B558-01ACAF747AE6}"/>
    <dgm:cxn modelId="{E4C045EE-8B06-4586-A907-92F719ACE196}" type="presParOf" srcId="{2F6CD6EE-CFD9-49B0-80DB-039F82A75512}" destId="{9E1D168A-9EC6-4B0D-A3F4-53BBDB4954E1}" srcOrd="0" destOrd="0" presId="urn:microsoft.com/office/officeart/2005/8/layout/list1"/>
    <dgm:cxn modelId="{26618245-DA1C-42DE-9E98-AE008FDD0D52}" type="presParOf" srcId="{9E1D168A-9EC6-4B0D-A3F4-53BBDB4954E1}" destId="{607F9C32-7E13-4491-8CE5-4E6611052E75}" srcOrd="0" destOrd="0" presId="urn:microsoft.com/office/officeart/2005/8/layout/list1"/>
    <dgm:cxn modelId="{53A05A22-3602-4D25-B7A3-B5DEEFF72E28}" type="presParOf" srcId="{9E1D168A-9EC6-4B0D-A3F4-53BBDB4954E1}" destId="{BFD3DB58-5FF0-49E5-B702-B3530511EA70}" srcOrd="1" destOrd="0" presId="urn:microsoft.com/office/officeart/2005/8/layout/list1"/>
    <dgm:cxn modelId="{2B8F56CD-4CB1-48D2-8583-0C34B75E390E}" type="presParOf" srcId="{2F6CD6EE-CFD9-49B0-80DB-039F82A75512}" destId="{8341BB69-98E7-44DE-B798-AF22188493A6}" srcOrd="1" destOrd="0" presId="urn:microsoft.com/office/officeart/2005/8/layout/list1"/>
    <dgm:cxn modelId="{FCCA115B-33F9-43D3-A0F2-65DBABEA113E}" type="presParOf" srcId="{2F6CD6EE-CFD9-49B0-80DB-039F82A75512}" destId="{88C41BD2-00A7-40AD-A124-F5592756CA17}" srcOrd="2" destOrd="0" presId="urn:microsoft.com/office/officeart/2005/8/layout/list1"/>
    <dgm:cxn modelId="{F147880D-3C83-4ECF-B176-32CCC41A8A30}" type="presParOf" srcId="{2F6CD6EE-CFD9-49B0-80DB-039F82A75512}" destId="{F7721D0E-E63A-4CF3-806B-0199EA4A5B18}" srcOrd="3" destOrd="0" presId="urn:microsoft.com/office/officeart/2005/8/layout/list1"/>
    <dgm:cxn modelId="{9CBF7AB0-63B2-4E09-9FF3-9773F991F7EA}" type="presParOf" srcId="{2F6CD6EE-CFD9-49B0-80DB-039F82A75512}" destId="{AE50F97D-2593-4704-87DE-BF3FD8A6ACCD}" srcOrd="4" destOrd="0" presId="urn:microsoft.com/office/officeart/2005/8/layout/list1"/>
    <dgm:cxn modelId="{4D477A77-EBF2-4E59-9730-CD1297DFF965}" type="presParOf" srcId="{AE50F97D-2593-4704-87DE-BF3FD8A6ACCD}" destId="{6C5C83CF-AAB7-4293-BA7D-09776E31E511}" srcOrd="0" destOrd="0" presId="urn:microsoft.com/office/officeart/2005/8/layout/list1"/>
    <dgm:cxn modelId="{32638E42-4238-4053-8F8C-5F2A65FFA294}" type="presParOf" srcId="{AE50F97D-2593-4704-87DE-BF3FD8A6ACCD}" destId="{C52A1025-5C8A-4B0B-94CB-4AE4436C12A6}" srcOrd="1" destOrd="0" presId="urn:microsoft.com/office/officeart/2005/8/layout/list1"/>
    <dgm:cxn modelId="{0B81BCC9-BDD7-43A2-BBAE-09768A8FBC96}" type="presParOf" srcId="{2F6CD6EE-CFD9-49B0-80DB-039F82A75512}" destId="{CCDB69B8-0D6B-4E56-AF18-EA343C68FC12}" srcOrd="5" destOrd="0" presId="urn:microsoft.com/office/officeart/2005/8/layout/list1"/>
    <dgm:cxn modelId="{E36E3498-4A8E-4B5B-8C52-2217C4D6019C}" type="presParOf" srcId="{2F6CD6EE-CFD9-49B0-80DB-039F82A75512}" destId="{FA8EC03E-EF11-4D96-8DE7-C10913790954}" srcOrd="6" destOrd="0" presId="urn:microsoft.com/office/officeart/2005/8/layout/list1"/>
    <dgm:cxn modelId="{CFE0F5ED-6196-45B6-ACF5-0783400A9E73}" type="presParOf" srcId="{2F6CD6EE-CFD9-49B0-80DB-039F82A75512}" destId="{F62EFB66-7B2E-4DB6-B12A-A6BA517C53B6}" srcOrd="7" destOrd="0" presId="urn:microsoft.com/office/officeart/2005/8/layout/list1"/>
    <dgm:cxn modelId="{9EDA7278-3D3F-4BFD-BA62-785624B98384}" type="presParOf" srcId="{2F6CD6EE-CFD9-49B0-80DB-039F82A75512}" destId="{493AE49A-6B35-4AE1-B6CB-190AD38024A5}" srcOrd="8" destOrd="0" presId="urn:microsoft.com/office/officeart/2005/8/layout/list1"/>
    <dgm:cxn modelId="{1E8BA23B-E2E4-4860-A7C7-86B05D5A9EFB}" type="presParOf" srcId="{493AE49A-6B35-4AE1-B6CB-190AD38024A5}" destId="{FE87C760-F268-4DC5-BB62-35F7813D9C0F}" srcOrd="0" destOrd="0" presId="urn:microsoft.com/office/officeart/2005/8/layout/list1"/>
    <dgm:cxn modelId="{BCC48468-0A64-481E-A92A-9AA7FE4BF04C}" type="presParOf" srcId="{493AE49A-6B35-4AE1-B6CB-190AD38024A5}" destId="{A8B9AE67-A7AE-41EE-A80B-A602544BE8C5}" srcOrd="1" destOrd="0" presId="urn:microsoft.com/office/officeart/2005/8/layout/list1"/>
    <dgm:cxn modelId="{39035D2E-732B-4C0B-87BC-F86CC00D8494}" type="presParOf" srcId="{2F6CD6EE-CFD9-49B0-80DB-039F82A75512}" destId="{9B0A86CC-80F0-4268-A431-52E7A414C4AE}" srcOrd="9" destOrd="0" presId="urn:microsoft.com/office/officeart/2005/8/layout/list1"/>
    <dgm:cxn modelId="{450E755F-C34F-47BA-A0A1-7F1BF118937B}" type="presParOf" srcId="{2F6CD6EE-CFD9-49B0-80DB-039F82A75512}" destId="{CE1826CF-029F-48D3-B0F7-A03AC315107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D4E94C-52DE-4B75-BB3A-9FE8E288AF5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355D04-5D78-4649-9EE3-AE8993B502A8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Alice Johnson, 123 Main – Yes</a:t>
          </a:r>
          <a:endParaRPr lang="en-US" dirty="0"/>
        </a:p>
      </dgm:t>
    </dgm:pt>
    <dgm:pt modelId="{33563E34-BB70-42D5-94D5-3A51C89E5380}" type="parTrans" cxnId="{75E2C245-450D-4C44-9916-7AC24284A829}">
      <dgm:prSet/>
      <dgm:spPr/>
      <dgm:t>
        <a:bodyPr/>
        <a:lstStyle/>
        <a:p>
          <a:endParaRPr lang="en-US"/>
        </a:p>
      </dgm:t>
    </dgm:pt>
    <dgm:pt modelId="{584D9CA5-ED6C-4CEB-9517-BACD236BA4CC}" type="sibTrans" cxnId="{75E2C245-450D-4C44-9916-7AC24284A829}">
      <dgm:prSet/>
      <dgm:spPr/>
      <dgm:t>
        <a:bodyPr/>
        <a:lstStyle/>
        <a:p>
          <a:endParaRPr lang="en-US"/>
        </a:p>
      </dgm:t>
    </dgm:pt>
    <dgm:pt modelId="{386845DC-FAE4-440C-AC87-110F5924018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Bob Ramirez, 79 Oak – No</a:t>
          </a:r>
          <a:endParaRPr lang="en-US" dirty="0"/>
        </a:p>
      </dgm:t>
    </dgm:pt>
    <dgm:pt modelId="{A0D4EB99-6640-4675-A41B-873D61897B80}" type="parTrans" cxnId="{67A906A6-4C36-480B-8174-A4B5009BEE11}">
      <dgm:prSet/>
      <dgm:spPr/>
      <dgm:t>
        <a:bodyPr/>
        <a:lstStyle/>
        <a:p>
          <a:endParaRPr lang="en-US"/>
        </a:p>
      </dgm:t>
    </dgm:pt>
    <dgm:pt modelId="{0848CAFA-5DA9-4BE8-B488-4B0F46EA2EFB}" type="sibTrans" cxnId="{67A906A6-4C36-480B-8174-A4B5009BEE11}">
      <dgm:prSet/>
      <dgm:spPr/>
      <dgm:t>
        <a:bodyPr/>
        <a:lstStyle/>
        <a:p>
          <a:endParaRPr lang="en-US"/>
        </a:p>
      </dgm:t>
    </dgm:pt>
    <dgm:pt modelId="{A213085C-E3FD-42FE-8B19-80C547B3AE2E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Carol Wilson, 821 Market – No</a:t>
          </a:r>
          <a:endParaRPr lang="en-US" dirty="0"/>
        </a:p>
      </dgm:t>
    </dgm:pt>
    <dgm:pt modelId="{B600DCAF-0092-4316-B1F4-094880988CB3}" type="parTrans" cxnId="{7BB9CF33-AD77-4420-94A5-FF2E66959E0E}">
      <dgm:prSet/>
      <dgm:spPr/>
      <dgm:t>
        <a:bodyPr/>
        <a:lstStyle/>
        <a:p>
          <a:endParaRPr lang="en-US"/>
        </a:p>
      </dgm:t>
    </dgm:pt>
    <dgm:pt modelId="{467EFE0E-9045-45CE-B558-01ACAF747AE6}" type="sibTrans" cxnId="{7BB9CF33-AD77-4420-94A5-FF2E66959E0E}">
      <dgm:prSet/>
      <dgm:spPr/>
      <dgm:t>
        <a:bodyPr/>
        <a:lstStyle/>
        <a:p>
          <a:endParaRPr lang="en-US"/>
        </a:p>
      </dgm:t>
    </dgm:pt>
    <dgm:pt modelId="{2F6CD6EE-CFD9-49B0-80DB-039F82A75512}" type="pres">
      <dgm:prSet presAssocID="{3ED4E94C-52DE-4B75-BB3A-9FE8E288AF5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1D168A-9EC6-4B0D-A3F4-53BBDB4954E1}" type="pres">
      <dgm:prSet presAssocID="{74355D04-5D78-4649-9EE3-AE8993B502A8}" presName="parentLin" presStyleCnt="0"/>
      <dgm:spPr/>
    </dgm:pt>
    <dgm:pt modelId="{607F9C32-7E13-4491-8CE5-4E6611052E75}" type="pres">
      <dgm:prSet presAssocID="{74355D04-5D78-4649-9EE3-AE8993B502A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FD3DB58-5FF0-49E5-B702-B3530511EA70}" type="pres">
      <dgm:prSet presAssocID="{74355D04-5D78-4649-9EE3-AE8993B502A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1BB69-98E7-44DE-B798-AF22188493A6}" type="pres">
      <dgm:prSet presAssocID="{74355D04-5D78-4649-9EE3-AE8993B502A8}" presName="negativeSpace" presStyleCnt="0"/>
      <dgm:spPr/>
    </dgm:pt>
    <dgm:pt modelId="{88C41BD2-00A7-40AD-A124-F5592756CA17}" type="pres">
      <dgm:prSet presAssocID="{74355D04-5D78-4649-9EE3-AE8993B502A8}" presName="childText" presStyleLbl="conFgAcc1" presStyleIdx="0" presStyleCnt="3">
        <dgm:presLayoutVars>
          <dgm:bulletEnabled val="1"/>
        </dgm:presLayoutVars>
      </dgm:prSet>
      <dgm:spPr/>
    </dgm:pt>
    <dgm:pt modelId="{F7721D0E-E63A-4CF3-806B-0199EA4A5B18}" type="pres">
      <dgm:prSet presAssocID="{584D9CA5-ED6C-4CEB-9517-BACD236BA4CC}" presName="spaceBetweenRectangles" presStyleCnt="0"/>
      <dgm:spPr/>
    </dgm:pt>
    <dgm:pt modelId="{AE50F97D-2593-4704-87DE-BF3FD8A6ACCD}" type="pres">
      <dgm:prSet presAssocID="{386845DC-FAE4-440C-AC87-110F59240189}" presName="parentLin" presStyleCnt="0"/>
      <dgm:spPr/>
    </dgm:pt>
    <dgm:pt modelId="{6C5C83CF-AAB7-4293-BA7D-09776E31E511}" type="pres">
      <dgm:prSet presAssocID="{386845DC-FAE4-440C-AC87-110F5924018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52A1025-5C8A-4B0B-94CB-4AE4436C12A6}" type="pres">
      <dgm:prSet presAssocID="{386845DC-FAE4-440C-AC87-110F592401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B69B8-0D6B-4E56-AF18-EA343C68FC12}" type="pres">
      <dgm:prSet presAssocID="{386845DC-FAE4-440C-AC87-110F59240189}" presName="negativeSpace" presStyleCnt="0"/>
      <dgm:spPr/>
    </dgm:pt>
    <dgm:pt modelId="{FA8EC03E-EF11-4D96-8DE7-C10913790954}" type="pres">
      <dgm:prSet presAssocID="{386845DC-FAE4-440C-AC87-110F59240189}" presName="childText" presStyleLbl="conFgAcc1" presStyleIdx="1" presStyleCnt="3">
        <dgm:presLayoutVars>
          <dgm:bulletEnabled val="1"/>
        </dgm:presLayoutVars>
      </dgm:prSet>
      <dgm:spPr/>
    </dgm:pt>
    <dgm:pt modelId="{F62EFB66-7B2E-4DB6-B12A-A6BA517C53B6}" type="pres">
      <dgm:prSet presAssocID="{0848CAFA-5DA9-4BE8-B488-4B0F46EA2EFB}" presName="spaceBetweenRectangles" presStyleCnt="0"/>
      <dgm:spPr/>
    </dgm:pt>
    <dgm:pt modelId="{493AE49A-6B35-4AE1-B6CB-190AD38024A5}" type="pres">
      <dgm:prSet presAssocID="{A213085C-E3FD-42FE-8B19-80C547B3AE2E}" presName="parentLin" presStyleCnt="0"/>
      <dgm:spPr/>
    </dgm:pt>
    <dgm:pt modelId="{FE87C760-F268-4DC5-BB62-35F7813D9C0F}" type="pres">
      <dgm:prSet presAssocID="{A213085C-E3FD-42FE-8B19-80C547B3AE2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8B9AE67-A7AE-41EE-A80B-A602544BE8C5}" type="pres">
      <dgm:prSet presAssocID="{A213085C-E3FD-42FE-8B19-80C547B3AE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A86CC-80F0-4268-A431-52E7A414C4AE}" type="pres">
      <dgm:prSet presAssocID="{A213085C-E3FD-42FE-8B19-80C547B3AE2E}" presName="negativeSpace" presStyleCnt="0"/>
      <dgm:spPr/>
    </dgm:pt>
    <dgm:pt modelId="{CE1826CF-029F-48D3-B0F7-A03AC315107B}" type="pres">
      <dgm:prSet presAssocID="{A213085C-E3FD-42FE-8B19-80C547B3AE2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E8066B2-BF99-41A9-BBBC-948DFC62BACD}" type="presOf" srcId="{74355D04-5D78-4649-9EE3-AE8993B502A8}" destId="{607F9C32-7E13-4491-8CE5-4E6611052E75}" srcOrd="0" destOrd="0" presId="urn:microsoft.com/office/officeart/2005/8/layout/list1"/>
    <dgm:cxn modelId="{B106B721-ECBC-49F6-88CA-F4D5AC571F37}" type="presOf" srcId="{3ED4E94C-52DE-4B75-BB3A-9FE8E288AF51}" destId="{2F6CD6EE-CFD9-49B0-80DB-039F82A75512}" srcOrd="0" destOrd="0" presId="urn:microsoft.com/office/officeart/2005/8/layout/list1"/>
    <dgm:cxn modelId="{CDD79E43-693F-4877-8BA1-6C055E368331}" type="presOf" srcId="{A213085C-E3FD-42FE-8B19-80C547B3AE2E}" destId="{A8B9AE67-A7AE-41EE-A80B-A602544BE8C5}" srcOrd="1" destOrd="0" presId="urn:microsoft.com/office/officeart/2005/8/layout/list1"/>
    <dgm:cxn modelId="{A70C5656-62AE-4DE4-9EF4-1D6A6BFB7D35}" type="presOf" srcId="{A213085C-E3FD-42FE-8B19-80C547B3AE2E}" destId="{FE87C760-F268-4DC5-BB62-35F7813D9C0F}" srcOrd="0" destOrd="0" presId="urn:microsoft.com/office/officeart/2005/8/layout/list1"/>
    <dgm:cxn modelId="{16FB9060-D249-4F71-BE40-843D3AF3B1DB}" type="presOf" srcId="{386845DC-FAE4-440C-AC87-110F59240189}" destId="{C52A1025-5C8A-4B0B-94CB-4AE4436C12A6}" srcOrd="1" destOrd="0" presId="urn:microsoft.com/office/officeart/2005/8/layout/list1"/>
    <dgm:cxn modelId="{75E2C245-450D-4C44-9916-7AC24284A829}" srcId="{3ED4E94C-52DE-4B75-BB3A-9FE8E288AF51}" destId="{74355D04-5D78-4649-9EE3-AE8993B502A8}" srcOrd="0" destOrd="0" parTransId="{33563E34-BB70-42D5-94D5-3A51C89E5380}" sibTransId="{584D9CA5-ED6C-4CEB-9517-BACD236BA4CC}"/>
    <dgm:cxn modelId="{67A906A6-4C36-480B-8174-A4B5009BEE11}" srcId="{3ED4E94C-52DE-4B75-BB3A-9FE8E288AF51}" destId="{386845DC-FAE4-440C-AC87-110F59240189}" srcOrd="1" destOrd="0" parTransId="{A0D4EB99-6640-4675-A41B-873D61897B80}" sibTransId="{0848CAFA-5DA9-4BE8-B488-4B0F46EA2EFB}"/>
    <dgm:cxn modelId="{7BB9CF33-AD77-4420-94A5-FF2E66959E0E}" srcId="{3ED4E94C-52DE-4B75-BB3A-9FE8E288AF51}" destId="{A213085C-E3FD-42FE-8B19-80C547B3AE2E}" srcOrd="2" destOrd="0" parTransId="{B600DCAF-0092-4316-B1F4-094880988CB3}" sibTransId="{467EFE0E-9045-45CE-B558-01ACAF747AE6}"/>
    <dgm:cxn modelId="{780C01DA-EF3A-45C1-B020-E3BC24FF9F16}" type="presOf" srcId="{74355D04-5D78-4649-9EE3-AE8993B502A8}" destId="{BFD3DB58-5FF0-49E5-B702-B3530511EA70}" srcOrd="1" destOrd="0" presId="urn:microsoft.com/office/officeart/2005/8/layout/list1"/>
    <dgm:cxn modelId="{83DBF092-0995-450A-80F2-7584AC1823FD}" type="presOf" srcId="{386845DC-FAE4-440C-AC87-110F59240189}" destId="{6C5C83CF-AAB7-4293-BA7D-09776E31E511}" srcOrd="0" destOrd="0" presId="urn:microsoft.com/office/officeart/2005/8/layout/list1"/>
    <dgm:cxn modelId="{0A6E6065-D545-456D-89F5-9B8A871603F7}" type="presParOf" srcId="{2F6CD6EE-CFD9-49B0-80DB-039F82A75512}" destId="{9E1D168A-9EC6-4B0D-A3F4-53BBDB4954E1}" srcOrd="0" destOrd="0" presId="urn:microsoft.com/office/officeart/2005/8/layout/list1"/>
    <dgm:cxn modelId="{86886DE1-E25E-4600-A60D-83C324C35A16}" type="presParOf" srcId="{9E1D168A-9EC6-4B0D-A3F4-53BBDB4954E1}" destId="{607F9C32-7E13-4491-8CE5-4E6611052E75}" srcOrd="0" destOrd="0" presId="urn:microsoft.com/office/officeart/2005/8/layout/list1"/>
    <dgm:cxn modelId="{C2513C10-4B12-4D22-981F-87191330BF55}" type="presParOf" srcId="{9E1D168A-9EC6-4B0D-A3F4-53BBDB4954E1}" destId="{BFD3DB58-5FF0-49E5-B702-B3530511EA70}" srcOrd="1" destOrd="0" presId="urn:microsoft.com/office/officeart/2005/8/layout/list1"/>
    <dgm:cxn modelId="{2B5B774D-D830-4F14-AFB4-55E7280C4B0F}" type="presParOf" srcId="{2F6CD6EE-CFD9-49B0-80DB-039F82A75512}" destId="{8341BB69-98E7-44DE-B798-AF22188493A6}" srcOrd="1" destOrd="0" presId="urn:microsoft.com/office/officeart/2005/8/layout/list1"/>
    <dgm:cxn modelId="{78BB056A-E2AD-4FE2-B10A-344C4D22CA0A}" type="presParOf" srcId="{2F6CD6EE-CFD9-49B0-80DB-039F82A75512}" destId="{88C41BD2-00A7-40AD-A124-F5592756CA17}" srcOrd="2" destOrd="0" presId="urn:microsoft.com/office/officeart/2005/8/layout/list1"/>
    <dgm:cxn modelId="{82227E7E-86E5-4285-BEA7-73F741BF7ED9}" type="presParOf" srcId="{2F6CD6EE-CFD9-49B0-80DB-039F82A75512}" destId="{F7721D0E-E63A-4CF3-806B-0199EA4A5B18}" srcOrd="3" destOrd="0" presId="urn:microsoft.com/office/officeart/2005/8/layout/list1"/>
    <dgm:cxn modelId="{4CF1527D-5BA3-4415-B9DA-A6D09BFA6A10}" type="presParOf" srcId="{2F6CD6EE-CFD9-49B0-80DB-039F82A75512}" destId="{AE50F97D-2593-4704-87DE-BF3FD8A6ACCD}" srcOrd="4" destOrd="0" presId="urn:microsoft.com/office/officeart/2005/8/layout/list1"/>
    <dgm:cxn modelId="{D709C4D8-1A6D-4C11-BF38-2AE2CA711319}" type="presParOf" srcId="{AE50F97D-2593-4704-87DE-BF3FD8A6ACCD}" destId="{6C5C83CF-AAB7-4293-BA7D-09776E31E511}" srcOrd="0" destOrd="0" presId="urn:microsoft.com/office/officeart/2005/8/layout/list1"/>
    <dgm:cxn modelId="{9EEFBE8D-F83F-444B-96FB-E5CBF540219A}" type="presParOf" srcId="{AE50F97D-2593-4704-87DE-BF3FD8A6ACCD}" destId="{C52A1025-5C8A-4B0B-94CB-4AE4436C12A6}" srcOrd="1" destOrd="0" presId="urn:microsoft.com/office/officeart/2005/8/layout/list1"/>
    <dgm:cxn modelId="{FF724FD6-4D7A-4F5A-8D29-E24E4358003B}" type="presParOf" srcId="{2F6CD6EE-CFD9-49B0-80DB-039F82A75512}" destId="{CCDB69B8-0D6B-4E56-AF18-EA343C68FC12}" srcOrd="5" destOrd="0" presId="urn:microsoft.com/office/officeart/2005/8/layout/list1"/>
    <dgm:cxn modelId="{27690CE2-7F76-4AC6-88DF-1BE79427AC59}" type="presParOf" srcId="{2F6CD6EE-CFD9-49B0-80DB-039F82A75512}" destId="{FA8EC03E-EF11-4D96-8DE7-C10913790954}" srcOrd="6" destOrd="0" presId="urn:microsoft.com/office/officeart/2005/8/layout/list1"/>
    <dgm:cxn modelId="{6DEB0EB3-C7E0-4572-8951-B99BCC9DDA35}" type="presParOf" srcId="{2F6CD6EE-CFD9-49B0-80DB-039F82A75512}" destId="{F62EFB66-7B2E-4DB6-B12A-A6BA517C53B6}" srcOrd="7" destOrd="0" presId="urn:microsoft.com/office/officeart/2005/8/layout/list1"/>
    <dgm:cxn modelId="{F01A1EC1-75D1-45DD-908E-610CC76545D2}" type="presParOf" srcId="{2F6CD6EE-CFD9-49B0-80DB-039F82A75512}" destId="{493AE49A-6B35-4AE1-B6CB-190AD38024A5}" srcOrd="8" destOrd="0" presId="urn:microsoft.com/office/officeart/2005/8/layout/list1"/>
    <dgm:cxn modelId="{660CB957-69CE-4BB7-8991-46A19BA6E354}" type="presParOf" srcId="{493AE49A-6B35-4AE1-B6CB-190AD38024A5}" destId="{FE87C760-F268-4DC5-BB62-35F7813D9C0F}" srcOrd="0" destOrd="0" presId="urn:microsoft.com/office/officeart/2005/8/layout/list1"/>
    <dgm:cxn modelId="{BD6EA3F1-57B9-45F8-810C-507BEF56D3DD}" type="presParOf" srcId="{493AE49A-6B35-4AE1-B6CB-190AD38024A5}" destId="{A8B9AE67-A7AE-41EE-A80B-A602544BE8C5}" srcOrd="1" destOrd="0" presId="urn:microsoft.com/office/officeart/2005/8/layout/list1"/>
    <dgm:cxn modelId="{090A6A85-4E45-4523-9C58-72B1BB133074}" type="presParOf" srcId="{2F6CD6EE-CFD9-49B0-80DB-039F82A75512}" destId="{9B0A86CC-80F0-4268-A431-52E7A414C4AE}" srcOrd="9" destOrd="0" presId="urn:microsoft.com/office/officeart/2005/8/layout/list1"/>
    <dgm:cxn modelId="{BAC51626-DC1E-4FE6-970E-E097C3847F30}" type="presParOf" srcId="{2F6CD6EE-CFD9-49B0-80DB-039F82A75512}" destId="{CE1826CF-029F-48D3-B0F7-A03AC315107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D4E94C-52DE-4B75-BB3A-9FE8E288AF5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355D04-5D78-4649-9EE3-AE8993B502A8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Alice Johnson, 123 Main – Yes</a:t>
          </a:r>
          <a:endParaRPr lang="en-US" dirty="0"/>
        </a:p>
      </dgm:t>
    </dgm:pt>
    <dgm:pt modelId="{33563E34-BB70-42D5-94D5-3A51C89E5380}" type="parTrans" cxnId="{75E2C245-450D-4C44-9916-7AC24284A829}">
      <dgm:prSet/>
      <dgm:spPr/>
      <dgm:t>
        <a:bodyPr/>
        <a:lstStyle/>
        <a:p>
          <a:endParaRPr lang="en-US"/>
        </a:p>
      </dgm:t>
    </dgm:pt>
    <dgm:pt modelId="{584D9CA5-ED6C-4CEB-9517-BACD236BA4CC}" type="sibTrans" cxnId="{75E2C245-450D-4C44-9916-7AC24284A829}">
      <dgm:prSet/>
      <dgm:spPr/>
      <dgm:t>
        <a:bodyPr/>
        <a:lstStyle/>
        <a:p>
          <a:endParaRPr lang="en-US"/>
        </a:p>
      </dgm:t>
    </dgm:pt>
    <dgm:pt modelId="{386845DC-FAE4-440C-AC87-110F59240189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Bob Ramirez, 79 Oak – No</a:t>
          </a:r>
          <a:endParaRPr lang="en-US" dirty="0"/>
        </a:p>
      </dgm:t>
    </dgm:pt>
    <dgm:pt modelId="{A0D4EB99-6640-4675-A41B-873D61897B80}" type="parTrans" cxnId="{67A906A6-4C36-480B-8174-A4B5009BEE11}">
      <dgm:prSet/>
      <dgm:spPr/>
      <dgm:t>
        <a:bodyPr/>
        <a:lstStyle/>
        <a:p>
          <a:endParaRPr lang="en-US"/>
        </a:p>
      </dgm:t>
    </dgm:pt>
    <dgm:pt modelId="{0848CAFA-5DA9-4BE8-B488-4B0F46EA2EFB}" type="sibTrans" cxnId="{67A906A6-4C36-480B-8174-A4B5009BEE11}">
      <dgm:prSet/>
      <dgm:spPr/>
      <dgm:t>
        <a:bodyPr/>
        <a:lstStyle/>
        <a:p>
          <a:endParaRPr lang="en-US"/>
        </a:p>
      </dgm:t>
    </dgm:pt>
    <dgm:pt modelId="{A213085C-E3FD-42FE-8B19-80C547B3AE2E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Carol Wilson, 821 Market – No</a:t>
          </a:r>
          <a:endParaRPr lang="en-US" dirty="0"/>
        </a:p>
      </dgm:t>
    </dgm:pt>
    <dgm:pt modelId="{B600DCAF-0092-4316-B1F4-094880988CB3}" type="parTrans" cxnId="{7BB9CF33-AD77-4420-94A5-FF2E66959E0E}">
      <dgm:prSet/>
      <dgm:spPr/>
      <dgm:t>
        <a:bodyPr/>
        <a:lstStyle/>
        <a:p>
          <a:endParaRPr lang="en-US"/>
        </a:p>
      </dgm:t>
    </dgm:pt>
    <dgm:pt modelId="{467EFE0E-9045-45CE-B558-01ACAF747AE6}" type="sibTrans" cxnId="{7BB9CF33-AD77-4420-94A5-FF2E66959E0E}">
      <dgm:prSet/>
      <dgm:spPr/>
      <dgm:t>
        <a:bodyPr/>
        <a:lstStyle/>
        <a:p>
          <a:endParaRPr lang="en-US"/>
        </a:p>
      </dgm:t>
    </dgm:pt>
    <dgm:pt modelId="{2F6CD6EE-CFD9-49B0-80DB-039F82A75512}" type="pres">
      <dgm:prSet presAssocID="{3ED4E94C-52DE-4B75-BB3A-9FE8E288AF5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1D168A-9EC6-4B0D-A3F4-53BBDB4954E1}" type="pres">
      <dgm:prSet presAssocID="{74355D04-5D78-4649-9EE3-AE8993B502A8}" presName="parentLin" presStyleCnt="0"/>
      <dgm:spPr/>
    </dgm:pt>
    <dgm:pt modelId="{607F9C32-7E13-4491-8CE5-4E6611052E75}" type="pres">
      <dgm:prSet presAssocID="{74355D04-5D78-4649-9EE3-AE8993B502A8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FD3DB58-5FF0-49E5-B702-B3530511EA70}" type="pres">
      <dgm:prSet presAssocID="{74355D04-5D78-4649-9EE3-AE8993B502A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41BB69-98E7-44DE-B798-AF22188493A6}" type="pres">
      <dgm:prSet presAssocID="{74355D04-5D78-4649-9EE3-AE8993B502A8}" presName="negativeSpace" presStyleCnt="0"/>
      <dgm:spPr/>
    </dgm:pt>
    <dgm:pt modelId="{88C41BD2-00A7-40AD-A124-F5592756CA17}" type="pres">
      <dgm:prSet presAssocID="{74355D04-5D78-4649-9EE3-AE8993B502A8}" presName="childText" presStyleLbl="conFgAcc1" presStyleIdx="0" presStyleCnt="3">
        <dgm:presLayoutVars>
          <dgm:bulletEnabled val="1"/>
        </dgm:presLayoutVars>
      </dgm:prSet>
      <dgm:spPr/>
    </dgm:pt>
    <dgm:pt modelId="{F7721D0E-E63A-4CF3-806B-0199EA4A5B18}" type="pres">
      <dgm:prSet presAssocID="{584D9CA5-ED6C-4CEB-9517-BACD236BA4CC}" presName="spaceBetweenRectangles" presStyleCnt="0"/>
      <dgm:spPr/>
    </dgm:pt>
    <dgm:pt modelId="{AE50F97D-2593-4704-87DE-BF3FD8A6ACCD}" type="pres">
      <dgm:prSet presAssocID="{386845DC-FAE4-440C-AC87-110F59240189}" presName="parentLin" presStyleCnt="0"/>
      <dgm:spPr/>
    </dgm:pt>
    <dgm:pt modelId="{6C5C83CF-AAB7-4293-BA7D-09776E31E511}" type="pres">
      <dgm:prSet presAssocID="{386845DC-FAE4-440C-AC87-110F5924018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C52A1025-5C8A-4B0B-94CB-4AE4436C12A6}" type="pres">
      <dgm:prSet presAssocID="{386845DC-FAE4-440C-AC87-110F5924018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B69B8-0D6B-4E56-AF18-EA343C68FC12}" type="pres">
      <dgm:prSet presAssocID="{386845DC-FAE4-440C-AC87-110F59240189}" presName="negativeSpace" presStyleCnt="0"/>
      <dgm:spPr/>
    </dgm:pt>
    <dgm:pt modelId="{FA8EC03E-EF11-4D96-8DE7-C10913790954}" type="pres">
      <dgm:prSet presAssocID="{386845DC-FAE4-440C-AC87-110F59240189}" presName="childText" presStyleLbl="conFgAcc1" presStyleIdx="1" presStyleCnt="3">
        <dgm:presLayoutVars>
          <dgm:bulletEnabled val="1"/>
        </dgm:presLayoutVars>
      </dgm:prSet>
      <dgm:spPr/>
    </dgm:pt>
    <dgm:pt modelId="{F62EFB66-7B2E-4DB6-B12A-A6BA517C53B6}" type="pres">
      <dgm:prSet presAssocID="{0848CAFA-5DA9-4BE8-B488-4B0F46EA2EFB}" presName="spaceBetweenRectangles" presStyleCnt="0"/>
      <dgm:spPr/>
    </dgm:pt>
    <dgm:pt modelId="{493AE49A-6B35-4AE1-B6CB-190AD38024A5}" type="pres">
      <dgm:prSet presAssocID="{A213085C-E3FD-42FE-8B19-80C547B3AE2E}" presName="parentLin" presStyleCnt="0"/>
      <dgm:spPr/>
    </dgm:pt>
    <dgm:pt modelId="{FE87C760-F268-4DC5-BB62-35F7813D9C0F}" type="pres">
      <dgm:prSet presAssocID="{A213085C-E3FD-42FE-8B19-80C547B3AE2E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A8B9AE67-A7AE-41EE-A80B-A602544BE8C5}" type="pres">
      <dgm:prSet presAssocID="{A213085C-E3FD-42FE-8B19-80C547B3AE2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0A86CC-80F0-4268-A431-52E7A414C4AE}" type="pres">
      <dgm:prSet presAssocID="{A213085C-E3FD-42FE-8B19-80C547B3AE2E}" presName="negativeSpace" presStyleCnt="0"/>
      <dgm:spPr/>
    </dgm:pt>
    <dgm:pt modelId="{CE1826CF-029F-48D3-B0F7-A03AC315107B}" type="pres">
      <dgm:prSet presAssocID="{A213085C-E3FD-42FE-8B19-80C547B3AE2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ACB44D6-4FC2-44E3-BDFA-1CB94F8039EB}" type="presOf" srcId="{386845DC-FAE4-440C-AC87-110F59240189}" destId="{6C5C83CF-AAB7-4293-BA7D-09776E31E511}" srcOrd="0" destOrd="0" presId="urn:microsoft.com/office/officeart/2005/8/layout/list1"/>
    <dgm:cxn modelId="{B7AA0BA3-E748-4698-BB60-3FAE1E499FC4}" type="presOf" srcId="{A213085C-E3FD-42FE-8B19-80C547B3AE2E}" destId="{A8B9AE67-A7AE-41EE-A80B-A602544BE8C5}" srcOrd="1" destOrd="0" presId="urn:microsoft.com/office/officeart/2005/8/layout/list1"/>
    <dgm:cxn modelId="{0510D8F0-DCC8-4DEA-8058-42B1E0937AFC}" type="presOf" srcId="{A213085C-E3FD-42FE-8B19-80C547B3AE2E}" destId="{FE87C760-F268-4DC5-BB62-35F7813D9C0F}" srcOrd="0" destOrd="0" presId="urn:microsoft.com/office/officeart/2005/8/layout/list1"/>
    <dgm:cxn modelId="{67A906A6-4C36-480B-8174-A4B5009BEE11}" srcId="{3ED4E94C-52DE-4B75-BB3A-9FE8E288AF51}" destId="{386845DC-FAE4-440C-AC87-110F59240189}" srcOrd="1" destOrd="0" parTransId="{A0D4EB99-6640-4675-A41B-873D61897B80}" sibTransId="{0848CAFA-5DA9-4BE8-B488-4B0F46EA2EFB}"/>
    <dgm:cxn modelId="{762C2D87-EE83-4B3A-84CF-6FEFCF487D5D}" type="presOf" srcId="{3ED4E94C-52DE-4B75-BB3A-9FE8E288AF51}" destId="{2F6CD6EE-CFD9-49B0-80DB-039F82A75512}" srcOrd="0" destOrd="0" presId="urn:microsoft.com/office/officeart/2005/8/layout/list1"/>
    <dgm:cxn modelId="{8613F9AB-D337-4950-8E25-A44F2B5FA13D}" type="presOf" srcId="{386845DC-FAE4-440C-AC87-110F59240189}" destId="{C52A1025-5C8A-4B0B-94CB-4AE4436C12A6}" srcOrd="1" destOrd="0" presId="urn:microsoft.com/office/officeart/2005/8/layout/list1"/>
    <dgm:cxn modelId="{5606DD6B-D7F1-4B65-B5C4-D4FBA1531D7E}" type="presOf" srcId="{74355D04-5D78-4649-9EE3-AE8993B502A8}" destId="{BFD3DB58-5FF0-49E5-B702-B3530511EA70}" srcOrd="1" destOrd="0" presId="urn:microsoft.com/office/officeart/2005/8/layout/list1"/>
    <dgm:cxn modelId="{75E2C245-450D-4C44-9916-7AC24284A829}" srcId="{3ED4E94C-52DE-4B75-BB3A-9FE8E288AF51}" destId="{74355D04-5D78-4649-9EE3-AE8993B502A8}" srcOrd="0" destOrd="0" parTransId="{33563E34-BB70-42D5-94D5-3A51C89E5380}" sibTransId="{584D9CA5-ED6C-4CEB-9517-BACD236BA4CC}"/>
    <dgm:cxn modelId="{7BB9CF33-AD77-4420-94A5-FF2E66959E0E}" srcId="{3ED4E94C-52DE-4B75-BB3A-9FE8E288AF51}" destId="{A213085C-E3FD-42FE-8B19-80C547B3AE2E}" srcOrd="2" destOrd="0" parTransId="{B600DCAF-0092-4316-B1F4-094880988CB3}" sibTransId="{467EFE0E-9045-45CE-B558-01ACAF747AE6}"/>
    <dgm:cxn modelId="{BEBEE080-783D-4E44-BF6C-73436C13DA70}" type="presOf" srcId="{74355D04-5D78-4649-9EE3-AE8993B502A8}" destId="{607F9C32-7E13-4491-8CE5-4E6611052E75}" srcOrd="0" destOrd="0" presId="urn:microsoft.com/office/officeart/2005/8/layout/list1"/>
    <dgm:cxn modelId="{BBB1E927-1570-40ED-8647-8DE8BD571277}" type="presParOf" srcId="{2F6CD6EE-CFD9-49B0-80DB-039F82A75512}" destId="{9E1D168A-9EC6-4B0D-A3F4-53BBDB4954E1}" srcOrd="0" destOrd="0" presId="urn:microsoft.com/office/officeart/2005/8/layout/list1"/>
    <dgm:cxn modelId="{9BE28AFD-1B9A-4597-9D81-2A7457402CAA}" type="presParOf" srcId="{9E1D168A-9EC6-4B0D-A3F4-53BBDB4954E1}" destId="{607F9C32-7E13-4491-8CE5-4E6611052E75}" srcOrd="0" destOrd="0" presId="urn:microsoft.com/office/officeart/2005/8/layout/list1"/>
    <dgm:cxn modelId="{5BDE236C-B737-4B30-95AD-609F40D15F2C}" type="presParOf" srcId="{9E1D168A-9EC6-4B0D-A3F4-53BBDB4954E1}" destId="{BFD3DB58-5FF0-49E5-B702-B3530511EA70}" srcOrd="1" destOrd="0" presId="urn:microsoft.com/office/officeart/2005/8/layout/list1"/>
    <dgm:cxn modelId="{2337485E-B190-45AB-A820-064DF1F5F964}" type="presParOf" srcId="{2F6CD6EE-CFD9-49B0-80DB-039F82A75512}" destId="{8341BB69-98E7-44DE-B798-AF22188493A6}" srcOrd="1" destOrd="0" presId="urn:microsoft.com/office/officeart/2005/8/layout/list1"/>
    <dgm:cxn modelId="{9A0A8C02-5DD9-4C7D-8FDA-75A05C18CE4F}" type="presParOf" srcId="{2F6CD6EE-CFD9-49B0-80DB-039F82A75512}" destId="{88C41BD2-00A7-40AD-A124-F5592756CA17}" srcOrd="2" destOrd="0" presId="urn:microsoft.com/office/officeart/2005/8/layout/list1"/>
    <dgm:cxn modelId="{C4975FD2-140D-4A05-8898-E56AEA14ABEE}" type="presParOf" srcId="{2F6CD6EE-CFD9-49B0-80DB-039F82A75512}" destId="{F7721D0E-E63A-4CF3-806B-0199EA4A5B18}" srcOrd="3" destOrd="0" presId="urn:microsoft.com/office/officeart/2005/8/layout/list1"/>
    <dgm:cxn modelId="{279911EA-040B-41E8-8465-26E22DE0D577}" type="presParOf" srcId="{2F6CD6EE-CFD9-49B0-80DB-039F82A75512}" destId="{AE50F97D-2593-4704-87DE-BF3FD8A6ACCD}" srcOrd="4" destOrd="0" presId="urn:microsoft.com/office/officeart/2005/8/layout/list1"/>
    <dgm:cxn modelId="{FF369F8B-0A7E-4CFA-BB45-33600C2FB86D}" type="presParOf" srcId="{AE50F97D-2593-4704-87DE-BF3FD8A6ACCD}" destId="{6C5C83CF-AAB7-4293-BA7D-09776E31E511}" srcOrd="0" destOrd="0" presId="urn:microsoft.com/office/officeart/2005/8/layout/list1"/>
    <dgm:cxn modelId="{22558D07-9CEA-4429-85AE-3CD2BDEA51D6}" type="presParOf" srcId="{AE50F97D-2593-4704-87DE-BF3FD8A6ACCD}" destId="{C52A1025-5C8A-4B0B-94CB-4AE4436C12A6}" srcOrd="1" destOrd="0" presId="urn:microsoft.com/office/officeart/2005/8/layout/list1"/>
    <dgm:cxn modelId="{60BA90F4-F127-4A56-9DEC-DB449E94A575}" type="presParOf" srcId="{2F6CD6EE-CFD9-49B0-80DB-039F82A75512}" destId="{CCDB69B8-0D6B-4E56-AF18-EA343C68FC12}" srcOrd="5" destOrd="0" presId="urn:microsoft.com/office/officeart/2005/8/layout/list1"/>
    <dgm:cxn modelId="{3A9DA3BB-D37D-4E78-ACD6-1F2C32F22A87}" type="presParOf" srcId="{2F6CD6EE-CFD9-49B0-80DB-039F82A75512}" destId="{FA8EC03E-EF11-4D96-8DE7-C10913790954}" srcOrd="6" destOrd="0" presId="urn:microsoft.com/office/officeart/2005/8/layout/list1"/>
    <dgm:cxn modelId="{F5F22A8F-2C06-44D9-9517-7497A0E47007}" type="presParOf" srcId="{2F6CD6EE-CFD9-49B0-80DB-039F82A75512}" destId="{F62EFB66-7B2E-4DB6-B12A-A6BA517C53B6}" srcOrd="7" destOrd="0" presId="urn:microsoft.com/office/officeart/2005/8/layout/list1"/>
    <dgm:cxn modelId="{14103AE8-627D-40E0-971F-7D7097C5D89C}" type="presParOf" srcId="{2F6CD6EE-CFD9-49B0-80DB-039F82A75512}" destId="{493AE49A-6B35-4AE1-B6CB-190AD38024A5}" srcOrd="8" destOrd="0" presId="urn:microsoft.com/office/officeart/2005/8/layout/list1"/>
    <dgm:cxn modelId="{3BB7E9C1-374F-44F9-940B-8A79B7D0F9B4}" type="presParOf" srcId="{493AE49A-6B35-4AE1-B6CB-190AD38024A5}" destId="{FE87C760-F268-4DC5-BB62-35F7813D9C0F}" srcOrd="0" destOrd="0" presId="urn:microsoft.com/office/officeart/2005/8/layout/list1"/>
    <dgm:cxn modelId="{A92FA39F-8ED9-4D77-815C-D9DA17BC5EB7}" type="presParOf" srcId="{493AE49A-6B35-4AE1-B6CB-190AD38024A5}" destId="{A8B9AE67-A7AE-41EE-A80B-A602544BE8C5}" srcOrd="1" destOrd="0" presId="urn:microsoft.com/office/officeart/2005/8/layout/list1"/>
    <dgm:cxn modelId="{A9C9E55A-C3DB-49FD-BD4C-16A90FADDAE5}" type="presParOf" srcId="{2F6CD6EE-CFD9-49B0-80DB-039F82A75512}" destId="{9B0A86CC-80F0-4268-A431-52E7A414C4AE}" srcOrd="9" destOrd="0" presId="urn:microsoft.com/office/officeart/2005/8/layout/list1"/>
    <dgm:cxn modelId="{7344386A-402E-474F-9F08-3053B6442DDC}" type="presParOf" srcId="{2F6CD6EE-CFD9-49B0-80DB-039F82A75512}" destId="{CE1826CF-029F-48D3-B0F7-A03AC315107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41BD2-00A7-40AD-A124-F5592756CA17}">
      <dsp:nvSpPr>
        <dsp:cNvPr id="0" name=""/>
        <dsp:cNvSpPr/>
      </dsp:nvSpPr>
      <dsp:spPr>
        <a:xfrm>
          <a:off x="0" y="62673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3DB58-5FF0-49E5-B702-B3530511EA70}">
      <dsp:nvSpPr>
        <dsp:cNvPr id="0" name=""/>
        <dsp:cNvSpPr/>
      </dsp:nvSpPr>
      <dsp:spPr>
        <a:xfrm>
          <a:off x="411480" y="16917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Alice Johnson, 123 Main – Yes</a:t>
          </a:r>
          <a:endParaRPr lang="en-US" sz="3100" kern="1200" dirty="0"/>
        </a:p>
      </dsp:txBody>
      <dsp:txXfrm>
        <a:off x="456152" y="213850"/>
        <a:ext cx="5671376" cy="825776"/>
      </dsp:txXfrm>
    </dsp:sp>
    <dsp:sp modelId="{FA8EC03E-EF11-4D96-8DE7-C10913790954}">
      <dsp:nvSpPr>
        <dsp:cNvPr id="0" name=""/>
        <dsp:cNvSpPr/>
      </dsp:nvSpPr>
      <dsp:spPr>
        <a:xfrm>
          <a:off x="0" y="203289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A1025-5C8A-4B0B-94CB-4AE4436C12A6}">
      <dsp:nvSpPr>
        <dsp:cNvPr id="0" name=""/>
        <dsp:cNvSpPr/>
      </dsp:nvSpPr>
      <dsp:spPr>
        <a:xfrm>
          <a:off x="411480" y="157533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Bob Ramirez, 79 Oak – No</a:t>
          </a:r>
          <a:endParaRPr lang="en-US" sz="3100" kern="1200" dirty="0"/>
        </a:p>
      </dsp:txBody>
      <dsp:txXfrm>
        <a:off x="456152" y="1620010"/>
        <a:ext cx="5671376" cy="825776"/>
      </dsp:txXfrm>
    </dsp:sp>
    <dsp:sp modelId="{CE1826CF-029F-48D3-B0F7-A03AC315107B}">
      <dsp:nvSpPr>
        <dsp:cNvPr id="0" name=""/>
        <dsp:cNvSpPr/>
      </dsp:nvSpPr>
      <dsp:spPr>
        <a:xfrm>
          <a:off x="0" y="343905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9AE67-A7AE-41EE-A80B-A602544BE8C5}">
      <dsp:nvSpPr>
        <dsp:cNvPr id="0" name=""/>
        <dsp:cNvSpPr/>
      </dsp:nvSpPr>
      <dsp:spPr>
        <a:xfrm>
          <a:off x="411480" y="298149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Carol Wilson, 821 Market – No</a:t>
          </a:r>
          <a:endParaRPr lang="en-US" sz="3100" kern="1200" dirty="0"/>
        </a:p>
      </dsp:txBody>
      <dsp:txXfrm>
        <a:off x="456152" y="3026170"/>
        <a:ext cx="5671376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41BD2-00A7-40AD-A124-F5592756CA17}">
      <dsp:nvSpPr>
        <dsp:cNvPr id="0" name=""/>
        <dsp:cNvSpPr/>
      </dsp:nvSpPr>
      <dsp:spPr>
        <a:xfrm>
          <a:off x="0" y="62673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3DB58-5FF0-49E5-B702-B3530511EA70}">
      <dsp:nvSpPr>
        <dsp:cNvPr id="0" name=""/>
        <dsp:cNvSpPr/>
      </dsp:nvSpPr>
      <dsp:spPr>
        <a:xfrm>
          <a:off x="411480" y="16917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Alice Johnson, 123 Main – Yes</a:t>
          </a:r>
          <a:endParaRPr lang="en-US" sz="3100" kern="1200" dirty="0"/>
        </a:p>
      </dsp:txBody>
      <dsp:txXfrm>
        <a:off x="456152" y="213850"/>
        <a:ext cx="5671376" cy="825776"/>
      </dsp:txXfrm>
    </dsp:sp>
    <dsp:sp modelId="{FA8EC03E-EF11-4D96-8DE7-C10913790954}">
      <dsp:nvSpPr>
        <dsp:cNvPr id="0" name=""/>
        <dsp:cNvSpPr/>
      </dsp:nvSpPr>
      <dsp:spPr>
        <a:xfrm>
          <a:off x="0" y="203289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A1025-5C8A-4B0B-94CB-4AE4436C12A6}">
      <dsp:nvSpPr>
        <dsp:cNvPr id="0" name=""/>
        <dsp:cNvSpPr/>
      </dsp:nvSpPr>
      <dsp:spPr>
        <a:xfrm>
          <a:off x="411480" y="157533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Bob Ramirez, 79 Oak – No</a:t>
          </a:r>
          <a:endParaRPr lang="en-US" sz="3100" kern="1200" dirty="0"/>
        </a:p>
      </dsp:txBody>
      <dsp:txXfrm>
        <a:off x="456152" y="1620010"/>
        <a:ext cx="5671376" cy="825776"/>
      </dsp:txXfrm>
    </dsp:sp>
    <dsp:sp modelId="{CE1826CF-029F-48D3-B0F7-A03AC315107B}">
      <dsp:nvSpPr>
        <dsp:cNvPr id="0" name=""/>
        <dsp:cNvSpPr/>
      </dsp:nvSpPr>
      <dsp:spPr>
        <a:xfrm>
          <a:off x="0" y="343905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9AE67-A7AE-41EE-A80B-A602544BE8C5}">
      <dsp:nvSpPr>
        <dsp:cNvPr id="0" name=""/>
        <dsp:cNvSpPr/>
      </dsp:nvSpPr>
      <dsp:spPr>
        <a:xfrm>
          <a:off x="411480" y="298149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Carol Wilson, 821 Market – No</a:t>
          </a:r>
          <a:endParaRPr lang="en-US" sz="3100" kern="1200" dirty="0"/>
        </a:p>
      </dsp:txBody>
      <dsp:txXfrm>
        <a:off x="456152" y="3026170"/>
        <a:ext cx="5671376" cy="8257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C41BD2-00A7-40AD-A124-F5592756CA17}">
      <dsp:nvSpPr>
        <dsp:cNvPr id="0" name=""/>
        <dsp:cNvSpPr/>
      </dsp:nvSpPr>
      <dsp:spPr>
        <a:xfrm>
          <a:off x="0" y="62673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3DB58-5FF0-49E5-B702-B3530511EA70}">
      <dsp:nvSpPr>
        <dsp:cNvPr id="0" name=""/>
        <dsp:cNvSpPr/>
      </dsp:nvSpPr>
      <dsp:spPr>
        <a:xfrm>
          <a:off x="411480" y="16917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Alice Johnson, 123 Main – Yes</a:t>
          </a:r>
          <a:endParaRPr lang="en-US" sz="3100" kern="1200" dirty="0"/>
        </a:p>
      </dsp:txBody>
      <dsp:txXfrm>
        <a:off x="456152" y="213850"/>
        <a:ext cx="5671376" cy="825776"/>
      </dsp:txXfrm>
    </dsp:sp>
    <dsp:sp modelId="{FA8EC03E-EF11-4D96-8DE7-C10913790954}">
      <dsp:nvSpPr>
        <dsp:cNvPr id="0" name=""/>
        <dsp:cNvSpPr/>
      </dsp:nvSpPr>
      <dsp:spPr>
        <a:xfrm>
          <a:off x="0" y="203289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A1025-5C8A-4B0B-94CB-4AE4436C12A6}">
      <dsp:nvSpPr>
        <dsp:cNvPr id="0" name=""/>
        <dsp:cNvSpPr/>
      </dsp:nvSpPr>
      <dsp:spPr>
        <a:xfrm>
          <a:off x="411480" y="157533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Bob Ramirez, 79 Oak – No</a:t>
          </a:r>
          <a:endParaRPr lang="en-US" sz="3100" kern="1200" dirty="0"/>
        </a:p>
      </dsp:txBody>
      <dsp:txXfrm>
        <a:off x="456152" y="1620010"/>
        <a:ext cx="5671376" cy="825776"/>
      </dsp:txXfrm>
    </dsp:sp>
    <dsp:sp modelId="{CE1826CF-029F-48D3-B0F7-A03AC315107B}">
      <dsp:nvSpPr>
        <dsp:cNvPr id="0" name=""/>
        <dsp:cNvSpPr/>
      </dsp:nvSpPr>
      <dsp:spPr>
        <a:xfrm>
          <a:off x="0" y="3439058"/>
          <a:ext cx="82296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B9AE67-A7AE-41EE-A80B-A602544BE8C5}">
      <dsp:nvSpPr>
        <dsp:cNvPr id="0" name=""/>
        <dsp:cNvSpPr/>
      </dsp:nvSpPr>
      <dsp:spPr>
        <a:xfrm>
          <a:off x="411480" y="2981498"/>
          <a:ext cx="5760720" cy="915120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Carol Wilson, 821 Market – No</a:t>
          </a:r>
          <a:endParaRPr lang="en-US" sz="3100" kern="1200" dirty="0"/>
        </a:p>
      </dsp:txBody>
      <dsp:txXfrm>
        <a:off x="456152" y="3026170"/>
        <a:ext cx="5671376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C8FA5-1313-4986-A850-AA4E7D89D44E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5CB03-FEBE-4858-AB82-72906BF91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21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650DB-2A9A-4C61-8B38-F90070CC3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DE64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0EC911-F199-4A96-963A-0A3819178EB6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750484-22A9-4F87-BF12-6705C6986F6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upload.wikimedia.org/wikipedia/commons/9/9b/Scantegrity_II_Ballot.jpg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antegrity.org/" TargetMode="External"/><Relationship Id="rId2" Type="http://schemas.openxmlformats.org/officeDocument/2006/relationships/hyperlink" Target="http://www.heliosvoting.org/" TargetMode="External"/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1020" y="1722120"/>
            <a:ext cx="7851648" cy="257556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96F991"/>
                </a:solidFill>
              </a:rPr>
              <a:t>Verifiable</a:t>
            </a:r>
            <a:br>
              <a:rPr lang="en-US" sz="6000" dirty="0" smtClean="0">
                <a:solidFill>
                  <a:srgbClr val="96F991"/>
                </a:solidFill>
              </a:rPr>
            </a:br>
            <a:r>
              <a:rPr lang="en-US" sz="6000" dirty="0" smtClean="0">
                <a:solidFill>
                  <a:srgbClr val="96F991"/>
                </a:solidFill>
              </a:rPr>
              <a:t>Election</a:t>
            </a:r>
            <a:br>
              <a:rPr lang="en-US" sz="6000" dirty="0" smtClean="0">
                <a:solidFill>
                  <a:srgbClr val="96F991"/>
                </a:solidFill>
              </a:rPr>
            </a:br>
            <a:r>
              <a:rPr lang="en-US" sz="6000" dirty="0" smtClean="0">
                <a:solidFill>
                  <a:srgbClr val="96F991"/>
                </a:solidFill>
              </a:rPr>
              <a:t>Technologies</a:t>
            </a:r>
            <a:r>
              <a:rPr lang="en-US" sz="6000" dirty="0" smtClean="0">
                <a:solidFill>
                  <a:srgbClr val="96F991"/>
                </a:solidFill>
              </a:rPr>
              <a:t/>
            </a:r>
            <a:br>
              <a:rPr lang="en-US" sz="6000" dirty="0" smtClean="0">
                <a:solidFill>
                  <a:srgbClr val="96F991"/>
                </a:solidFill>
              </a:rPr>
            </a:br>
            <a:r>
              <a:rPr lang="en-US" sz="1200" dirty="0" smtClean="0">
                <a:solidFill>
                  <a:srgbClr val="96F991"/>
                </a:solidFill>
              </a:rPr>
              <a:t/>
            </a:r>
            <a:br>
              <a:rPr lang="en-US" sz="1200" dirty="0" smtClean="0">
                <a:solidFill>
                  <a:srgbClr val="96F991"/>
                </a:solidFill>
              </a:rPr>
            </a:br>
            <a:r>
              <a:rPr lang="en-US" sz="4800" dirty="0" smtClean="0">
                <a:solidFill>
                  <a:srgbClr val="FDFD8D"/>
                </a:solidFill>
                <a:cs typeface="Aharoni" pitchFamily="2" charset="-79"/>
              </a:rPr>
              <a:t>How Elections </a:t>
            </a:r>
            <a:r>
              <a:rPr lang="en-US" sz="4800" i="1" dirty="0" smtClean="0">
                <a:solidFill>
                  <a:srgbClr val="FDFD8D"/>
                </a:solidFill>
                <a:cs typeface="Aharoni" pitchFamily="2" charset="-79"/>
              </a:rPr>
              <a:t>Should </a:t>
            </a:r>
            <a:r>
              <a:rPr lang="en-US" sz="4800" dirty="0" smtClean="0">
                <a:solidFill>
                  <a:srgbClr val="FDFD8D"/>
                </a:solidFill>
                <a:cs typeface="Aharoni" pitchFamily="2" charset="-79"/>
              </a:rPr>
              <a:t>Be Run</a:t>
            </a:r>
            <a:endParaRPr lang="en-US" sz="4800" dirty="0">
              <a:solidFill>
                <a:srgbClr val="96F99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" y="4442460"/>
            <a:ext cx="7862316" cy="191789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4400" dirty="0" smtClean="0">
                <a:solidFill>
                  <a:srgbClr val="94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Josh </a:t>
            </a:r>
            <a:r>
              <a:rPr lang="en-US" sz="4400" dirty="0" smtClean="0">
                <a:solidFill>
                  <a:srgbClr val="94F5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Benaloh</a:t>
            </a:r>
          </a:p>
          <a:p>
            <a:pPr algn="ctr">
              <a:spcBef>
                <a:spcPts val="0"/>
              </a:spcBef>
            </a:pP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Senior Cryptographer</a:t>
            </a:r>
            <a:endParaRPr lang="en-US" sz="3600" dirty="0" smtClean="0">
              <a:solidFill>
                <a:srgbClr val="FFC000"/>
              </a:solidFill>
              <a:latin typeface="+mj-lt"/>
            </a:endParaRPr>
          </a:p>
          <a:p>
            <a:pPr algn="ctr">
              <a:spcBef>
                <a:spcPts val="0"/>
              </a:spcBef>
            </a:pP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Microsoft Research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2"/>
                </a:solidFill>
              </a:rPr>
              <a:t>Hand-Counted Paper</a:t>
            </a:r>
          </a:p>
        </p:txBody>
      </p:sp>
      <p:pic>
        <p:nvPicPr>
          <p:cNvPr id="23555" name="Picture 5" descr="463px-Plurality_ball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4750" y="3244850"/>
            <a:ext cx="2203450" cy="28511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Chooses?</a:t>
            </a:r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3200" u="sng" dirty="0" smtClean="0">
                <a:solidFill>
                  <a:srgbClr val="0070C0"/>
                </a:solidFill>
              </a:rPr>
              <a:t>The Fiat-Shamir Heuristic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Prepare all of the ballot sets as above.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Put all of the data into a one-way hash.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Use the hash output to make the choices.</a:t>
            </a:r>
          </a:p>
          <a:p>
            <a:endParaRPr lang="en-US" dirty="0" smtClean="0">
              <a:solidFill>
                <a:srgbClr val="00B050"/>
              </a:solidFill>
            </a:endParaRP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This allows a proof of equivalence to be “published” by the mix.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43" grpId="0" build="p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3600" dirty="0" smtClean="0"/>
          </a:p>
          <a:p>
            <a:pPr lvl="1">
              <a:buNone/>
            </a:pPr>
            <a:r>
              <a:rPr lang="en-US" sz="3600" dirty="0" smtClean="0"/>
              <a:t>A disadvantage of using Fiat-Shamir is that election integrity now requires a computational assumption – the assumption that the hash is “secure”.</a:t>
            </a:r>
          </a:p>
          <a:p>
            <a:pPr lvl="1">
              <a:buNone/>
            </a:pPr>
            <a:r>
              <a:rPr lang="en-US" sz="3600" dirty="0" smtClean="0"/>
              <a:t>Voter privacy depends upon the quality of the encryption.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Encryption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smtClean="0"/>
          </a:p>
          <a:p>
            <a:r>
              <a:rPr lang="en-US" sz="3600" smtClean="0"/>
              <a:t>Anyone </a:t>
            </a:r>
            <a:r>
              <a:rPr lang="en-US" sz="3600" dirty="0" smtClean="0"/>
              <a:t>with the decryption key can read all of the votes – even before mixing.</a:t>
            </a:r>
          </a:p>
          <a:p>
            <a:r>
              <a:rPr lang="en-US" sz="3600" dirty="0" smtClean="0"/>
              <a:t>A threshold encryption scheme is used to distribute the decryption capabilities.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Randomized Partial Checking</a:t>
            </a:r>
          </a:p>
        </p:txBody>
      </p:sp>
      <p:sp>
        <p:nvSpPr>
          <p:cNvPr id="114690" name="Rectangle 3"/>
          <p:cNvSpPr>
            <a:spLocks noChangeArrowheads="1"/>
          </p:cNvSpPr>
          <p:nvPr/>
        </p:nvSpPr>
        <p:spPr bwMode="auto">
          <a:xfrm>
            <a:off x="5505450" y="2981325"/>
            <a:ext cx="1357313" cy="327025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97732" name="Rectangle 4"/>
          <p:cNvSpPr>
            <a:spLocks noChangeArrowheads="1"/>
          </p:cNvSpPr>
          <p:nvPr/>
        </p:nvSpPr>
        <p:spPr bwMode="auto">
          <a:xfrm>
            <a:off x="4024313" y="30670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33" name="Line 5"/>
          <p:cNvSpPr>
            <a:spLocks noChangeShapeType="1"/>
          </p:cNvSpPr>
          <p:nvPr/>
        </p:nvSpPr>
        <p:spPr bwMode="auto">
          <a:xfrm>
            <a:off x="4024313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34" name="Line 6"/>
          <p:cNvSpPr>
            <a:spLocks noChangeShapeType="1"/>
          </p:cNvSpPr>
          <p:nvPr/>
        </p:nvSpPr>
        <p:spPr bwMode="auto">
          <a:xfrm flipV="1">
            <a:off x="4487863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35" name="Rectangle 7"/>
          <p:cNvSpPr>
            <a:spLocks noChangeArrowheads="1"/>
          </p:cNvSpPr>
          <p:nvPr/>
        </p:nvSpPr>
        <p:spPr bwMode="auto">
          <a:xfrm>
            <a:off x="4024313" y="39687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36" name="Line 8"/>
          <p:cNvSpPr>
            <a:spLocks noChangeShapeType="1"/>
          </p:cNvSpPr>
          <p:nvPr/>
        </p:nvSpPr>
        <p:spPr bwMode="auto">
          <a:xfrm>
            <a:off x="4024313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37" name="Line 9"/>
          <p:cNvSpPr>
            <a:spLocks noChangeShapeType="1"/>
          </p:cNvSpPr>
          <p:nvPr/>
        </p:nvSpPr>
        <p:spPr bwMode="auto">
          <a:xfrm flipV="1">
            <a:off x="4487863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38" name="Rectangle 10"/>
          <p:cNvSpPr>
            <a:spLocks noChangeArrowheads="1"/>
          </p:cNvSpPr>
          <p:nvPr/>
        </p:nvSpPr>
        <p:spPr bwMode="auto">
          <a:xfrm>
            <a:off x="4024313" y="48196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39" name="Line 11"/>
          <p:cNvSpPr>
            <a:spLocks noChangeShapeType="1"/>
          </p:cNvSpPr>
          <p:nvPr/>
        </p:nvSpPr>
        <p:spPr bwMode="auto">
          <a:xfrm>
            <a:off x="4024313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40" name="Line 12"/>
          <p:cNvSpPr>
            <a:spLocks noChangeShapeType="1"/>
          </p:cNvSpPr>
          <p:nvPr/>
        </p:nvSpPr>
        <p:spPr bwMode="auto">
          <a:xfrm flipV="1">
            <a:off x="4487863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41" name="Rectangle 13"/>
          <p:cNvSpPr>
            <a:spLocks noChangeArrowheads="1"/>
          </p:cNvSpPr>
          <p:nvPr/>
        </p:nvSpPr>
        <p:spPr bwMode="auto">
          <a:xfrm>
            <a:off x="4024313" y="57213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42" name="Line 14"/>
          <p:cNvSpPr>
            <a:spLocks noChangeShapeType="1"/>
          </p:cNvSpPr>
          <p:nvPr/>
        </p:nvSpPr>
        <p:spPr bwMode="auto">
          <a:xfrm>
            <a:off x="4024313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43" name="Line 15"/>
          <p:cNvSpPr>
            <a:spLocks noChangeShapeType="1"/>
          </p:cNvSpPr>
          <p:nvPr/>
        </p:nvSpPr>
        <p:spPr bwMode="auto">
          <a:xfrm flipV="1">
            <a:off x="4487863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50" name="Line 22"/>
          <p:cNvSpPr>
            <a:spLocks noChangeShapeType="1"/>
          </p:cNvSpPr>
          <p:nvPr/>
        </p:nvSpPr>
        <p:spPr bwMode="auto">
          <a:xfrm flipV="1">
            <a:off x="4938713" y="5018088"/>
            <a:ext cx="2508250" cy="12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7751" name="Line 23"/>
          <p:cNvSpPr>
            <a:spLocks noChangeShapeType="1"/>
          </p:cNvSpPr>
          <p:nvPr/>
        </p:nvSpPr>
        <p:spPr bwMode="auto">
          <a:xfrm>
            <a:off x="4938713" y="3278188"/>
            <a:ext cx="2508250" cy="2641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4705" name="Rectangle 32"/>
          <p:cNvSpPr>
            <a:spLocks noChangeArrowheads="1"/>
          </p:cNvSpPr>
          <p:nvPr/>
        </p:nvSpPr>
        <p:spPr bwMode="auto">
          <a:xfrm>
            <a:off x="2079625" y="2978150"/>
            <a:ext cx="1357313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97769" name="Line 41"/>
          <p:cNvSpPr>
            <a:spLocks noChangeShapeType="1"/>
          </p:cNvSpPr>
          <p:nvPr/>
        </p:nvSpPr>
        <p:spPr bwMode="auto">
          <a:xfrm>
            <a:off x="1546225" y="3265488"/>
            <a:ext cx="2478088" cy="26511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7772" name="Line 44"/>
          <p:cNvSpPr>
            <a:spLocks noChangeShapeType="1"/>
          </p:cNvSpPr>
          <p:nvPr/>
        </p:nvSpPr>
        <p:spPr bwMode="auto">
          <a:xfrm flipV="1">
            <a:off x="1546225" y="4179888"/>
            <a:ext cx="2478088" cy="17367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4708" name="Rectangle 45"/>
          <p:cNvSpPr>
            <a:spLocks noChangeArrowheads="1"/>
          </p:cNvSpPr>
          <p:nvPr/>
        </p:nvSpPr>
        <p:spPr bwMode="auto">
          <a:xfrm>
            <a:off x="635000" y="30670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14709" name="Line 46"/>
          <p:cNvSpPr>
            <a:spLocks noChangeShapeType="1"/>
          </p:cNvSpPr>
          <p:nvPr/>
        </p:nvSpPr>
        <p:spPr bwMode="auto">
          <a:xfrm>
            <a:off x="6350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0" name="Line 47"/>
          <p:cNvSpPr>
            <a:spLocks noChangeShapeType="1"/>
          </p:cNvSpPr>
          <p:nvPr/>
        </p:nvSpPr>
        <p:spPr bwMode="auto">
          <a:xfrm flipV="1">
            <a:off x="10985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1" name="Rectangle 48"/>
          <p:cNvSpPr>
            <a:spLocks noChangeArrowheads="1"/>
          </p:cNvSpPr>
          <p:nvPr/>
        </p:nvSpPr>
        <p:spPr bwMode="auto">
          <a:xfrm>
            <a:off x="635000" y="39687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14712" name="Line 49"/>
          <p:cNvSpPr>
            <a:spLocks noChangeShapeType="1"/>
          </p:cNvSpPr>
          <p:nvPr/>
        </p:nvSpPr>
        <p:spPr bwMode="auto">
          <a:xfrm>
            <a:off x="6350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3" name="Line 50"/>
          <p:cNvSpPr>
            <a:spLocks noChangeShapeType="1"/>
          </p:cNvSpPr>
          <p:nvPr/>
        </p:nvSpPr>
        <p:spPr bwMode="auto">
          <a:xfrm flipV="1">
            <a:off x="10985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4" name="Rectangle 51"/>
          <p:cNvSpPr>
            <a:spLocks noChangeArrowheads="1"/>
          </p:cNvSpPr>
          <p:nvPr/>
        </p:nvSpPr>
        <p:spPr bwMode="auto">
          <a:xfrm>
            <a:off x="635000" y="48196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14715" name="Line 52"/>
          <p:cNvSpPr>
            <a:spLocks noChangeShapeType="1"/>
          </p:cNvSpPr>
          <p:nvPr/>
        </p:nvSpPr>
        <p:spPr bwMode="auto">
          <a:xfrm>
            <a:off x="6350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6" name="Line 53"/>
          <p:cNvSpPr>
            <a:spLocks noChangeShapeType="1"/>
          </p:cNvSpPr>
          <p:nvPr/>
        </p:nvSpPr>
        <p:spPr bwMode="auto">
          <a:xfrm flipV="1">
            <a:off x="10985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7" name="Rectangle 54"/>
          <p:cNvSpPr>
            <a:spLocks noChangeArrowheads="1"/>
          </p:cNvSpPr>
          <p:nvPr/>
        </p:nvSpPr>
        <p:spPr bwMode="auto">
          <a:xfrm>
            <a:off x="635000" y="57213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14718" name="Line 55"/>
          <p:cNvSpPr>
            <a:spLocks noChangeShapeType="1"/>
          </p:cNvSpPr>
          <p:nvPr/>
        </p:nvSpPr>
        <p:spPr bwMode="auto">
          <a:xfrm>
            <a:off x="6350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14719" name="Line 56"/>
          <p:cNvSpPr>
            <a:spLocks noChangeShapeType="1"/>
          </p:cNvSpPr>
          <p:nvPr/>
        </p:nvSpPr>
        <p:spPr bwMode="auto">
          <a:xfrm flipV="1">
            <a:off x="10985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85" name="Rectangle 57"/>
          <p:cNvSpPr>
            <a:spLocks noChangeArrowheads="1"/>
          </p:cNvSpPr>
          <p:nvPr/>
        </p:nvSpPr>
        <p:spPr bwMode="auto">
          <a:xfrm>
            <a:off x="7454900" y="30797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86" name="Line 58"/>
          <p:cNvSpPr>
            <a:spLocks noChangeShapeType="1"/>
          </p:cNvSpPr>
          <p:nvPr/>
        </p:nvSpPr>
        <p:spPr bwMode="auto">
          <a:xfrm>
            <a:off x="7454900" y="3092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87" name="Line 59"/>
          <p:cNvSpPr>
            <a:spLocks noChangeShapeType="1"/>
          </p:cNvSpPr>
          <p:nvPr/>
        </p:nvSpPr>
        <p:spPr bwMode="auto">
          <a:xfrm flipV="1">
            <a:off x="7918450" y="3092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88" name="Rectangle 60"/>
          <p:cNvSpPr>
            <a:spLocks noChangeArrowheads="1"/>
          </p:cNvSpPr>
          <p:nvPr/>
        </p:nvSpPr>
        <p:spPr bwMode="auto">
          <a:xfrm>
            <a:off x="7454900" y="39814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89" name="Line 61"/>
          <p:cNvSpPr>
            <a:spLocks noChangeShapeType="1"/>
          </p:cNvSpPr>
          <p:nvPr/>
        </p:nvSpPr>
        <p:spPr bwMode="auto">
          <a:xfrm>
            <a:off x="7454900" y="39941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90" name="Line 62"/>
          <p:cNvSpPr>
            <a:spLocks noChangeShapeType="1"/>
          </p:cNvSpPr>
          <p:nvPr/>
        </p:nvSpPr>
        <p:spPr bwMode="auto">
          <a:xfrm flipV="1">
            <a:off x="7918450" y="39941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91" name="Rectangle 63"/>
          <p:cNvSpPr>
            <a:spLocks noChangeArrowheads="1"/>
          </p:cNvSpPr>
          <p:nvPr/>
        </p:nvSpPr>
        <p:spPr bwMode="auto">
          <a:xfrm>
            <a:off x="7454900" y="48323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92" name="Line 64"/>
          <p:cNvSpPr>
            <a:spLocks noChangeShapeType="1"/>
          </p:cNvSpPr>
          <p:nvPr/>
        </p:nvSpPr>
        <p:spPr bwMode="auto">
          <a:xfrm>
            <a:off x="7454900" y="4845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93" name="Line 65"/>
          <p:cNvSpPr>
            <a:spLocks noChangeShapeType="1"/>
          </p:cNvSpPr>
          <p:nvPr/>
        </p:nvSpPr>
        <p:spPr bwMode="auto">
          <a:xfrm flipV="1">
            <a:off x="7918450" y="4845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94" name="Rectangle 66"/>
          <p:cNvSpPr>
            <a:spLocks noChangeArrowheads="1"/>
          </p:cNvSpPr>
          <p:nvPr/>
        </p:nvSpPr>
        <p:spPr bwMode="auto">
          <a:xfrm>
            <a:off x="7454900" y="57340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795" name="Line 67"/>
          <p:cNvSpPr>
            <a:spLocks noChangeShapeType="1"/>
          </p:cNvSpPr>
          <p:nvPr/>
        </p:nvSpPr>
        <p:spPr bwMode="auto">
          <a:xfrm>
            <a:off x="7454900" y="5746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796" name="Line 68"/>
          <p:cNvSpPr>
            <a:spLocks noChangeShapeType="1"/>
          </p:cNvSpPr>
          <p:nvPr/>
        </p:nvSpPr>
        <p:spPr bwMode="auto">
          <a:xfrm flipV="1">
            <a:off x="7918450" y="5746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7806" name="Oval 78"/>
          <p:cNvSpPr>
            <a:spLocks noChangeArrowheads="1"/>
          </p:cNvSpPr>
          <p:nvPr/>
        </p:nvSpPr>
        <p:spPr bwMode="auto">
          <a:xfrm>
            <a:off x="3768725" y="3803650"/>
            <a:ext cx="1414463" cy="731838"/>
          </a:xfrm>
          <a:prstGeom prst="ellipse">
            <a:avLst/>
          </a:prstGeom>
          <a:solidFill>
            <a:schemeClr val="accent1">
              <a:alpha val="39999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807" name="Oval 79"/>
          <p:cNvSpPr>
            <a:spLocks noChangeArrowheads="1"/>
          </p:cNvSpPr>
          <p:nvPr/>
        </p:nvSpPr>
        <p:spPr bwMode="auto">
          <a:xfrm>
            <a:off x="3768725" y="5556250"/>
            <a:ext cx="1414463" cy="731838"/>
          </a:xfrm>
          <a:prstGeom prst="ellipse">
            <a:avLst/>
          </a:prstGeom>
          <a:solidFill>
            <a:schemeClr val="accent1">
              <a:alpha val="39999"/>
            </a:schemeClr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7801" name="Rectangle 73"/>
          <p:cNvSpPr>
            <a:spLocks noChangeArrowheads="1"/>
          </p:cNvSpPr>
          <p:nvPr/>
        </p:nvSpPr>
        <p:spPr bwMode="auto">
          <a:xfrm>
            <a:off x="2079625" y="2978150"/>
            <a:ext cx="4783138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2" dur="3000"/>
                                        <p:tgtEl>
                                          <p:spTgt spid="1097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1000"/>
                                        <p:tgtEl>
                                          <p:spTgt spid="1097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109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097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097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732" grpId="0" animBg="1"/>
      <p:bldP spid="1097733" grpId="0" animBg="1"/>
      <p:bldP spid="1097734" grpId="0" animBg="1"/>
      <p:bldP spid="1097735" grpId="0" animBg="1"/>
      <p:bldP spid="1097736" grpId="0" animBg="1"/>
      <p:bldP spid="1097737" grpId="0" animBg="1"/>
      <p:bldP spid="1097738" grpId="0" animBg="1"/>
      <p:bldP spid="1097739" grpId="0" animBg="1"/>
      <p:bldP spid="1097740" grpId="0" animBg="1"/>
      <p:bldP spid="1097741" grpId="0" animBg="1"/>
      <p:bldP spid="1097742" grpId="0" animBg="1"/>
      <p:bldP spid="1097743" grpId="0" animBg="1"/>
      <p:bldP spid="1097750" grpId="0" animBg="1"/>
      <p:bldP spid="1097751" grpId="0" animBg="1"/>
      <p:bldP spid="1097769" grpId="0" animBg="1"/>
      <p:bldP spid="1097772" grpId="0" animBg="1"/>
      <p:bldP spid="1097785" grpId="0" animBg="1"/>
      <p:bldP spid="1097786" grpId="0" animBg="1"/>
      <p:bldP spid="1097787" grpId="0" animBg="1"/>
      <p:bldP spid="1097788" grpId="0" animBg="1"/>
      <p:bldP spid="1097789" grpId="0" animBg="1"/>
      <p:bldP spid="1097790" grpId="0" animBg="1"/>
      <p:bldP spid="1097791" grpId="0" animBg="1"/>
      <p:bldP spid="1097792" grpId="0" animBg="1"/>
      <p:bldP spid="1097793" grpId="0" animBg="1"/>
      <p:bldP spid="1097794" grpId="0" animBg="1"/>
      <p:bldP spid="1097795" grpId="0" animBg="1"/>
      <p:bldP spid="1097796" grpId="0" animBg="1"/>
      <p:bldP spid="1097806" grpId="0" animBg="1"/>
      <p:bldP spid="1097807" grpId="0" animBg="1"/>
      <p:bldP spid="1097801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Any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smtClean="0"/>
              <a:t>We have techniques to make verifiable tallying …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800" dirty="0" smtClean="0"/>
              <a:t>Computationally Efficient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800" dirty="0" smtClean="0"/>
              <a:t>Conceptually Simple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800" dirty="0" smtClean="0"/>
              <a:t>Exact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Verifiable Election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u="sng" dirty="0" smtClean="0">
              <a:solidFill>
                <a:srgbClr val="00B0F0"/>
              </a:solidFill>
              <a:latin typeface="+mj-lt"/>
            </a:endParaRPr>
          </a:p>
          <a:p>
            <a:pPr>
              <a:buNone/>
            </a:pPr>
            <a:r>
              <a:rPr lang="en-US" sz="3600" u="sng" dirty="0" smtClean="0">
                <a:solidFill>
                  <a:srgbClr val="00B0F0"/>
                </a:solidFill>
                <a:latin typeface="+mj-lt"/>
              </a:rPr>
              <a:t>Step 1</a:t>
            </a:r>
          </a:p>
          <a:p>
            <a:pPr lvl="1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Encrypt your vote and …</a:t>
            </a:r>
          </a:p>
          <a:p>
            <a:pPr lvl="1">
              <a:buNone/>
            </a:pPr>
            <a:endParaRPr lang="en-US" sz="3400" dirty="0" smtClean="0">
              <a:solidFill>
                <a:srgbClr val="00B0F0"/>
              </a:solidFill>
              <a:latin typeface="+mj-lt"/>
            </a:endParaRPr>
          </a:p>
          <a:p>
            <a:pPr lvl="1">
              <a:buNone/>
            </a:pPr>
            <a:r>
              <a:rPr lang="en-US" sz="7200" dirty="0" smtClean="0">
                <a:solidFill>
                  <a:srgbClr val="00B0F0"/>
                </a:solidFill>
                <a:latin typeface="+mj-lt"/>
              </a:rPr>
              <a:t>How?</a:t>
            </a:r>
          </a:p>
          <a:p>
            <a:pPr lvl="1">
              <a:buNone/>
            </a:pPr>
            <a:endParaRPr lang="en-US" sz="3400" dirty="0">
              <a:solidFill>
                <a:srgbClr val="00B0F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Humans Encrypt?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voters encrypt their votes with devices of their own choosing, they are subject to coercion and compromise.</a:t>
            </a:r>
          </a:p>
          <a:p>
            <a:r>
              <a:rPr lang="en-US" sz="3600" dirty="0" smtClean="0"/>
              <a:t>If voters encrypt their votes on “official” devices, how can they trust that their intentions have been properly captured?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</a:t>
            </a:r>
            <a:r>
              <a:rPr lang="en-US" dirty="0" err="1" smtClean="0"/>
              <a:t>Encryptor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3600" dirty="0" smtClean="0">
              <a:latin typeface="+mj-lt"/>
            </a:endParaRPr>
          </a:p>
          <a:p>
            <a:pPr lvl="1">
              <a:buNone/>
            </a:pPr>
            <a:r>
              <a:rPr lang="en-US" sz="3600" dirty="0" smtClean="0">
                <a:latin typeface="+mj-lt"/>
              </a:rPr>
              <a:t>We need to find ways to engage humans in an </a:t>
            </a:r>
            <a:r>
              <a:rPr lang="en-US" sz="3600" i="1" dirty="0" smtClean="0">
                <a:latin typeface="+mj-lt"/>
              </a:rPr>
              <a:t>interactive proof </a:t>
            </a:r>
            <a:r>
              <a:rPr lang="en-US" sz="3600" dirty="0" smtClean="0">
                <a:latin typeface="+mj-lt"/>
              </a:rPr>
              <a:t>process to ensure that their intentions are accurately reflected in encrypted ballots cast on their behalf.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MarkPledge</a:t>
            </a:r>
            <a:r>
              <a:rPr lang="en-US" dirty="0" smtClean="0"/>
              <a:t> Ballot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4592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Alice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367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248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792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015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Bob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523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916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504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077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476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Carol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285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668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049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859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308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156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David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Eve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264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740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MarkPledge</a:t>
            </a:r>
            <a:r>
              <a:rPr lang="en-US" dirty="0" smtClean="0"/>
              <a:t> Ballot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4592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Alice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367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248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792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015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Bob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523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916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504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077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476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Carol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285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668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049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859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308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156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David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Eve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264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740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Hand-Counted Paper</a:t>
            </a:r>
          </a:p>
          <a:p>
            <a:r>
              <a:rPr lang="en-US" smtClean="0">
                <a:solidFill>
                  <a:schemeClr val="accent2"/>
                </a:solidFill>
              </a:rPr>
              <a:t>Punch Cards</a:t>
            </a:r>
          </a:p>
        </p:txBody>
      </p:sp>
      <p:pic>
        <p:nvPicPr>
          <p:cNvPr id="24579" name="Picture 6" descr="electi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5450" y="3514725"/>
            <a:ext cx="29527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MarkPledge</a:t>
            </a:r>
            <a:r>
              <a:rPr lang="en-US" dirty="0" smtClean="0"/>
              <a:t> Ballot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4592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Alice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367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248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792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015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Bob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523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916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504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077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476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Carol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285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668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049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859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308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156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David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Eve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264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740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9614" y="5367151"/>
            <a:ext cx="8372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Device commitment to voter:  “You’re candidate’s number is 863.”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MarkPledge</a:t>
            </a:r>
            <a:r>
              <a:rPr lang="en-US" dirty="0" smtClean="0"/>
              <a:t> Ballot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4592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Alice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367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248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792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015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Bob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523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916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504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077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476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Carol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285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668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049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859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308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156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David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Eve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264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740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9614" y="5367151"/>
            <a:ext cx="8372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Device commitment to voter:  “You’re candidate’s number is 863.”</a:t>
            </a:r>
            <a:endParaRPr lang="en-US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945" y="5925052"/>
            <a:ext cx="8372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Voter challenge:  “Decrypt column number 5.”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MarkPledge</a:t>
            </a:r>
            <a:r>
              <a:rPr lang="en-US" dirty="0" smtClean="0"/>
              <a:t> Ballot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4592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Alice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367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248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792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015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Bob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523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916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504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077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476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Carol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285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668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049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859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308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156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David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Eve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264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740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9614" y="5367151"/>
            <a:ext cx="8372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Device commitment to voter:  “You’re candidate’s number is 863.”</a:t>
            </a:r>
            <a:endParaRPr lang="en-US" sz="2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945" y="5925052"/>
            <a:ext cx="8372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Voter challenge:  “Decrypt column number 5.”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MarkPledge</a:t>
            </a:r>
            <a:r>
              <a:rPr lang="en-US" dirty="0" smtClean="0"/>
              <a:t> Ballot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200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4592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Alice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367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248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792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015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Bob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523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916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504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129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077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476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Carol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285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668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049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859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308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156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422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David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863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+mj-lt"/>
                        </a:rPr>
                        <a:t>Eve</a:t>
                      </a:r>
                      <a:endParaRPr lang="en-US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264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740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317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832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399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441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946</a:t>
                      </a:r>
                      <a:endParaRPr lang="en-US" sz="32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Prêt à Voter Ballot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30400" y="1981200"/>
          <a:ext cx="5219700" cy="41656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86018"/>
                <a:gridCol w="2233682"/>
              </a:tblGrid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Bob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Eve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828800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Carol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Alice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David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</a:pP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17320508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Prêt à Voter Ballot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30400" y="1981200"/>
          <a:ext cx="5219700" cy="41656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86018"/>
                <a:gridCol w="2233682"/>
              </a:tblGrid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Bob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Eve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828800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Carol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Alice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+mj-lt"/>
                        </a:rPr>
                        <a:t>X</a:t>
                      </a:r>
                      <a:endParaRPr lang="en-US" sz="3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Arial" pitchFamily="34" charset="0"/>
                          <a:cs typeface="Arial" pitchFamily="34" charset="0"/>
                        </a:rPr>
                        <a:t>David</a:t>
                      </a:r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</a:pP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17320508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Prêt à Voter Ballot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30400" y="1981200"/>
          <a:ext cx="5219700" cy="416560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86018"/>
                <a:gridCol w="2233682"/>
              </a:tblGrid>
              <a:tr h="694267">
                <a:tc>
                  <a:txBody>
                    <a:bodyPr/>
                    <a:lstStyle/>
                    <a:p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828800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+mj-lt"/>
                        </a:rPr>
                        <a:t>X</a:t>
                      </a:r>
                      <a:endParaRPr lang="en-US" sz="36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200000"/>
                        </a:lnSpc>
                      </a:pP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17320508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PunchScan</a:t>
            </a:r>
            <a:r>
              <a:rPr lang="en-US" dirty="0" smtClean="0"/>
              <a:t> Ballot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98967" y="2490083"/>
            <a:ext cx="3816626" cy="3896140"/>
          </a:xfrm>
          <a:prstGeom prst="rect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46567" y="2337683"/>
            <a:ext cx="3816626" cy="3896140"/>
          </a:xfrm>
          <a:prstGeom prst="rect">
            <a:avLst/>
          </a:prstGeom>
          <a:solidFill>
            <a:srgbClr val="FDFD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 – Alice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 – Bob</a:t>
            </a: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70139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26503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7826" y="24331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#001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PunchScan</a:t>
            </a:r>
            <a:r>
              <a:rPr lang="en-US" dirty="0" smtClean="0"/>
              <a:t> Ballot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98967" y="2490083"/>
            <a:ext cx="3816626" cy="3896140"/>
          </a:xfrm>
          <a:prstGeom prst="rect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46567" y="2337683"/>
            <a:ext cx="3816626" cy="3896140"/>
          </a:xfrm>
          <a:prstGeom prst="rect">
            <a:avLst/>
          </a:prstGeom>
          <a:solidFill>
            <a:srgbClr val="FDFD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 – Alice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 – Bob</a:t>
            </a: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70139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26503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7826" y="24331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#001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PunchScan</a:t>
            </a:r>
            <a:r>
              <a:rPr lang="en-US" dirty="0" smtClean="0"/>
              <a:t> Ballot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98967" y="2490083"/>
            <a:ext cx="3816626" cy="3896140"/>
          </a:xfrm>
          <a:prstGeom prst="rect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46567" y="2337683"/>
            <a:ext cx="3816626" cy="3896140"/>
          </a:xfrm>
          <a:prstGeom prst="rect">
            <a:avLst/>
          </a:prstGeom>
          <a:solidFill>
            <a:srgbClr val="FDFD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 – Alice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 – Bob</a:t>
            </a: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70139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26503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7826" y="24331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#001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Hand-Counted Paper</a:t>
            </a:r>
          </a:p>
          <a:p>
            <a:r>
              <a:rPr lang="en-US" smtClean="0"/>
              <a:t>Punch Cards</a:t>
            </a:r>
          </a:p>
          <a:p>
            <a:r>
              <a:rPr lang="en-US" smtClean="0">
                <a:solidFill>
                  <a:schemeClr val="accent2"/>
                </a:solidFill>
              </a:rPr>
              <a:t>Lever Machines</a:t>
            </a:r>
          </a:p>
        </p:txBody>
      </p:sp>
      <p:pic>
        <p:nvPicPr>
          <p:cNvPr id="25603" name="Picture 5" descr="voting_machin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1751013"/>
            <a:ext cx="3811588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PunchScan</a:t>
            </a:r>
            <a:r>
              <a:rPr lang="en-US" dirty="0" smtClean="0"/>
              <a:t> Ballot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98967" y="2490083"/>
            <a:ext cx="3816626" cy="3896140"/>
          </a:xfrm>
          <a:prstGeom prst="rect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846567" y="2337683"/>
            <a:ext cx="3816626" cy="3896140"/>
          </a:xfrm>
          <a:prstGeom prst="rect">
            <a:avLst/>
          </a:prstGeom>
          <a:solidFill>
            <a:srgbClr val="FDFD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 – Alice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 – Bob</a:t>
            </a: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70139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026503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7826" y="24331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#001</a:t>
            </a:r>
            <a:endParaRPr lang="en-US" dirty="0"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46320" y="4206240"/>
            <a:ext cx="1280160" cy="1280160"/>
          </a:xfrm>
          <a:prstGeom prst="ellipse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9552" y="2337683"/>
            <a:ext cx="3816626" cy="3896140"/>
          </a:xfrm>
          <a:prstGeom prst="rect">
            <a:avLst/>
          </a:prstGeom>
          <a:solidFill>
            <a:srgbClr val="FDFD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X – Alice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 – Bob</a:t>
            </a: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 smtClean="0">
              <a:solidFill>
                <a:schemeClr val="tx1"/>
              </a:solidFill>
              <a:latin typeface="+mj-lt"/>
            </a:endParaRPr>
          </a:p>
          <a:p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PunchScan</a:t>
            </a:r>
            <a:r>
              <a:rPr lang="en-US" dirty="0" smtClean="0"/>
              <a:t> Ballot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94668" y="2490083"/>
            <a:ext cx="3816626" cy="3896140"/>
          </a:xfrm>
          <a:prstGeom prst="rect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463124" y="4389120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2739305" y="4206240"/>
            <a:ext cx="1280160" cy="1280160"/>
          </a:xfrm>
          <a:prstGeom prst="ellipse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2927439" y="4389120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1301" y="24331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#001</a:t>
            </a:r>
            <a:endParaRPr lang="en-US" dirty="0">
              <a:latin typeface="+mj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760720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+mj-lt"/>
              </a:rPr>
              <a:t>Y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564" y="258550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#001</a:t>
            </a:r>
            <a:endParaRPr lang="en-US" dirty="0">
              <a:latin typeface="+mj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225035" y="4389120"/>
            <a:ext cx="914400" cy="914400"/>
          </a:xfrm>
          <a:prstGeom prst="ellipse">
            <a:avLst/>
          </a:prstGeom>
          <a:solidFill>
            <a:srgbClr val="96F9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600" dirty="0" smtClean="0">
                <a:solidFill>
                  <a:schemeClr val="tx1"/>
                </a:solidFill>
                <a:latin typeface="+mj-lt"/>
              </a:rPr>
              <a:t>X</a:t>
            </a:r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040880" y="4206240"/>
            <a:ext cx="1280160" cy="1280160"/>
          </a:xfrm>
          <a:prstGeom prst="ellipse">
            <a:avLst/>
          </a:prstGeom>
          <a:solidFill>
            <a:srgbClr val="FF0000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Scantegrity</a:t>
            </a:r>
            <a:endParaRPr lang="en-US" dirty="0"/>
          </a:p>
        </p:txBody>
      </p:sp>
      <p:pic>
        <p:nvPicPr>
          <p:cNvPr id="1026" name="Picture 2" descr="File:Scantegrity II Ballo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003709"/>
            <a:ext cx="5821276" cy="4503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Three-Ballot</a:t>
            </a:r>
            <a:endParaRPr lang="en-US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68680" y="2411413"/>
            <a:ext cx="2387600" cy="3455987"/>
            <a:chOff x="792" y="1295"/>
            <a:chExt cx="1504" cy="2177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792" y="1304"/>
              <a:ext cx="1504" cy="2168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54" y="1295"/>
              <a:ext cx="476" cy="231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Ballot</a:t>
              </a: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862" y="1663"/>
              <a:ext cx="1044" cy="1442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President</a:t>
              </a:r>
            </a:p>
            <a:p>
              <a:r>
                <a:rPr lang="en-US"/>
                <a:t>      Alice</a:t>
              </a:r>
              <a:br>
                <a:rPr lang="en-US"/>
              </a:br>
              <a:r>
                <a:rPr lang="en-US"/>
                <a:t>      Bob</a:t>
              </a:r>
              <a:br>
                <a:rPr lang="en-US"/>
              </a:br>
              <a:r>
                <a:rPr lang="en-US"/>
                <a:t>      Charles</a:t>
              </a:r>
            </a:p>
            <a:p>
              <a:endParaRPr lang="en-US"/>
            </a:p>
            <a:p>
              <a:r>
                <a:rPr lang="en-US"/>
                <a:t>Vice President</a:t>
              </a:r>
            </a:p>
            <a:p>
              <a:r>
                <a:rPr lang="en-US"/>
                <a:t>      David</a:t>
              </a:r>
            </a:p>
            <a:p>
              <a:r>
                <a:rPr lang="en-US"/>
                <a:t>      Erica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030" y="3215"/>
              <a:ext cx="1130" cy="231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r9&gt;k*@0e!4$% </a:t>
              </a:r>
              <a:endParaRPr lang="en-US" sz="1400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2016" y="1904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2016" y="2080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2016" y="2256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2016" y="2736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2016" y="2912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383280" y="2411413"/>
            <a:ext cx="2387600" cy="3455987"/>
            <a:chOff x="792" y="1295"/>
            <a:chExt cx="1504" cy="2177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792" y="1304"/>
              <a:ext cx="1504" cy="2168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254" y="1295"/>
              <a:ext cx="476" cy="231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Ballot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862" y="1663"/>
              <a:ext cx="1044" cy="1442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President</a:t>
              </a:r>
            </a:p>
            <a:p>
              <a:r>
                <a:rPr lang="en-US"/>
                <a:t>      Alice</a:t>
              </a:r>
              <a:br>
                <a:rPr lang="en-US"/>
              </a:br>
              <a:r>
                <a:rPr lang="en-US"/>
                <a:t>      Bob</a:t>
              </a:r>
              <a:br>
                <a:rPr lang="en-US"/>
              </a:br>
              <a:r>
                <a:rPr lang="en-US"/>
                <a:t>      Charles</a:t>
              </a:r>
            </a:p>
            <a:p>
              <a:endParaRPr lang="en-US"/>
            </a:p>
            <a:p>
              <a:r>
                <a:rPr lang="en-US"/>
                <a:t>Vice President</a:t>
              </a:r>
            </a:p>
            <a:p>
              <a:r>
                <a:rPr lang="en-US"/>
                <a:t>      David</a:t>
              </a:r>
            </a:p>
            <a:p>
              <a:r>
                <a:rPr lang="en-US"/>
                <a:t>      Erica</a:t>
              </a: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1030" y="3215"/>
              <a:ext cx="1004" cy="231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*t3]a&amp;;nzs^_=</a:t>
              </a:r>
              <a:endParaRPr lang="en-US" sz="1400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016" y="1904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2016" y="2080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2016" y="2256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2016" y="2736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2016" y="2912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5885180" y="2411413"/>
            <a:ext cx="2387600" cy="3455987"/>
            <a:chOff x="792" y="1295"/>
            <a:chExt cx="1504" cy="2177"/>
          </a:xfrm>
        </p:grpSpPr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792" y="1304"/>
              <a:ext cx="1504" cy="2168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1254" y="1295"/>
              <a:ext cx="476" cy="231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Ballot</a:t>
              </a:r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862" y="1663"/>
              <a:ext cx="1044" cy="1442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President</a:t>
              </a:r>
            </a:p>
            <a:p>
              <a:r>
                <a:rPr lang="en-US"/>
                <a:t>      Alice</a:t>
              </a:r>
              <a:br>
                <a:rPr lang="en-US"/>
              </a:br>
              <a:r>
                <a:rPr lang="en-US"/>
                <a:t>      Bob</a:t>
              </a:r>
              <a:br>
                <a:rPr lang="en-US"/>
              </a:br>
              <a:r>
                <a:rPr lang="en-US"/>
                <a:t>      Charles</a:t>
              </a:r>
            </a:p>
            <a:p>
              <a:endParaRPr lang="en-US"/>
            </a:p>
            <a:p>
              <a:r>
                <a:rPr lang="en-US"/>
                <a:t>Vice President</a:t>
              </a:r>
            </a:p>
            <a:p>
              <a:r>
                <a:rPr lang="en-US"/>
                <a:t>      David</a:t>
              </a:r>
            </a:p>
            <a:p>
              <a:r>
                <a:rPr lang="en-US"/>
                <a:t>      Erica</a:t>
              </a:r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1030" y="3215"/>
              <a:ext cx="914" cy="231"/>
            </a:xfrm>
            <a:prstGeom prst="rect">
              <a:avLst/>
            </a:prstGeom>
            <a:solidFill>
              <a:srgbClr val="CCFFCC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u)/+8c$@.?(</a:t>
              </a: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2016" y="1904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2016" y="2080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2016" y="2256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2" name="Oval 31"/>
            <p:cNvSpPr>
              <a:spLocks noChangeArrowheads="1"/>
            </p:cNvSpPr>
            <p:nvPr/>
          </p:nvSpPr>
          <p:spPr bwMode="auto">
            <a:xfrm>
              <a:off x="2016" y="2736"/>
              <a:ext cx="112" cy="96"/>
            </a:xfrm>
            <a:prstGeom prst="ellipse">
              <a:avLst/>
            </a:prstGeom>
            <a:solidFill>
              <a:srgbClr val="000000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3" name="Oval 32"/>
            <p:cNvSpPr>
              <a:spLocks noChangeArrowheads="1"/>
            </p:cNvSpPr>
            <p:nvPr/>
          </p:nvSpPr>
          <p:spPr bwMode="auto">
            <a:xfrm>
              <a:off x="2016" y="2912"/>
              <a:ext cx="112" cy="96"/>
            </a:xfrm>
            <a:prstGeom prst="ellipse">
              <a:avLst/>
            </a:prstGeom>
            <a:solidFill>
              <a:srgbClr val="CCFFCC"/>
            </a:solidFill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Voter-Initiated Auditing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+mj-lt"/>
              </a:rPr>
              <a:t>Voter can use “any” device to make selections (touch-screen DRE, </a:t>
            </a:r>
            <a:r>
              <a:rPr lang="en-US" sz="3600" dirty="0" err="1" smtClean="0">
                <a:latin typeface="+mj-lt"/>
              </a:rPr>
              <a:t>OpScan</a:t>
            </a:r>
            <a:r>
              <a:rPr lang="en-US" sz="3600" dirty="0" smtClean="0">
                <a:latin typeface="+mj-lt"/>
              </a:rPr>
              <a:t>, etc.)</a:t>
            </a:r>
          </a:p>
          <a:p>
            <a:r>
              <a:rPr lang="en-US" sz="3600" dirty="0" smtClean="0">
                <a:latin typeface="+mj-lt"/>
              </a:rPr>
              <a:t>After selections are made, voter receives an encrypted receipt of the ballot.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Voter-Initiated Auditing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600" dirty="0" smtClean="0"/>
              <a:t>Voter choice:  Cast or Challenge</a:t>
            </a:r>
            <a:endParaRPr lang="en-US" sz="3600" dirty="0"/>
          </a:p>
        </p:txBody>
      </p:sp>
      <p:grpSp>
        <p:nvGrpSpPr>
          <p:cNvPr id="3" name="Group 9"/>
          <p:cNvGrpSpPr/>
          <p:nvPr/>
        </p:nvGrpSpPr>
        <p:grpSpPr>
          <a:xfrm>
            <a:off x="3361055" y="2324100"/>
            <a:ext cx="1828800" cy="1828800"/>
            <a:chOff x="2720975" y="2324100"/>
            <a:chExt cx="1828800" cy="1828800"/>
          </a:xfrm>
        </p:grpSpPr>
        <p:pic>
          <p:nvPicPr>
            <p:cNvPr id="11" name="Picture 3" descr="C:\Users\benaloh\AppData\Local\Microsoft\Windows\Temporary Internet Files\Content.IE5\A0W98ILJ\MCj04315870000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720975" y="2324100"/>
              <a:ext cx="1828800" cy="18288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872740" y="2689860"/>
              <a:ext cx="15104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734922031382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160520" y="3970020"/>
            <a:ext cx="171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Encrypted Vote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u="sng" dirty="0" smtClean="0"/>
              <a:t>Cast</a:t>
            </a:r>
            <a:endParaRPr lang="en-US" sz="3600" u="sn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Voter-Initiated Auditing</a:t>
            </a:r>
            <a:endParaRPr lang="en-US" dirty="0"/>
          </a:p>
        </p:txBody>
      </p:sp>
      <p:pic>
        <p:nvPicPr>
          <p:cNvPr id="7" name="Picture 2" descr="j026010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2680" y="3827937"/>
            <a:ext cx="3773594" cy="256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5"/>
          <p:cNvGrpSpPr/>
          <p:nvPr/>
        </p:nvGrpSpPr>
        <p:grpSpPr>
          <a:xfrm>
            <a:off x="3361055" y="2324100"/>
            <a:ext cx="1828800" cy="1828800"/>
            <a:chOff x="2720975" y="2324100"/>
            <a:chExt cx="1828800" cy="1828800"/>
          </a:xfrm>
        </p:grpSpPr>
        <p:pic>
          <p:nvPicPr>
            <p:cNvPr id="9" name="Picture 3" descr="C:\Users\benaloh\AppData\Local\Microsoft\Windows\Temporary Internet Files\Content.IE5\A0W98ILJ\MCj04315870000[1]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720975" y="2324100"/>
              <a:ext cx="1828800" cy="182880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2872740" y="2689860"/>
              <a:ext cx="15104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734922031382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160520" y="3970020"/>
            <a:ext cx="171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Encrypted Vote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enaloh\AppData\Local\Microsoft\Windows\Temporary Internet Files\Content.IE5\ZICWYC0U\MCj0431536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109462">
            <a:off x="3329679" y="1992374"/>
            <a:ext cx="2286521" cy="22484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Voter-Initiated Auditing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u="sng" dirty="0" smtClean="0"/>
              <a:t>Challenge</a:t>
            </a:r>
            <a:endParaRPr lang="en-US" sz="3600" u="sng" dirty="0"/>
          </a:p>
        </p:txBody>
      </p:sp>
      <p:grpSp>
        <p:nvGrpSpPr>
          <p:cNvPr id="3" name="Group 5"/>
          <p:cNvGrpSpPr/>
          <p:nvPr/>
        </p:nvGrpSpPr>
        <p:grpSpPr>
          <a:xfrm>
            <a:off x="3361055" y="2324100"/>
            <a:ext cx="1828800" cy="1828800"/>
            <a:chOff x="2720975" y="2324100"/>
            <a:chExt cx="1828800" cy="1828800"/>
          </a:xfrm>
        </p:grpSpPr>
        <p:pic>
          <p:nvPicPr>
            <p:cNvPr id="8" name="Picture 3" descr="C:\Users\benaloh\AppData\Local\Microsoft\Windows\Temporary Internet Files\Content.IE5\A0W98ILJ\MCj04315870000[1]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720975" y="2324100"/>
              <a:ext cx="1828800" cy="18288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2872740" y="2689860"/>
              <a:ext cx="15104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734922031382</a:t>
              </a:r>
              <a:endParaRPr lang="en-US" dirty="0"/>
            </a:p>
          </p:txBody>
        </p:sp>
      </p:grpSp>
      <p:pic>
        <p:nvPicPr>
          <p:cNvPr id="2052" name="Picture 4" descr="C:\Users\benaloh\AppData\Local\Microsoft\Windows\Temporary Internet Files\Content.IE5\CEUDYJIA\MCj043160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365" y="2095183"/>
            <a:ext cx="1828800" cy="1828800"/>
          </a:xfrm>
          <a:prstGeom prst="rect">
            <a:avLst/>
          </a:prstGeom>
          <a:noFill/>
        </p:spPr>
      </p:pic>
      <p:grpSp>
        <p:nvGrpSpPr>
          <p:cNvPr id="4" name="Group 18"/>
          <p:cNvGrpSpPr/>
          <p:nvPr/>
        </p:nvGrpSpPr>
        <p:grpSpPr>
          <a:xfrm>
            <a:off x="4488180" y="2202180"/>
            <a:ext cx="3284220" cy="1188720"/>
            <a:chOff x="4488180" y="2202180"/>
            <a:chExt cx="3284220" cy="1188720"/>
          </a:xfrm>
        </p:grpSpPr>
        <p:sp>
          <p:nvSpPr>
            <p:cNvPr id="12" name="Rounded Rectangle 11"/>
            <p:cNvSpPr/>
            <p:nvPr/>
          </p:nvSpPr>
          <p:spPr>
            <a:xfrm>
              <a:off x="6080760" y="2202180"/>
              <a:ext cx="1691640" cy="1188720"/>
            </a:xfrm>
            <a:prstGeom prst="roundRect">
              <a:avLst/>
            </a:prstGeom>
            <a:noFill/>
            <a:ln w="76200">
              <a:solidFill>
                <a:schemeClr val="accent3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4488180" y="2209800"/>
              <a:ext cx="1699260" cy="45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495800" y="3230880"/>
              <a:ext cx="174498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187440" y="2324100"/>
              <a:ext cx="155882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Vote for </a:t>
              </a:r>
              <a:r>
                <a:rPr lang="en-US" b="1" dirty="0" smtClean="0">
                  <a:solidFill>
                    <a:schemeClr val="accent2"/>
                  </a:solidFill>
                </a:rPr>
                <a:t>Alice</a:t>
              </a:r>
            </a:p>
            <a:p>
              <a:r>
                <a:rPr lang="en-US" dirty="0" smtClean="0"/>
                <a:t>Random # is</a:t>
              </a:r>
            </a:p>
            <a:p>
              <a:r>
                <a:rPr lang="en-US" dirty="0" smtClean="0"/>
                <a:t>28637582738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Voter-Initiated Auditing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latin typeface="+mj-lt"/>
            </a:endParaRPr>
          </a:p>
          <a:p>
            <a:r>
              <a:rPr lang="en-US" sz="3600" dirty="0" smtClean="0">
                <a:latin typeface="+mj-lt"/>
              </a:rPr>
              <a:t>When instantiated on an electronic voting device (DRE), it looks like Helios.</a:t>
            </a:r>
          </a:p>
          <a:p>
            <a:endParaRPr lang="en-US" sz="3600" dirty="0" smtClean="0">
              <a:latin typeface="+mj-lt"/>
            </a:endParaRPr>
          </a:p>
          <a:p>
            <a:r>
              <a:rPr lang="en-US" sz="3600" dirty="0" smtClean="0">
                <a:latin typeface="+mj-lt"/>
              </a:rPr>
              <a:t>When instantiated on an optical scanner, you get Verified Optical Scan.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72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Verified Optical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5400" dirty="0" smtClean="0"/>
              <a:t>Ballot format is identical to current optical scan.</a:t>
            </a:r>
            <a:endParaRPr lang="en-US" sz="5400" dirty="0" smtClean="0"/>
          </a:p>
          <a:p>
            <a:endParaRPr lang="en-US" dirty="0" smtClean="0"/>
          </a:p>
          <a:p>
            <a:r>
              <a:rPr lang="en-US" dirty="0" smtClean="0"/>
              <a:t>No special marks</a:t>
            </a:r>
          </a:p>
          <a:p>
            <a:r>
              <a:rPr lang="en-US" dirty="0" smtClean="0"/>
              <a:t>Identical ballots are fine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97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Hand-Counted Paper</a:t>
            </a:r>
          </a:p>
          <a:p>
            <a:r>
              <a:rPr lang="en-US" smtClean="0"/>
              <a:t>Punch Cards</a:t>
            </a:r>
          </a:p>
          <a:p>
            <a:r>
              <a:rPr lang="en-US" smtClean="0"/>
              <a:t>Lever Machines</a:t>
            </a:r>
          </a:p>
          <a:p>
            <a:r>
              <a:rPr lang="en-US" smtClean="0">
                <a:solidFill>
                  <a:schemeClr val="accent2"/>
                </a:solidFill>
              </a:rPr>
              <a:t>Optical Scan Ballots</a:t>
            </a:r>
          </a:p>
        </p:txBody>
      </p:sp>
      <p:pic>
        <p:nvPicPr>
          <p:cNvPr id="26627" name="Picture 5" descr="ball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6925" y="2816225"/>
            <a:ext cx="446087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Verified Optical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u="sng" dirty="0" smtClean="0"/>
              <a:t>An Enhanced</a:t>
            </a:r>
            <a:r>
              <a:rPr lang="en-US" sz="3600" u="sng" dirty="0" smtClean="0"/>
              <a:t> Ballot Scanner</a:t>
            </a:r>
          </a:p>
          <a:p>
            <a:endParaRPr lang="en-US" dirty="0" smtClean="0"/>
          </a:p>
          <a:p>
            <a:r>
              <a:rPr lang="en-US" dirty="0" smtClean="0"/>
              <a:t>Capable </a:t>
            </a:r>
            <a:r>
              <a:rPr lang="en-US" dirty="0" smtClean="0"/>
              <a:t>of reading a ballot’s contents and conditionally returning it</a:t>
            </a:r>
          </a:p>
          <a:p>
            <a:r>
              <a:rPr lang="en-US" dirty="0" smtClean="0"/>
              <a:t>Equipped with</a:t>
            </a:r>
          </a:p>
          <a:p>
            <a:pPr lvl="1"/>
            <a:r>
              <a:rPr lang="en-US" dirty="0" smtClean="0"/>
              <a:t>Receipt Printer</a:t>
            </a:r>
          </a:p>
          <a:p>
            <a:pPr lvl="1"/>
            <a:r>
              <a:rPr lang="en-US" dirty="0" smtClean="0"/>
              <a:t>Small Display</a:t>
            </a:r>
          </a:p>
          <a:p>
            <a:pPr lvl="1"/>
            <a:r>
              <a:rPr lang="en-US" dirty="0" smtClean="0"/>
              <a:t>At Least Two “Choice” Buttons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77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Verified Optical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u="sng" dirty="0"/>
              <a:t>The Ideal Ballot </a:t>
            </a:r>
            <a:r>
              <a:rPr lang="en-US" sz="3600" u="sng" dirty="0" smtClean="0"/>
              <a:t>Scanner</a:t>
            </a:r>
            <a:endParaRPr lang="en-US" sz="3600" dirty="0" smtClean="0"/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is desirable (although not required) that the ballot scanner have the ability to print directly onto the ballot paper.</a:t>
            </a:r>
          </a:p>
          <a:p>
            <a:r>
              <a:rPr lang="en-US" dirty="0" smtClean="0"/>
              <a:t>This enables the scanner to print its interpretation of the ballot contents directly onto the ballot.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33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Verified </a:t>
            </a:r>
            <a:r>
              <a:rPr lang="en-US" dirty="0" err="1" smtClean="0"/>
              <a:t>OpScan</a:t>
            </a:r>
            <a:r>
              <a:rPr lang="en-US" dirty="0" smtClean="0"/>
              <a:t> Voting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Voter prepares an optical scan ballot in a conventional manner.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Voter inserts the marked ballot into an optical scanner.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Scanner encrypts ballot contents and prints signed copy of encryption together with time, scanner ID, </a:t>
            </a:r>
            <a:r>
              <a:rPr lang="en-US" dirty="0" err="1" smtClean="0"/>
              <a:t>seq</a:t>
            </a:r>
            <a:r>
              <a:rPr lang="en-US" dirty="0" smtClean="0"/>
              <a:t> #.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349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 startAt="4"/>
            </a:pPr>
            <a:r>
              <a:rPr lang="en-US" dirty="0" smtClean="0"/>
              <a:t>Voter is given the following options.</a:t>
            </a:r>
          </a:p>
          <a:p>
            <a:pPr marL="1108710" lvl="1" indent="-742950">
              <a:buFont typeface="+mj-lt"/>
              <a:buAutoNum type="alphaUcPeriod"/>
            </a:pPr>
            <a:r>
              <a:rPr lang="en-US" dirty="0" smtClean="0">
                <a:solidFill>
                  <a:srgbClr val="FFC000"/>
                </a:solidFill>
              </a:rPr>
              <a:t>Cast</a:t>
            </a:r>
            <a:r>
              <a:rPr lang="en-US" dirty="0" smtClean="0"/>
              <a:t> this ballot.</a:t>
            </a:r>
          </a:p>
          <a:p>
            <a:pPr marL="1108710" lvl="1" indent="-742950">
              <a:buFont typeface="+mj-lt"/>
              <a:buAutoNum type="alphaUcPeriod"/>
            </a:pPr>
            <a:r>
              <a:rPr lang="en-US" dirty="0" smtClean="0">
                <a:solidFill>
                  <a:srgbClr val="FFC000"/>
                </a:solidFill>
              </a:rPr>
              <a:t>Modify</a:t>
            </a:r>
            <a:r>
              <a:rPr lang="en-US" dirty="0" smtClean="0"/>
              <a:t> this ballot.</a:t>
            </a:r>
          </a:p>
          <a:p>
            <a:pPr marL="1108710" lvl="1" indent="-742950">
              <a:buFont typeface="+mj-lt"/>
              <a:buAutoNum type="alphaUcPeriod"/>
            </a:pPr>
            <a:r>
              <a:rPr lang="en-US" dirty="0" smtClean="0">
                <a:solidFill>
                  <a:srgbClr val="FFC000"/>
                </a:solidFill>
              </a:rPr>
              <a:t>Cancel</a:t>
            </a:r>
            <a:r>
              <a:rPr lang="en-US" dirty="0" smtClean="0"/>
              <a:t> this ballot.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69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</a:t>
            </a:r>
            <a:r>
              <a:rPr lang="en-US" dirty="0" smtClean="0">
                <a:solidFill>
                  <a:srgbClr val="FFC000"/>
                </a:solidFill>
              </a:rPr>
              <a:t>Cast</a:t>
            </a:r>
            <a:r>
              <a:rPr lang="en-US" dirty="0" smtClean="0"/>
              <a:t>”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 voter chooses to </a:t>
            </a:r>
            <a:r>
              <a:rPr lang="en-US" dirty="0" smtClean="0">
                <a:solidFill>
                  <a:srgbClr val="FFC000"/>
                </a:solidFill>
              </a:rPr>
              <a:t>cast</a:t>
            </a:r>
            <a:r>
              <a:rPr lang="en-US" dirty="0" smtClean="0"/>
              <a:t> the ballot</a:t>
            </a:r>
          </a:p>
          <a:p>
            <a:r>
              <a:rPr lang="en-US" dirty="0" smtClean="0"/>
              <a:t>The scanner’s interpretation of the ballot’s contents are printed onto ballot.</a:t>
            </a:r>
          </a:p>
          <a:p>
            <a:r>
              <a:rPr lang="en-US" dirty="0" smtClean="0"/>
              <a:t>The scanner adds an additional signature and hash fingerprint to the paper receipt indicating that the ballot has been cast.</a:t>
            </a:r>
          </a:p>
          <a:p>
            <a:r>
              <a:rPr lang="en-US" dirty="0" smtClean="0"/>
              <a:t>Voter takes receipt home.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553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</a:t>
            </a:r>
            <a:r>
              <a:rPr lang="en-US" dirty="0" smtClean="0">
                <a:solidFill>
                  <a:srgbClr val="FFC000"/>
                </a:solidFill>
              </a:rPr>
              <a:t>Modify</a:t>
            </a:r>
            <a:r>
              <a:rPr lang="en-US" dirty="0" smtClean="0"/>
              <a:t>”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the voter chooses to </a:t>
            </a:r>
            <a:r>
              <a:rPr lang="en-US" dirty="0" smtClean="0">
                <a:solidFill>
                  <a:srgbClr val="FFC000"/>
                </a:solidFill>
              </a:rPr>
              <a:t>modify</a:t>
            </a:r>
            <a:r>
              <a:rPr lang="en-US" dirty="0" smtClean="0"/>
              <a:t> this ballot</a:t>
            </a:r>
          </a:p>
          <a:p>
            <a:r>
              <a:rPr lang="en-US" dirty="0" smtClean="0"/>
              <a:t>The ballot is returned to the voter without any additional marks.</a:t>
            </a:r>
          </a:p>
          <a:p>
            <a:r>
              <a:rPr lang="en-US" dirty="0" smtClean="0"/>
              <a:t>The voter is allowed to take the receipt, but it will serve no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34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</a:t>
            </a:r>
            <a:r>
              <a:rPr lang="en-US" dirty="0" smtClean="0">
                <a:solidFill>
                  <a:srgbClr val="FFC000"/>
                </a:solidFill>
              </a:rPr>
              <a:t>Cancel</a:t>
            </a:r>
            <a:r>
              <a:rPr lang="en-US" dirty="0" smtClean="0"/>
              <a:t>”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If the voter chooses to </a:t>
            </a:r>
            <a:r>
              <a:rPr lang="en-US" dirty="0" smtClean="0">
                <a:solidFill>
                  <a:srgbClr val="FFC000"/>
                </a:solidFill>
              </a:rPr>
              <a:t>cancel</a:t>
            </a:r>
            <a:r>
              <a:rPr lang="en-US" dirty="0" smtClean="0"/>
              <a:t> this ballot</a:t>
            </a:r>
          </a:p>
          <a:p>
            <a:r>
              <a:rPr lang="en-US" dirty="0" smtClean="0"/>
              <a:t>The scanner’s interpretation of the ballot’s contents are printed onto ballot.</a:t>
            </a:r>
          </a:p>
          <a:p>
            <a:r>
              <a:rPr lang="en-US" dirty="0" smtClean="0"/>
              <a:t>An additional mark is printed onto the ballot to indicate it is VOID for casting.</a:t>
            </a:r>
          </a:p>
          <a:p>
            <a:r>
              <a:rPr lang="en-US" dirty="0" smtClean="0"/>
              <a:t>A signed verifiable decryption and hash fingerprint are added to printed receipt.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147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Voters can check that their encrypted ballots are properly posted.</a:t>
            </a:r>
          </a:p>
          <a:p>
            <a:r>
              <a:rPr lang="en-US" dirty="0" smtClean="0"/>
              <a:t>Voters and others can check that the back-end tallying is properly performed.</a:t>
            </a:r>
          </a:p>
          <a:p>
            <a:r>
              <a:rPr lang="en-US" dirty="0" smtClean="0"/>
              <a:t>Voters and others can check that cancelled ballots are properly decrypted.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80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Addition of an Independent Audit Path</a:t>
            </a:r>
          </a:p>
          <a:p>
            <a:r>
              <a:rPr lang="en-US" dirty="0" smtClean="0"/>
              <a:t>Blocking of Conspiratorial Threats</a:t>
            </a:r>
          </a:p>
          <a:p>
            <a:r>
              <a:rPr lang="en-US" dirty="0" smtClean="0"/>
              <a:t>Detection of Inadvertent Scanner Errors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463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Cryptographic Compromise</a:t>
            </a:r>
          </a:p>
          <a:p>
            <a:r>
              <a:rPr lang="en-US" dirty="0" smtClean="0"/>
              <a:t>Covert Channels</a:t>
            </a:r>
          </a:p>
          <a:p>
            <a:r>
              <a:rPr lang="en-US" dirty="0" smtClean="0"/>
              <a:t>Coercion</a:t>
            </a:r>
          </a:p>
          <a:p>
            <a:r>
              <a:rPr lang="en-US" dirty="0" smtClean="0"/>
              <a:t>Ballot Addition/Deletion/Substitution</a:t>
            </a:r>
          </a:p>
          <a:p>
            <a:r>
              <a:rPr lang="en-US" dirty="0" smtClean="0"/>
              <a:t>Encrypted Ballot Duplication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570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Hand-Counted Paper</a:t>
            </a:r>
          </a:p>
          <a:p>
            <a:r>
              <a:rPr lang="en-US" dirty="0" smtClean="0"/>
              <a:t>Punch Cards</a:t>
            </a:r>
          </a:p>
          <a:p>
            <a:r>
              <a:rPr lang="en-US" dirty="0" smtClean="0"/>
              <a:t>Lever Machines</a:t>
            </a:r>
          </a:p>
          <a:p>
            <a:r>
              <a:rPr lang="en-US" dirty="0" smtClean="0"/>
              <a:t>Optical Scan Ballots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Electronic Voting Machines</a:t>
            </a:r>
          </a:p>
        </p:txBody>
      </p:sp>
      <p:pic>
        <p:nvPicPr>
          <p:cNvPr id="107522" name="Picture 2" descr="EV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65119"/>
            <a:ext cx="4343400" cy="28194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receipt printer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Hash codes can be displayed instead</a:t>
            </a:r>
          </a:p>
          <a:p>
            <a:r>
              <a:rPr lang="en-US" dirty="0" smtClean="0"/>
              <a:t>No display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Two marked buttons (</a:t>
            </a:r>
            <a:r>
              <a:rPr lang="en-US" dirty="0" smtClean="0">
                <a:solidFill>
                  <a:srgbClr val="FFC000"/>
                </a:solidFill>
              </a:rPr>
              <a:t>Cast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or </a:t>
            </a:r>
            <a:r>
              <a:rPr lang="en-US" dirty="0" smtClean="0">
                <a:solidFill>
                  <a:srgbClr val="FFC000"/>
                </a:solidFill>
              </a:rPr>
              <a:t>Cancel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) suffice</a:t>
            </a:r>
          </a:p>
          <a:p>
            <a:r>
              <a:rPr lang="en-US" dirty="0" smtClean="0"/>
              <a:t>No ability to print onto ballots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Voters must be prevented from casting previously cancelled ballots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22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Implementing this front end system without a cryptographic back-end still catches many faulty scanners and allows voters to check that their votes have been properly recorded.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87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Incremental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Many of these measures are simple improvements that offer benefits even if not used with truly “end to end” publically verifiable systems.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327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Greater Whole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enough of these improvements are implemented, we can obtain the benefits of public verifiability without sacrificing the comfort we often have in good administrative verifiability.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63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Ballot Casting Assurance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3600" dirty="0" smtClean="0">
              <a:latin typeface="+mj-lt"/>
            </a:endParaRPr>
          </a:p>
          <a:p>
            <a:pPr>
              <a:buNone/>
            </a:pPr>
            <a:r>
              <a:rPr lang="en-US" sz="3600" dirty="0" smtClean="0">
                <a:latin typeface="+mj-lt"/>
              </a:rPr>
              <a:t>The voter front ends shown here differ in both their human factors qualities and the level of assurance that they offer.</a:t>
            </a:r>
          </a:p>
          <a:p>
            <a:pPr>
              <a:buNone/>
            </a:pPr>
            <a:endParaRPr lang="en-US" sz="1800" dirty="0" smtClean="0">
              <a:latin typeface="+mj-lt"/>
            </a:endParaRPr>
          </a:p>
          <a:p>
            <a:pPr>
              <a:buNone/>
            </a:pPr>
            <a:r>
              <a:rPr lang="en-US" sz="3600" dirty="0" smtClean="0">
                <a:latin typeface="+mj-lt"/>
              </a:rPr>
              <a:t>All are feasible and provide greater integrity than current methods.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Real-World Deployments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Helios (</a:t>
            </a:r>
            <a:r>
              <a:rPr lang="en-US" dirty="0" smtClean="0">
                <a:hlinkClick r:id="rId2"/>
              </a:rPr>
              <a:t>www.heliosvoting.org</a:t>
            </a:r>
            <a:r>
              <a:rPr lang="en-US" dirty="0" smtClean="0"/>
              <a:t>) – Ben Adida and others</a:t>
            </a:r>
          </a:p>
          <a:p>
            <a:pPr lvl="1"/>
            <a:r>
              <a:rPr lang="en-US" dirty="0" smtClean="0"/>
              <a:t>Remote electronic voting system using voter-initiated auditing and homomorphic backend.</a:t>
            </a:r>
          </a:p>
          <a:p>
            <a:pPr lvl="1"/>
            <a:r>
              <a:rPr lang="en-US" dirty="0" smtClean="0"/>
              <a:t>Used to elect president of UC Louvain, Belgium.</a:t>
            </a:r>
          </a:p>
          <a:p>
            <a:pPr lvl="1"/>
            <a:r>
              <a:rPr lang="en-US" dirty="0" smtClean="0"/>
              <a:t>Used in Princeton University student government.</a:t>
            </a:r>
          </a:p>
          <a:p>
            <a:pPr lvl="1"/>
            <a:r>
              <a:rPr lang="en-US" dirty="0" smtClean="0"/>
              <a:t>Used to elect IACR Board of Directors.</a:t>
            </a:r>
          </a:p>
          <a:p>
            <a:r>
              <a:rPr lang="en-US" dirty="0" err="1" smtClean="0"/>
              <a:t>Scantegrity</a:t>
            </a:r>
            <a:r>
              <a:rPr lang="en-US" dirty="0" smtClean="0"/>
              <a:t> II (</a:t>
            </a:r>
            <a:r>
              <a:rPr lang="en-US" dirty="0" smtClean="0">
                <a:hlinkClick r:id="rId3"/>
              </a:rPr>
              <a:t>www.scantegrity.org</a:t>
            </a:r>
            <a:r>
              <a:rPr lang="en-US" dirty="0" smtClean="0"/>
              <a:t>) – David Chaum, Ron Rivest, many others.</a:t>
            </a:r>
          </a:p>
          <a:p>
            <a:pPr lvl="1"/>
            <a:r>
              <a:rPr lang="en-US" dirty="0" smtClean="0"/>
              <a:t>Optical scan system with codes revealed by invisible ink markers and “</a:t>
            </a:r>
            <a:r>
              <a:rPr lang="en-US" dirty="0" err="1" smtClean="0"/>
              <a:t>plugboard</a:t>
            </a:r>
            <a:r>
              <a:rPr lang="en-US" dirty="0" smtClean="0"/>
              <a:t>-mixnet” backend.</a:t>
            </a:r>
          </a:p>
          <a:p>
            <a:pPr lvl="1"/>
            <a:r>
              <a:rPr lang="en-US" dirty="0" smtClean="0"/>
              <a:t>Used for municipal elections in Takoma Park, MD.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24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Left?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3600" u="sng" dirty="0" smtClean="0"/>
              <a:t>Front End</a:t>
            </a:r>
          </a:p>
          <a:p>
            <a:pPr lvl="2">
              <a:buNone/>
            </a:pPr>
            <a:r>
              <a:rPr lang="en-US" sz="3300" dirty="0" smtClean="0"/>
              <a:t>There is great value in continuing work on the user-facing front end.</a:t>
            </a:r>
          </a:p>
          <a:p>
            <a:pPr lvl="2">
              <a:buNone/>
            </a:pPr>
            <a:r>
              <a:rPr lang="en-US" sz="3300" dirty="0" smtClean="0"/>
              <a:t>The front end should be</a:t>
            </a:r>
          </a:p>
          <a:p>
            <a:pPr lvl="2"/>
            <a:r>
              <a:rPr lang="en-US" sz="3300" dirty="0" smtClean="0"/>
              <a:t>Simpler to use</a:t>
            </a:r>
          </a:p>
          <a:p>
            <a:pPr lvl="2"/>
            <a:r>
              <a:rPr lang="en-US" sz="3300" dirty="0" smtClean="0"/>
              <a:t>Simpler to understand</a:t>
            </a:r>
          </a:p>
          <a:p>
            <a:pPr lvl="2"/>
            <a:r>
              <a:rPr lang="en-US" sz="3300" dirty="0" smtClean="0"/>
              <a:t>Higher assurance</a:t>
            </a: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Left?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3600" u="sng" dirty="0" smtClean="0"/>
              <a:t>Back End</a:t>
            </a:r>
          </a:p>
          <a:p>
            <a:pPr lvl="2">
              <a:buNone/>
            </a:pPr>
            <a:r>
              <a:rPr lang="en-US" sz="3300" dirty="0" smtClean="0"/>
              <a:t>Simple counting methods are well-understood with effective techniques.</a:t>
            </a:r>
          </a:p>
          <a:p>
            <a:pPr lvl="2">
              <a:buNone/>
            </a:pPr>
            <a:r>
              <a:rPr lang="en-US" sz="3300" dirty="0" smtClean="0"/>
              <a:t>More complex counting methods create substantial challenges –</a:t>
            </a:r>
          </a:p>
          <a:p>
            <a:pPr marL="1181862" lvl="2" indent="-514350"/>
            <a:r>
              <a:rPr lang="en-US" sz="3300" dirty="0" smtClean="0"/>
              <a:t>Maintaining strong privacy</a:t>
            </a:r>
          </a:p>
          <a:p>
            <a:pPr marL="1181862" lvl="2" indent="-514350"/>
            <a:r>
              <a:rPr lang="en-US" sz="3300" dirty="0" smtClean="0"/>
              <a:t>Keeping computations efficient</a:t>
            </a: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There any Deployment Hope?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The U.S. Election Assistance Commission is considering new guidelines.</a:t>
            </a:r>
          </a:p>
          <a:p>
            <a:r>
              <a:rPr lang="en-US" sz="3200" dirty="0" smtClean="0">
                <a:latin typeface="+mj-lt"/>
              </a:rPr>
              <a:t>These guidelines explicitly include an “innovation class” which could be satisfied by truly verifiable election systems.</a:t>
            </a:r>
          </a:p>
          <a:p>
            <a:r>
              <a:rPr lang="en-US" sz="3200" dirty="0" smtClean="0">
                <a:latin typeface="+mj-lt"/>
              </a:rPr>
              <a:t>Election supervisors must choose to take this opportunity to change the paradigm.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0908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Questions?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Hand-Counted Paper</a:t>
            </a:r>
          </a:p>
          <a:p>
            <a:r>
              <a:rPr lang="en-US" dirty="0" smtClean="0"/>
              <a:t>Punch Cards</a:t>
            </a:r>
          </a:p>
          <a:p>
            <a:r>
              <a:rPr lang="en-US" dirty="0" smtClean="0"/>
              <a:t>Lever Machines</a:t>
            </a:r>
          </a:p>
          <a:p>
            <a:r>
              <a:rPr lang="en-US" dirty="0" smtClean="0"/>
              <a:t>Optical Scan Ballots</a:t>
            </a:r>
          </a:p>
          <a:p>
            <a:r>
              <a:rPr lang="en-US" dirty="0" smtClean="0"/>
              <a:t>Electronic Voting Machines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Touch-Screen Terminals</a:t>
            </a:r>
          </a:p>
        </p:txBody>
      </p:sp>
      <p:pic>
        <p:nvPicPr>
          <p:cNvPr id="27651" name="Picture 5" descr="diebold%20voting%20mach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340" y="2954020"/>
            <a:ext cx="32385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Hand-Counted Paper</a:t>
            </a:r>
          </a:p>
          <a:p>
            <a:r>
              <a:rPr lang="en-US" dirty="0" smtClean="0"/>
              <a:t>Punch Cards</a:t>
            </a:r>
          </a:p>
          <a:p>
            <a:r>
              <a:rPr lang="en-US" dirty="0" smtClean="0"/>
              <a:t>Lever Machines</a:t>
            </a:r>
          </a:p>
          <a:p>
            <a:r>
              <a:rPr lang="en-US" dirty="0" smtClean="0"/>
              <a:t>Optical Scan Ballots</a:t>
            </a:r>
          </a:p>
          <a:p>
            <a:r>
              <a:rPr lang="en-US" dirty="0" smtClean="0"/>
              <a:t>Electronic Voting Machines</a:t>
            </a:r>
          </a:p>
          <a:p>
            <a:r>
              <a:rPr lang="en-US" dirty="0" smtClean="0"/>
              <a:t>Touch-Screen Terminals</a:t>
            </a:r>
          </a:p>
          <a:p>
            <a:r>
              <a:rPr lang="en-US" dirty="0" smtClean="0"/>
              <a:t>Various Hybrids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Vulnerabilities and Trust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 smtClean="0"/>
          </a:p>
          <a:p>
            <a:r>
              <a:rPr lang="en-US" i="1" dirty="0" smtClean="0"/>
              <a:t>All</a:t>
            </a:r>
            <a:r>
              <a:rPr lang="en-US" dirty="0" smtClean="0"/>
              <a:t> of these systems have substantial vulnerabilities.</a:t>
            </a:r>
          </a:p>
          <a:p>
            <a:endParaRPr lang="en-US" sz="2400" i="1" dirty="0" smtClean="0"/>
          </a:p>
          <a:p>
            <a:r>
              <a:rPr lang="en-US" i="1" dirty="0" smtClean="0"/>
              <a:t>All</a:t>
            </a:r>
            <a:r>
              <a:rPr lang="en-US" dirty="0" smtClean="0"/>
              <a:t> of these systems require trust in the honesty and expertise of election officials (and usually the equipment vendors as well).</a:t>
            </a:r>
          </a:p>
          <a:p>
            <a:endParaRPr lang="en-US" dirty="0" smtClean="0"/>
          </a:p>
          <a:p>
            <a:pPr algn="ctr">
              <a:buFontTx/>
              <a:buNone/>
            </a:pPr>
            <a:r>
              <a:rPr lang="en-US" sz="4800" i="1" dirty="0" smtClean="0"/>
              <a:t>Can we do better?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Voter’s Perspective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5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Voter’s Perspective</a:t>
            </a:r>
            <a:endParaRPr lang="en-US" dirty="0"/>
          </a:p>
        </p:txBody>
      </p:sp>
      <p:pic>
        <p:nvPicPr>
          <p:cNvPr id="3079" name="Picture 7" descr="C:\Users\benaloh\AppData\Local\Microsoft\Windows\Temporary Internet Files\Content.IE5\A0W98ILJ\MMj0284097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2602" y="2495550"/>
            <a:ext cx="260604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2739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{C67EC6B7-3F37-4D1A-92D5-A1E96ADEFE2E}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88970" y="2053431"/>
            <a:ext cx="2766060" cy="4152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  <p:pic>
        <p:nvPicPr>
          <p:cNvPr id="4" name="Picture 4" descr="C:\Users\benaloh\AppData\Local\Microsoft\Windows\Temporary Internet Files\Content.IE5\B3DQC4M2\MCj030137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1940" y="2300604"/>
            <a:ext cx="3644798" cy="3147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2377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  <p:pic>
        <p:nvPicPr>
          <p:cNvPr id="4" name="Picture 7" descr="j0219098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3220" y="2510601"/>
            <a:ext cx="1752600" cy="2026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0427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0260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337" y="1728788"/>
            <a:ext cx="4706938" cy="481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</p:spTree>
    <p:extLst>
      <p:ext uri="{BB962C8B-B14F-4D97-AF65-F5344CB8AC3E}">
        <p14:creationId xmlns:p14="http://schemas.microsoft.com/office/powerpoint/2010/main" val="40741548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  <p:pic>
        <p:nvPicPr>
          <p:cNvPr id="1033" name="Picture 9" descr="C:\Users\benaloh\AppData\Local\Microsoft\Windows\Temporary Internet Files\Content.IE5\B3DQC4M2\MMj0234769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6859" y="2646680"/>
            <a:ext cx="2057400" cy="2286000"/>
          </a:xfrm>
          <a:prstGeom prst="rect">
            <a:avLst/>
          </a:prstGeom>
          <a:noFill/>
        </p:spPr>
      </p:pic>
      <p:pic>
        <p:nvPicPr>
          <p:cNvPr id="1035" name="Picture 11" descr="C:\Users\benaloh\AppData\Local\Microsoft\Windows\Temporary Internet Files\Content.IE5\A0W98ILJ\MMj0188340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415" y="2817178"/>
            <a:ext cx="2057400" cy="2057400"/>
          </a:xfrm>
          <a:prstGeom prst="rect">
            <a:avLst/>
          </a:prstGeom>
          <a:noFill/>
        </p:spPr>
      </p:pic>
      <p:pic>
        <p:nvPicPr>
          <p:cNvPr id="1040" name="Picture 16" descr="C:\Users\benaloh\AppData\Local\Microsoft\Windows\Temporary Internet Files\Content.IE5\B3DQC4M2\MMj0283477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2019" y="2587308"/>
            <a:ext cx="221742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6057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  <p:pic>
        <p:nvPicPr>
          <p:cNvPr id="2050" name="Picture 2" descr="C:\Users\benaloh\AppData\Local\Microsoft\Windows\Temporary Internet Files\Content.IE5\B3DQC4M2\MMj0236528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9217" y="2093912"/>
            <a:ext cx="3505200" cy="4053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1121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  <p:pic>
        <p:nvPicPr>
          <p:cNvPr id="4" name="Picture 6" descr="C:\Users\benaloh\AppData\Local\Microsoft\Windows\Temporary Internet Files\Content.IE5\A0W98ILJ\MMj0315854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450" y="2562543"/>
            <a:ext cx="2865120" cy="2865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193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Voter’s Perspective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1800" dirty="0" smtClean="0"/>
          </a:p>
          <a:p>
            <a:r>
              <a:rPr lang="en-US" sz="3200" dirty="0" smtClean="0"/>
              <a:t>As a voter, you don’t really know what happens behind the curtain.</a:t>
            </a:r>
          </a:p>
          <a:p>
            <a:endParaRPr lang="en-US" sz="2400" dirty="0" smtClean="0"/>
          </a:p>
          <a:p>
            <a:r>
              <a:rPr lang="en-US" sz="3200" dirty="0" smtClean="0"/>
              <a:t>You have no choice but to trust the people working behind the curtain.</a:t>
            </a:r>
          </a:p>
          <a:p>
            <a:endParaRPr lang="en-US" sz="2400" dirty="0" smtClean="0"/>
          </a:p>
          <a:p>
            <a:r>
              <a:rPr lang="en-US" sz="3200" dirty="0" smtClean="0"/>
              <a:t>You don’t even get to choose the people who you will have to trust.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2904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36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Fully-Verifiable Election Technologies</a:t>
            </a:r>
            <a:br>
              <a:rPr lang="en-US" sz="4000" dirty="0" smtClean="0"/>
            </a:br>
            <a:r>
              <a:rPr lang="en-US" sz="4000" dirty="0" smtClean="0"/>
              <a:t>(End-to-End Verifiable)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0300"/>
            <a:ext cx="8229600" cy="39243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Allows voters to track their individual (sealed) votes and ensure that they are properly counted…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… even in the presence of faulty or malicious election equipment 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… and/or careless or dishonest election personnel.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64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Voters can check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… that their (sealed) votes have been properly recorded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dirty="0" smtClean="0"/>
              <a:t>… and that </a:t>
            </a:r>
            <a:r>
              <a:rPr lang="en-US" i="1" dirty="0" smtClean="0"/>
              <a:t>all</a:t>
            </a:r>
            <a:r>
              <a:rPr lang="en-US" dirty="0" smtClean="0"/>
              <a:t> recorded votes have been properly counted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This is </a:t>
            </a:r>
            <a:r>
              <a:rPr lang="en-US" i="1" dirty="0" smtClean="0"/>
              <a:t>not</a:t>
            </a:r>
            <a:r>
              <a:rPr lang="en-US" dirty="0" smtClean="0"/>
              <a:t> just checking a claim that the right steps have been taken …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 smtClean="0"/>
              <a:t>This is actually a check that the counting is correct.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3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00cf1bdd03f0ba3d6ea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640" y="925671"/>
            <a:ext cx="3429000" cy="2278380"/>
          </a:xfrm>
        </p:spPr>
      </p:pic>
      <p:pic>
        <p:nvPicPr>
          <p:cNvPr id="5" name="Picture 4" descr="7_28_062909_iranrecount_20090630084601_640_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1520" y="868680"/>
            <a:ext cx="4114800" cy="3200400"/>
          </a:xfrm>
          <a:prstGeom prst="rect">
            <a:avLst/>
          </a:prstGeom>
        </p:spPr>
      </p:pic>
      <p:pic>
        <p:nvPicPr>
          <p:cNvPr id="6" name="Picture 5" descr="iran_mousavi_vot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4339590"/>
            <a:ext cx="3048000" cy="2034540"/>
          </a:xfrm>
          <a:prstGeom prst="rect">
            <a:avLst/>
          </a:prstGeom>
        </p:spPr>
      </p:pic>
      <p:pic>
        <p:nvPicPr>
          <p:cNvPr id="7" name="Picture 6" descr="iran_mousavi_vote_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3935" y="3520440"/>
            <a:ext cx="260985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57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End-to-End Voter-Verifiability</a:t>
            </a:r>
          </a:p>
        </p:txBody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1800" dirty="0" smtClean="0"/>
          </a:p>
          <a:p>
            <a:pPr>
              <a:buFontTx/>
              <a:buNone/>
            </a:pPr>
            <a:r>
              <a:rPr lang="en-US" sz="3600" dirty="0" smtClean="0"/>
              <a:t>As a voter, I can be sure that</a:t>
            </a:r>
          </a:p>
          <a:p>
            <a:r>
              <a:rPr lang="en-US" sz="2800" dirty="0" smtClean="0"/>
              <a:t> </a:t>
            </a:r>
            <a:r>
              <a:rPr lang="en-US" dirty="0" smtClean="0"/>
              <a:t>My vote is</a:t>
            </a:r>
          </a:p>
          <a:p>
            <a:pPr lvl="1"/>
            <a:r>
              <a:rPr lang="en-US" dirty="0" smtClean="0"/>
              <a:t>Cast as intended</a:t>
            </a:r>
          </a:p>
          <a:p>
            <a:pPr lvl="1"/>
            <a:r>
              <a:rPr lang="en-US" dirty="0" smtClean="0"/>
              <a:t>Counted as cast</a:t>
            </a:r>
          </a:p>
          <a:p>
            <a:r>
              <a:rPr lang="en-US" dirty="0" smtClean="0"/>
              <a:t>All votes are counted as cast</a:t>
            </a:r>
          </a:p>
          <a:p>
            <a:pPr>
              <a:buFontTx/>
              <a:buNone/>
            </a:pPr>
            <a:r>
              <a:rPr lang="en-US" sz="3600" dirty="0" smtClean="0"/>
              <a:t>… without having to trust </a:t>
            </a:r>
            <a:r>
              <a:rPr lang="en-US" sz="3600" i="1" dirty="0" smtClean="0"/>
              <a:t>anyone </a:t>
            </a:r>
            <a:r>
              <a:rPr lang="en-US" sz="3600" dirty="0" smtClean="0"/>
              <a:t>or </a:t>
            </a:r>
            <a:r>
              <a:rPr lang="en-US" sz="3600" i="1" dirty="0" smtClean="0"/>
              <a:t>anything.</a:t>
            </a:r>
            <a:endParaRPr lang="en-US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8259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/>
              <a:t>But wait …</a:t>
            </a: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000" smtClean="0"/>
              <a:t>This isn’t a </a:t>
            </a:r>
            <a:r>
              <a:rPr lang="en-US" sz="4000" i="1" smtClean="0"/>
              <a:t>secret-ballot </a:t>
            </a:r>
            <a:r>
              <a:rPr lang="en-US" sz="4000" smtClean="0"/>
              <a:t>election.</a:t>
            </a:r>
          </a:p>
          <a:p>
            <a:pPr>
              <a:buFontTx/>
              <a:buNone/>
            </a:pPr>
            <a:r>
              <a:rPr lang="en-US" sz="4000" smtClean="0"/>
              <a:t>Quite true, but it’s enough to show that voter-verifiability is possible</a:t>
            </a:r>
          </a:p>
          <a:p>
            <a:pPr>
              <a:buFontTx/>
              <a:buNone/>
            </a:pPr>
            <a:r>
              <a:rPr lang="en-US" sz="4000" smtClean="0"/>
              <a:t>   … and also to falsify arguments that electronic elections are inherently untrustworthy.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133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</a:t>
            </a:r>
          </a:p>
        </p:txBody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only ingredient missing from this </a:t>
            </a:r>
            <a:r>
              <a:rPr lang="en-US" i="1" dirty="0" smtClean="0"/>
              <a:t>transparent</a:t>
            </a:r>
            <a:r>
              <a:rPr lang="en-US" dirty="0" smtClean="0"/>
              <a:t> election is privacy – and the things which flow from privacy (e.g. protection from coercion).</a:t>
            </a:r>
          </a:p>
          <a:p>
            <a:endParaRPr lang="en-US" sz="1200" dirty="0" smtClean="0"/>
          </a:p>
          <a:p>
            <a:r>
              <a:rPr lang="en-US" dirty="0" smtClean="0"/>
              <a:t>Performing tasks while preserving privacy is the bailiwick of cryptography.</a:t>
            </a:r>
          </a:p>
          <a:p>
            <a:endParaRPr lang="en-US" sz="1200" dirty="0" smtClean="0"/>
          </a:p>
          <a:p>
            <a:r>
              <a:rPr lang="en-US" dirty="0" smtClean="0"/>
              <a:t>Cryptographic techniques can enable </a:t>
            </a:r>
            <a:r>
              <a:rPr lang="en-US" i="1" dirty="0" smtClean="0"/>
              <a:t>end-to-end verifiable</a:t>
            </a:r>
            <a:r>
              <a:rPr lang="en-US" dirty="0" smtClean="0"/>
              <a:t> elections while preserving voter privacy.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8211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benaloh\Pictures\Microsoft Clip Organizer\j04414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051757" y="2019314"/>
            <a:ext cx="1371429" cy="1371429"/>
          </a:xfrm>
          <a:prstGeom prst="rect">
            <a:avLst/>
          </a:prstGeom>
          <a:noFill/>
        </p:spPr>
      </p:pic>
      <p:pic>
        <p:nvPicPr>
          <p:cNvPr id="5" name="Picture 2" descr="C:\Users\benaloh\Pictures\Microsoft Clip Organizer\j04414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625037" y="3429014"/>
            <a:ext cx="1371429" cy="1371429"/>
          </a:xfrm>
          <a:prstGeom prst="rect">
            <a:avLst/>
          </a:prstGeom>
          <a:noFill/>
        </p:spPr>
      </p:pic>
      <p:pic>
        <p:nvPicPr>
          <p:cNvPr id="6" name="Picture 2" descr="C:\Users\benaloh\Pictures\Microsoft Clip Organizer\j044145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295597" y="4831094"/>
            <a:ext cx="1371429" cy="1371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296085" y="4831265"/>
            <a:ext cx="1371429" cy="1371429"/>
          </a:xfrm>
          <a:prstGeom prst="rect">
            <a:avLst/>
          </a:prstGeom>
          <a:noFill/>
        </p:spPr>
      </p:pic>
      <p:pic>
        <p:nvPicPr>
          <p:cNvPr id="9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617905" y="3429185"/>
            <a:ext cx="1371429" cy="1371429"/>
          </a:xfrm>
          <a:prstGeom prst="rect">
            <a:avLst/>
          </a:prstGeom>
          <a:noFill/>
        </p:spPr>
      </p:pic>
      <p:pic>
        <p:nvPicPr>
          <p:cNvPr id="2050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5044625" y="2019485"/>
            <a:ext cx="1371429" cy="13714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  <p:pic>
        <p:nvPicPr>
          <p:cNvPr id="13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96085" y="4831265"/>
            <a:ext cx="1371429" cy="1371429"/>
          </a:xfrm>
          <a:prstGeom prst="rect">
            <a:avLst/>
          </a:prstGeom>
          <a:noFill/>
        </p:spPr>
      </p:pic>
      <p:pic>
        <p:nvPicPr>
          <p:cNvPr id="14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17905" y="3429185"/>
            <a:ext cx="1371429" cy="1371429"/>
          </a:xfrm>
          <a:prstGeom prst="rect">
            <a:avLst/>
          </a:prstGeom>
          <a:noFill/>
        </p:spPr>
      </p:pic>
      <p:pic>
        <p:nvPicPr>
          <p:cNvPr id="15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44625" y="2019485"/>
            <a:ext cx="1371429" cy="13714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183380" y="1760220"/>
            <a:ext cx="3169920" cy="495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96085" y="4831265"/>
            <a:ext cx="1371429" cy="1371429"/>
          </a:xfrm>
          <a:prstGeom prst="rect">
            <a:avLst/>
          </a:prstGeom>
          <a:noFill/>
        </p:spPr>
      </p:pic>
      <p:pic>
        <p:nvPicPr>
          <p:cNvPr id="10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17905" y="3429185"/>
            <a:ext cx="1371429" cy="1371429"/>
          </a:xfrm>
          <a:prstGeom prst="rect">
            <a:avLst/>
          </a:prstGeom>
          <a:noFill/>
        </p:spPr>
      </p:pic>
      <p:pic>
        <p:nvPicPr>
          <p:cNvPr id="11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44625" y="2019485"/>
            <a:ext cx="1371429" cy="13714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</a:t>
            </a:r>
            <a:r>
              <a:rPr lang="en-US" i="1" dirty="0" smtClean="0"/>
              <a:t>My</a:t>
            </a:r>
            <a:r>
              <a:rPr lang="en-US" dirty="0" smtClean="0"/>
              <a:t> Vote?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4183380" y="1760220"/>
            <a:ext cx="3169920" cy="495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6280" y="3025140"/>
            <a:ext cx="24460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Arial Narrow" pitchFamily="34" charset="0"/>
              </a:rPr>
              <a:t>No – 2</a:t>
            </a:r>
          </a:p>
          <a:p>
            <a:r>
              <a:rPr lang="en-US" sz="6000" dirty="0" smtClean="0">
                <a:latin typeface="Arial Narrow" pitchFamily="34" charset="0"/>
              </a:rPr>
              <a:t>Yes –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96540" y="3116580"/>
            <a:ext cx="13997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ym typeface="Symbol"/>
              </a:rPr>
              <a:t></a:t>
            </a:r>
            <a:endParaRPr lang="en-US" sz="9600" dirty="0"/>
          </a:p>
        </p:txBody>
      </p:sp>
      <p:pic>
        <p:nvPicPr>
          <p:cNvPr id="11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96085" y="4831265"/>
            <a:ext cx="1371429" cy="1371429"/>
          </a:xfrm>
          <a:prstGeom prst="rect">
            <a:avLst/>
          </a:prstGeom>
          <a:noFill/>
        </p:spPr>
      </p:pic>
      <p:pic>
        <p:nvPicPr>
          <p:cNvPr id="12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17905" y="3429185"/>
            <a:ext cx="1371429" cy="1371429"/>
          </a:xfrm>
          <a:prstGeom prst="rect">
            <a:avLst/>
          </a:prstGeom>
          <a:noFill/>
        </p:spPr>
      </p:pic>
      <p:pic>
        <p:nvPicPr>
          <p:cNvPr id="13" name="Picture 2" descr="C:\Users\benaloh\Pictures\Microsoft Clip Organizer\j04414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044625" y="2019485"/>
            <a:ext cx="1371429" cy="13714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End-to-End Voter-Verifiability</a:t>
            </a:r>
          </a:p>
        </p:txBody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1800" dirty="0" smtClean="0"/>
          </a:p>
          <a:p>
            <a:pPr>
              <a:buFontTx/>
              <a:buNone/>
            </a:pPr>
            <a:r>
              <a:rPr lang="en-US" sz="3600" dirty="0" smtClean="0"/>
              <a:t>As a voter, I can be sure that</a:t>
            </a:r>
          </a:p>
          <a:p>
            <a:r>
              <a:rPr lang="en-US" sz="2800" dirty="0" smtClean="0"/>
              <a:t> </a:t>
            </a:r>
            <a:r>
              <a:rPr lang="en-US" dirty="0" smtClean="0"/>
              <a:t>My vote is</a:t>
            </a:r>
          </a:p>
          <a:p>
            <a:pPr lvl="1"/>
            <a:r>
              <a:rPr lang="en-US" dirty="0" smtClean="0"/>
              <a:t>Cast as intended</a:t>
            </a:r>
          </a:p>
          <a:p>
            <a:pPr lvl="1"/>
            <a:r>
              <a:rPr lang="en-US" dirty="0" smtClean="0"/>
              <a:t>Counted as cast</a:t>
            </a:r>
          </a:p>
          <a:p>
            <a:r>
              <a:rPr lang="en-US" dirty="0" smtClean="0"/>
              <a:t>All votes are counted as cast</a:t>
            </a:r>
          </a:p>
          <a:p>
            <a:pPr>
              <a:buFontTx/>
              <a:buNone/>
            </a:pPr>
            <a:r>
              <a:rPr lang="en-US" sz="3600" dirty="0" smtClean="0"/>
              <a:t>… without having to trust </a:t>
            </a:r>
            <a:r>
              <a:rPr lang="en-US" sz="3600" i="1" dirty="0" smtClean="0"/>
              <a:t>anyone </a:t>
            </a:r>
            <a:r>
              <a:rPr lang="en-US" sz="3600" dirty="0" smtClean="0"/>
              <a:t>or </a:t>
            </a:r>
            <a:r>
              <a:rPr lang="en-US" sz="3600" i="1" dirty="0" smtClean="0"/>
              <a:t>anything.</a:t>
            </a:r>
            <a:endParaRPr lang="en-US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ran00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25081"/>
            <a:ext cx="3810000" cy="2545080"/>
          </a:xfrm>
        </p:spPr>
      </p:pic>
      <p:pic>
        <p:nvPicPr>
          <p:cNvPr id="5" name="Picture 4" descr="Iran_Presidential_Ele_Reyn_t6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7390" y="403860"/>
            <a:ext cx="4625340" cy="3154680"/>
          </a:xfrm>
          <a:prstGeom prst="rect">
            <a:avLst/>
          </a:prstGeom>
        </p:spPr>
      </p:pic>
      <p:pic>
        <p:nvPicPr>
          <p:cNvPr id="6" name="Picture 5" descr="where-is-my-vo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83430" y="3787140"/>
            <a:ext cx="43053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End-to-End Verifiable Elections</a:t>
            </a:r>
          </a:p>
        </p:txBody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Anyone who cares to do so can</a:t>
            </a:r>
          </a:p>
          <a:p>
            <a:pPr>
              <a:buNone/>
            </a:pPr>
            <a:endParaRPr lang="en-US" sz="1800" dirty="0" smtClean="0"/>
          </a:p>
          <a:p>
            <a:pPr lvl="1"/>
            <a:r>
              <a:rPr lang="en-US" dirty="0" smtClean="0"/>
              <a:t>Check that their own </a:t>
            </a:r>
            <a:r>
              <a:rPr lang="en-US" i="1" dirty="0" smtClean="0"/>
              <a:t>encrypted </a:t>
            </a:r>
            <a:r>
              <a:rPr lang="en-US" dirty="0" smtClean="0"/>
              <a:t>votes are correctly listed</a:t>
            </a:r>
          </a:p>
          <a:p>
            <a:pPr lvl="1"/>
            <a:endParaRPr lang="en-US" sz="1200" dirty="0" smtClean="0"/>
          </a:p>
          <a:p>
            <a:pPr lvl="1"/>
            <a:r>
              <a:rPr lang="en-US" dirty="0" smtClean="0"/>
              <a:t>Check that other voters are legitimate</a:t>
            </a:r>
          </a:p>
          <a:p>
            <a:pPr lvl="1"/>
            <a:endParaRPr lang="en-US" sz="1200" dirty="0" smtClean="0"/>
          </a:p>
          <a:p>
            <a:pPr lvl="1"/>
            <a:r>
              <a:rPr lang="en-US" dirty="0" smtClean="0"/>
              <a:t>Check the cryptographic proof of the correctness of the announced tally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8979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End-to-End Verifiable Elections</a:t>
            </a:r>
          </a:p>
        </p:txBody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dirty="0" smtClean="0"/>
              <a:t>Two questions must be answered …</a:t>
            </a:r>
          </a:p>
          <a:p>
            <a:pPr>
              <a:buNone/>
            </a:pPr>
            <a:endParaRPr lang="en-US" sz="1800" dirty="0" smtClean="0"/>
          </a:p>
          <a:p>
            <a:pPr lvl="1"/>
            <a:r>
              <a:rPr lang="en-US" sz="3200" dirty="0" smtClean="0"/>
              <a:t>How do voters turn their preferences into encrypted votes?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3200" dirty="0" smtClean="0"/>
              <a:t>How are voters convinced that the published set of encrypted votes corresponds the announced tally?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8979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</a:t>
            </a:r>
            <a:r>
              <a:rPr lang="en-US" i="1" dirty="0" smtClean="0"/>
              <a:t>Really</a:t>
            </a:r>
            <a:r>
              <a:rPr lang="en-US" dirty="0" smtClean="0"/>
              <a:t> This Easy?</a:t>
            </a:r>
          </a:p>
        </p:txBody>
      </p:sp>
      <p:sp>
        <p:nvSpPr>
          <p:cNvPr id="128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Tx/>
              <a:buNone/>
            </a:pPr>
            <a:endParaRPr lang="en-US" sz="3600" dirty="0" smtClean="0"/>
          </a:p>
          <a:p>
            <a:pPr>
              <a:buFontTx/>
              <a:buNone/>
            </a:pPr>
            <a:r>
              <a:rPr lang="en-US" sz="6000" dirty="0" smtClean="0"/>
              <a:t>Yes …</a:t>
            </a:r>
          </a:p>
          <a:p>
            <a:pPr>
              <a:buFontTx/>
              <a:buNone/>
            </a:pPr>
            <a:endParaRPr lang="en-US" sz="1800" dirty="0" smtClean="0"/>
          </a:p>
          <a:p>
            <a:pPr>
              <a:buFontTx/>
              <a:buNone/>
            </a:pPr>
            <a:r>
              <a:rPr lang="en-US" sz="6000" dirty="0" smtClean="0"/>
              <a:t>… but there are lots of details to get right.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1027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Important Details</a:t>
            </a:r>
          </a:p>
        </p:txBody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US" sz="2400" dirty="0" smtClean="0"/>
          </a:p>
          <a:p>
            <a:r>
              <a:rPr lang="en-US" sz="4800" dirty="0" smtClean="0"/>
              <a:t>How is the ballot encryption and decryption done?</a:t>
            </a:r>
          </a:p>
          <a:p>
            <a:endParaRPr lang="en-US" sz="2400" dirty="0" smtClean="0"/>
          </a:p>
          <a:p>
            <a:r>
              <a:rPr lang="en-US" sz="4800" dirty="0" smtClean="0"/>
              <a:t>How is the cryptographic proof of the tally done?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2051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Secure MPC is </a:t>
            </a:r>
            <a:r>
              <a:rPr lang="en-US" i="1" dirty="0" smtClean="0"/>
              <a:t>not</a:t>
            </a:r>
            <a:r>
              <a:rPr lang="en-US" dirty="0" smtClean="0"/>
              <a:t> Enough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3200" dirty="0" smtClean="0"/>
              <a:t>Secure Multi-Party Computation allows </a:t>
            </a:r>
            <a:r>
              <a:rPr lang="en-US" sz="3200" i="1" dirty="0" smtClean="0"/>
              <a:t>any</a:t>
            </a:r>
            <a:r>
              <a:rPr lang="en-US" sz="3200" dirty="0" smtClean="0"/>
              <a:t> public function to be computed on any number of private inputs </a:t>
            </a:r>
            <a:r>
              <a:rPr lang="en-US" sz="3200" i="1" dirty="0" smtClean="0"/>
              <a:t>without</a:t>
            </a:r>
            <a:r>
              <a:rPr lang="en-US" sz="3200" dirty="0" smtClean="0"/>
              <a:t> compromising the privacy of the inputs.</a:t>
            </a:r>
          </a:p>
          <a:p>
            <a:endParaRPr lang="en-US" sz="1800" dirty="0" smtClean="0"/>
          </a:p>
          <a:p>
            <a:r>
              <a:rPr lang="en-US" sz="3200" dirty="0" smtClean="0"/>
              <a:t>But secure MPC does not prevent parties from revealing their private inputs if they so choose.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End-to-End Verifiable Elections</a:t>
            </a:r>
          </a:p>
        </p:txBody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800" dirty="0" smtClean="0"/>
              <a:t>Two principle phases …</a:t>
            </a:r>
          </a:p>
          <a:p>
            <a:pPr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Voters publish their names and </a:t>
            </a:r>
            <a:r>
              <a:rPr lang="en-US" sz="2800" i="1" dirty="0" smtClean="0"/>
              <a:t>encrypted</a:t>
            </a:r>
            <a:r>
              <a:rPr lang="en-US" sz="2800" dirty="0" smtClean="0"/>
              <a:t> votes.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At the end of the election, administrators compute and publish the tally together with a cryptographic proof that the tally “matches” the set of encrypted votes.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6931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Tallying Decision</a:t>
            </a:r>
          </a:p>
        </p:txBody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sz="3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3600" dirty="0" smtClean="0"/>
              <a:t>There are essentially two paradigms to choose from  …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3600" dirty="0" smtClean="0"/>
          </a:p>
          <a:p>
            <a:pPr>
              <a:lnSpc>
                <a:spcPct val="80000"/>
              </a:lnSpc>
            </a:pPr>
            <a:r>
              <a:rPr lang="en-US" sz="3600" dirty="0" err="1" smtClean="0"/>
              <a:t>Anonymized</a:t>
            </a:r>
            <a:r>
              <a:rPr lang="en-US" sz="3600" dirty="0" smtClean="0"/>
              <a:t> Ballots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600" dirty="0" smtClean="0"/>
              <a:t>        </a:t>
            </a:r>
            <a:r>
              <a:rPr lang="en-US" sz="3600" dirty="0" smtClean="0">
                <a:solidFill>
                  <a:schemeClr val="accent2"/>
                </a:solidFill>
              </a:rPr>
              <a:t>(Mix Networks)</a:t>
            </a:r>
          </a:p>
          <a:p>
            <a:pPr>
              <a:lnSpc>
                <a:spcPct val="80000"/>
              </a:lnSpc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3600" dirty="0" err="1" smtClean="0"/>
              <a:t>Ballotless</a:t>
            </a:r>
            <a:r>
              <a:rPr lang="en-US" sz="3600" dirty="0" smtClean="0"/>
              <a:t> Tallying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3600" dirty="0" smtClean="0">
                <a:solidFill>
                  <a:schemeClr val="accent2"/>
                </a:solidFill>
              </a:rPr>
              <a:t>        (</a:t>
            </a:r>
            <a:r>
              <a:rPr lang="en-US" sz="3600" dirty="0" err="1" smtClean="0">
                <a:solidFill>
                  <a:schemeClr val="accent2"/>
                </a:solidFill>
              </a:rPr>
              <a:t>Homomorphic</a:t>
            </a:r>
            <a:r>
              <a:rPr lang="en-US" sz="3600" dirty="0" smtClean="0">
                <a:solidFill>
                  <a:schemeClr val="accent2"/>
                </a:solidFill>
              </a:rPr>
              <a:t> Encryption)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78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j0260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8700" y="1728788"/>
            <a:ext cx="4706938" cy="481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Rectangle 3"/>
          <p:cNvSpPr>
            <a:spLocks noChangeArrowheads="1"/>
          </p:cNvSpPr>
          <p:nvPr/>
        </p:nvSpPr>
        <p:spPr bwMode="auto">
          <a:xfrm>
            <a:off x="685800" y="80772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kumimoji="1" lang="en-US" sz="5000" dirty="0" err="1">
                <a:solidFill>
                  <a:srgbClr val="00DE64"/>
                </a:solidFill>
                <a:latin typeface="+mj-lt"/>
              </a:rPr>
              <a:t>Anonymized</a:t>
            </a:r>
            <a:r>
              <a:rPr kumimoji="1" lang="en-US" sz="5000" dirty="0">
                <a:solidFill>
                  <a:srgbClr val="00DE64"/>
                </a:solidFill>
                <a:latin typeface="+mj-lt"/>
              </a:rPr>
              <a:t> Ballots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6"/>
          <p:cNvSpPr>
            <a:spLocks noChangeArrowheads="1"/>
          </p:cNvSpPr>
          <p:nvPr/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eaLnBrk="0" hangingPunct="0"/>
            <a:r>
              <a:rPr kumimoji="1" lang="en-US" sz="5000" dirty="0" err="1">
                <a:solidFill>
                  <a:srgbClr val="00DE64"/>
                </a:solidFill>
                <a:latin typeface="+mj-lt"/>
              </a:rPr>
              <a:t>Ballotless</a:t>
            </a:r>
            <a:r>
              <a:rPr kumimoji="1" lang="en-US" sz="5000" dirty="0">
                <a:solidFill>
                  <a:srgbClr val="00DE64"/>
                </a:solidFill>
                <a:latin typeface="+mj-lt"/>
              </a:rPr>
              <a:t> Tallying</a:t>
            </a:r>
          </a:p>
        </p:txBody>
      </p:sp>
      <p:pic>
        <p:nvPicPr>
          <p:cNvPr id="6" name="Picture 5" descr="voting_machin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2616" y="1507173"/>
            <a:ext cx="3811588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Pros and Cons of Ballots</a:t>
            </a:r>
          </a:p>
        </p:txBody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4000" dirty="0" smtClean="0"/>
              <a:t>Ballots simplify write-ins.</a:t>
            </a:r>
          </a:p>
          <a:p>
            <a:endParaRPr lang="en-US" sz="3600" dirty="0" smtClean="0"/>
          </a:p>
          <a:p>
            <a:r>
              <a:rPr lang="en-US" sz="4000" dirty="0" smtClean="0"/>
              <a:t>Ballots make it harder to enforce privacy – especially in complex counting scenarios.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ran-Protester-Where-Is-My-Vo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7" y="1173321"/>
            <a:ext cx="5076825" cy="3810000"/>
          </a:xfrm>
        </p:spPr>
      </p:pic>
      <p:pic>
        <p:nvPicPr>
          <p:cNvPr id="5" name="Picture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9360" y="2167890"/>
            <a:ext cx="2438400" cy="1623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err="1" smtClean="0"/>
              <a:t>Homomorphic</a:t>
            </a:r>
            <a:r>
              <a:rPr lang="en-US" sz="4800" dirty="0" smtClean="0"/>
              <a:t> Encryption</a:t>
            </a:r>
          </a:p>
        </p:txBody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We can construct a public-key encryption function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such that if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        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</a:rPr>
              <a:t>an</a:t>
            </a:r>
            <a:r>
              <a:rPr lang="en-US" sz="3600" dirty="0" smtClean="0">
                <a:solidFill>
                  <a:srgbClr val="0070C0"/>
                </a:solidFill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and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then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smtClean="0">
                <a:solidFill>
                  <a:schemeClr val="tx1"/>
                </a:solidFill>
                <a:sym typeface="Symbol"/>
              </a:rPr>
              <a:t>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ym typeface="Symbol" pitchFamily="18" charset="2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err="1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err="1" smtClean="0">
                <a:solidFill>
                  <a:schemeClr val="tx1"/>
                </a:solidFill>
                <a:sym typeface="Symbol"/>
              </a:rPr>
              <a:t></a:t>
            </a:r>
            <a:r>
              <a:rPr lang="en-US" sz="3600" i="1" dirty="0" err="1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8739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Homomorphic Encryption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4000" u="sng" dirty="0" smtClean="0"/>
              <a:t>Some </a:t>
            </a:r>
            <a:r>
              <a:rPr lang="en-US" sz="4000" u="sng" dirty="0" err="1" smtClean="0"/>
              <a:t>Homomorphic</a:t>
            </a:r>
            <a:r>
              <a:rPr lang="en-US" sz="4000" u="sng" dirty="0" smtClean="0"/>
              <a:t> Functions</a:t>
            </a:r>
          </a:p>
          <a:p>
            <a:pPr>
              <a:buFontTx/>
              <a:buNone/>
            </a:pPr>
            <a:endParaRPr lang="en-US" sz="1200" u="sng" dirty="0" smtClean="0"/>
          </a:p>
          <a:p>
            <a:r>
              <a:rPr lang="en-US" sz="4000" dirty="0" smtClean="0"/>
              <a:t>RSA:  </a:t>
            </a:r>
            <a:r>
              <a:rPr lang="en-US" sz="4000" i="1" dirty="0" smtClean="0">
                <a:solidFill>
                  <a:srgbClr val="00DE64"/>
                </a:solidFill>
              </a:rPr>
              <a:t>E</a:t>
            </a:r>
            <a:r>
              <a:rPr lang="en-US" sz="4000" dirty="0" smtClean="0">
                <a:solidFill>
                  <a:srgbClr val="00DE64"/>
                </a:solidFill>
              </a:rPr>
              <a:t>(</a:t>
            </a:r>
            <a:r>
              <a:rPr lang="en-US" sz="4000" i="1" dirty="0" smtClean="0">
                <a:solidFill>
                  <a:srgbClr val="00DE64"/>
                </a:solidFill>
              </a:rPr>
              <a:t>m</a:t>
            </a:r>
            <a:r>
              <a:rPr lang="en-US" sz="4000" dirty="0" smtClean="0">
                <a:solidFill>
                  <a:srgbClr val="00DE64"/>
                </a:solidFill>
              </a:rPr>
              <a:t>) = </a:t>
            </a:r>
            <a:r>
              <a:rPr lang="en-US" sz="4000" i="1" dirty="0" smtClean="0">
                <a:solidFill>
                  <a:srgbClr val="00DE64"/>
                </a:solidFill>
              </a:rPr>
              <a:t>m</a:t>
            </a:r>
            <a:r>
              <a:rPr lang="en-US" sz="4000" i="1" baseline="30000" dirty="0" smtClean="0">
                <a:solidFill>
                  <a:srgbClr val="00DE64"/>
                </a:solidFill>
              </a:rPr>
              <a:t>e</a:t>
            </a:r>
            <a:r>
              <a:rPr lang="en-US" sz="4000" i="1" dirty="0" smtClean="0">
                <a:solidFill>
                  <a:srgbClr val="00DE64"/>
                </a:solidFill>
              </a:rPr>
              <a:t> </a:t>
            </a:r>
            <a:r>
              <a:rPr lang="en-US" sz="4000" dirty="0" smtClean="0">
                <a:solidFill>
                  <a:srgbClr val="00DE64"/>
                </a:solidFill>
              </a:rPr>
              <a:t>mod </a:t>
            </a:r>
            <a:r>
              <a:rPr lang="en-US" sz="4000" i="1" dirty="0" smtClean="0">
                <a:solidFill>
                  <a:srgbClr val="00DE64"/>
                </a:solidFill>
              </a:rPr>
              <a:t>n</a:t>
            </a:r>
          </a:p>
          <a:p>
            <a:r>
              <a:rPr lang="en-US" sz="4000" dirty="0" err="1" smtClean="0"/>
              <a:t>ElGamal</a:t>
            </a:r>
            <a:r>
              <a:rPr lang="en-US" sz="4000" dirty="0" smtClean="0"/>
              <a:t>:  </a:t>
            </a:r>
            <a:r>
              <a:rPr lang="en-US" sz="4000" i="1" dirty="0" smtClean="0">
                <a:solidFill>
                  <a:srgbClr val="00DE64"/>
                </a:solidFill>
              </a:rPr>
              <a:t>E</a:t>
            </a:r>
            <a:r>
              <a:rPr lang="en-US" sz="4000" dirty="0" smtClean="0">
                <a:solidFill>
                  <a:srgbClr val="00DE64"/>
                </a:solidFill>
              </a:rPr>
              <a:t>(</a:t>
            </a:r>
            <a:r>
              <a:rPr lang="en-US" sz="4000" i="1" dirty="0" err="1" smtClean="0">
                <a:solidFill>
                  <a:srgbClr val="00DE64"/>
                </a:solidFill>
              </a:rPr>
              <a:t>m,r</a:t>
            </a:r>
            <a:r>
              <a:rPr lang="en-US" sz="4000" dirty="0" smtClean="0">
                <a:solidFill>
                  <a:srgbClr val="00DE64"/>
                </a:solidFill>
              </a:rPr>
              <a:t>) = (</a:t>
            </a:r>
            <a:r>
              <a:rPr lang="en-US" sz="4000" i="1" dirty="0" err="1" smtClean="0">
                <a:solidFill>
                  <a:srgbClr val="00DE64"/>
                </a:solidFill>
              </a:rPr>
              <a:t>g</a:t>
            </a:r>
            <a:r>
              <a:rPr lang="en-US" sz="4000" i="1" baseline="30000" dirty="0" err="1" smtClean="0">
                <a:solidFill>
                  <a:srgbClr val="00DE64"/>
                </a:solidFill>
              </a:rPr>
              <a:t>r</a:t>
            </a:r>
            <a:r>
              <a:rPr lang="en-US" sz="4000" i="1" dirty="0" err="1" smtClean="0">
                <a:solidFill>
                  <a:srgbClr val="00DE64"/>
                </a:solidFill>
              </a:rPr>
              <a:t>,mh</a:t>
            </a:r>
            <a:r>
              <a:rPr lang="en-US" sz="4000" i="1" baseline="30000" dirty="0" err="1" smtClean="0">
                <a:solidFill>
                  <a:srgbClr val="00DE64"/>
                </a:solidFill>
              </a:rPr>
              <a:t>r</a:t>
            </a:r>
            <a:r>
              <a:rPr lang="en-US" sz="4000" dirty="0" smtClean="0">
                <a:solidFill>
                  <a:srgbClr val="00DE64"/>
                </a:solidFill>
              </a:rPr>
              <a:t>) mod </a:t>
            </a:r>
            <a:r>
              <a:rPr lang="en-US" sz="4000" i="1" dirty="0" smtClean="0">
                <a:solidFill>
                  <a:srgbClr val="00DE64"/>
                </a:solidFill>
              </a:rPr>
              <a:t>p</a:t>
            </a:r>
          </a:p>
          <a:p>
            <a:r>
              <a:rPr lang="en-US" sz="4000" dirty="0" smtClean="0"/>
              <a:t>GM:  </a:t>
            </a:r>
            <a:r>
              <a:rPr lang="en-US" sz="4000" i="1" dirty="0" smtClean="0">
                <a:solidFill>
                  <a:srgbClr val="00DE64"/>
                </a:solidFill>
              </a:rPr>
              <a:t>E</a:t>
            </a:r>
            <a:r>
              <a:rPr lang="en-US" sz="4000" dirty="0" smtClean="0">
                <a:solidFill>
                  <a:srgbClr val="00DE64"/>
                </a:solidFill>
              </a:rPr>
              <a:t>(</a:t>
            </a:r>
            <a:r>
              <a:rPr lang="en-US" sz="4000" i="1" dirty="0" err="1" smtClean="0">
                <a:solidFill>
                  <a:srgbClr val="00DE64"/>
                </a:solidFill>
              </a:rPr>
              <a:t>b,r</a:t>
            </a:r>
            <a:r>
              <a:rPr lang="en-US" sz="4000" dirty="0" smtClean="0">
                <a:solidFill>
                  <a:srgbClr val="00DE64"/>
                </a:solidFill>
              </a:rPr>
              <a:t>) = </a:t>
            </a:r>
            <a:r>
              <a:rPr lang="en-US" sz="4000" i="1" dirty="0" smtClean="0">
                <a:solidFill>
                  <a:srgbClr val="00DE64"/>
                </a:solidFill>
              </a:rPr>
              <a:t>r</a:t>
            </a:r>
            <a:r>
              <a:rPr lang="en-US" sz="4000" i="1" baseline="30000" dirty="0" smtClean="0">
                <a:solidFill>
                  <a:srgbClr val="00DE64"/>
                </a:solidFill>
              </a:rPr>
              <a:t>2</a:t>
            </a:r>
            <a:r>
              <a:rPr lang="en-US" sz="4000" i="1" dirty="0" smtClean="0">
                <a:solidFill>
                  <a:srgbClr val="00DE64"/>
                </a:solidFill>
              </a:rPr>
              <a:t>g</a:t>
            </a:r>
            <a:r>
              <a:rPr lang="en-US" sz="4000" i="1" baseline="30000" dirty="0" smtClean="0">
                <a:solidFill>
                  <a:srgbClr val="00DE64"/>
                </a:solidFill>
              </a:rPr>
              <a:t>b</a:t>
            </a:r>
            <a:r>
              <a:rPr lang="en-US" sz="4000" i="1" dirty="0" smtClean="0">
                <a:solidFill>
                  <a:srgbClr val="00DE64"/>
                </a:solidFill>
              </a:rPr>
              <a:t> </a:t>
            </a:r>
            <a:r>
              <a:rPr lang="en-US" sz="4000" dirty="0" smtClean="0">
                <a:solidFill>
                  <a:srgbClr val="00DE64"/>
                </a:solidFill>
              </a:rPr>
              <a:t>mod </a:t>
            </a:r>
            <a:r>
              <a:rPr lang="en-US" sz="4000" i="1" dirty="0" smtClean="0">
                <a:solidFill>
                  <a:srgbClr val="00DE64"/>
                </a:solidFill>
              </a:rPr>
              <a:t>n</a:t>
            </a:r>
          </a:p>
          <a:p>
            <a:r>
              <a:rPr lang="en-US" sz="4000" dirty="0" smtClean="0"/>
              <a:t>Benaloh:  </a:t>
            </a:r>
            <a:r>
              <a:rPr lang="en-US" sz="4000" i="1" dirty="0" smtClean="0">
                <a:solidFill>
                  <a:srgbClr val="00DE64"/>
                </a:solidFill>
              </a:rPr>
              <a:t>E</a:t>
            </a:r>
            <a:r>
              <a:rPr lang="en-US" sz="4000" dirty="0" smtClean="0">
                <a:solidFill>
                  <a:srgbClr val="00DE64"/>
                </a:solidFill>
              </a:rPr>
              <a:t>(</a:t>
            </a:r>
            <a:r>
              <a:rPr lang="en-US" sz="4000" i="1" dirty="0" err="1" smtClean="0">
                <a:solidFill>
                  <a:srgbClr val="00DE64"/>
                </a:solidFill>
              </a:rPr>
              <a:t>m,r</a:t>
            </a:r>
            <a:r>
              <a:rPr lang="en-US" sz="4000" dirty="0" smtClean="0">
                <a:solidFill>
                  <a:srgbClr val="00DE64"/>
                </a:solidFill>
              </a:rPr>
              <a:t>) = </a:t>
            </a:r>
            <a:r>
              <a:rPr lang="en-US" sz="4000" i="1" dirty="0" err="1" smtClean="0">
                <a:solidFill>
                  <a:srgbClr val="00DE64"/>
                </a:solidFill>
              </a:rPr>
              <a:t>r</a:t>
            </a:r>
            <a:r>
              <a:rPr lang="en-US" sz="4000" i="1" baseline="30000" dirty="0" err="1" smtClean="0">
                <a:solidFill>
                  <a:srgbClr val="00DE64"/>
                </a:solidFill>
              </a:rPr>
              <a:t>e</a:t>
            </a:r>
            <a:r>
              <a:rPr lang="en-US" sz="4000" i="1" dirty="0" err="1" smtClean="0">
                <a:solidFill>
                  <a:srgbClr val="00DE64"/>
                </a:solidFill>
              </a:rPr>
              <a:t>g</a:t>
            </a:r>
            <a:r>
              <a:rPr lang="en-US" sz="4000" i="1" baseline="30000" dirty="0" err="1" smtClean="0">
                <a:solidFill>
                  <a:srgbClr val="00DE64"/>
                </a:solidFill>
              </a:rPr>
              <a:t>m</a:t>
            </a:r>
            <a:r>
              <a:rPr lang="en-US" sz="4000" i="1" dirty="0" smtClean="0">
                <a:solidFill>
                  <a:srgbClr val="00DE64"/>
                </a:solidFill>
              </a:rPr>
              <a:t> </a:t>
            </a:r>
            <a:r>
              <a:rPr lang="en-US" sz="4000" dirty="0" smtClean="0">
                <a:solidFill>
                  <a:srgbClr val="00DE64"/>
                </a:solidFill>
              </a:rPr>
              <a:t>mod </a:t>
            </a:r>
            <a:r>
              <a:rPr lang="en-US" sz="4000" i="1" dirty="0" smtClean="0">
                <a:solidFill>
                  <a:srgbClr val="00DE64"/>
                </a:solidFill>
              </a:rPr>
              <a:t>n</a:t>
            </a:r>
            <a:endParaRPr lang="en-US" sz="4000" dirty="0" smtClean="0">
              <a:solidFill>
                <a:srgbClr val="00DE64"/>
              </a:solidFill>
            </a:endParaRPr>
          </a:p>
          <a:p>
            <a:r>
              <a:rPr lang="en-US" sz="4000" dirty="0" err="1" smtClean="0"/>
              <a:t>Pallier</a:t>
            </a:r>
            <a:r>
              <a:rPr lang="en-US" sz="4000" dirty="0" smtClean="0"/>
              <a:t>:  </a:t>
            </a:r>
            <a:r>
              <a:rPr lang="en-US" sz="4000" i="1" dirty="0" smtClean="0">
                <a:solidFill>
                  <a:srgbClr val="00DE64"/>
                </a:solidFill>
              </a:rPr>
              <a:t>E</a:t>
            </a:r>
            <a:r>
              <a:rPr lang="en-US" sz="4000" dirty="0" smtClean="0">
                <a:solidFill>
                  <a:srgbClr val="00DE64"/>
                </a:solidFill>
              </a:rPr>
              <a:t>(</a:t>
            </a:r>
            <a:r>
              <a:rPr lang="en-US" sz="4000" i="1" dirty="0" err="1" smtClean="0">
                <a:solidFill>
                  <a:srgbClr val="00DE64"/>
                </a:solidFill>
              </a:rPr>
              <a:t>m,r</a:t>
            </a:r>
            <a:r>
              <a:rPr lang="en-US" sz="4000" dirty="0" smtClean="0">
                <a:solidFill>
                  <a:srgbClr val="00DE64"/>
                </a:solidFill>
              </a:rPr>
              <a:t>) = </a:t>
            </a:r>
            <a:r>
              <a:rPr lang="en-US" sz="4000" i="1" dirty="0" err="1" smtClean="0">
                <a:solidFill>
                  <a:srgbClr val="00DE64"/>
                </a:solidFill>
              </a:rPr>
              <a:t>r</a:t>
            </a:r>
            <a:r>
              <a:rPr lang="en-US" sz="4000" i="1" baseline="30000" dirty="0" err="1" smtClean="0">
                <a:solidFill>
                  <a:srgbClr val="00DE64"/>
                </a:solidFill>
              </a:rPr>
              <a:t>n</a:t>
            </a:r>
            <a:r>
              <a:rPr lang="en-US" sz="4000" i="1" dirty="0" err="1" smtClean="0">
                <a:solidFill>
                  <a:srgbClr val="00DE64"/>
                </a:solidFill>
              </a:rPr>
              <a:t>g</a:t>
            </a:r>
            <a:r>
              <a:rPr lang="en-US" sz="4000" i="1" baseline="30000" dirty="0" err="1" smtClean="0">
                <a:solidFill>
                  <a:srgbClr val="00DE64"/>
                </a:solidFill>
              </a:rPr>
              <a:t>m</a:t>
            </a:r>
            <a:r>
              <a:rPr lang="en-US" sz="4000" i="1" dirty="0" smtClean="0">
                <a:solidFill>
                  <a:srgbClr val="00DE64"/>
                </a:solidFill>
              </a:rPr>
              <a:t> </a:t>
            </a:r>
            <a:r>
              <a:rPr lang="en-US" sz="4000" dirty="0" smtClean="0">
                <a:solidFill>
                  <a:srgbClr val="00DE64"/>
                </a:solidFill>
              </a:rPr>
              <a:t>mod </a:t>
            </a:r>
            <a:r>
              <a:rPr lang="en-US" sz="4000" i="1" dirty="0" smtClean="0">
                <a:solidFill>
                  <a:srgbClr val="00DE64"/>
                </a:solidFill>
              </a:rPr>
              <a:t>n</a:t>
            </a:r>
            <a:r>
              <a:rPr lang="en-US" sz="4000" baseline="30000" dirty="0" smtClean="0">
                <a:solidFill>
                  <a:srgbClr val="00DE64"/>
                </a:solidFill>
              </a:rPr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4227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5251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6275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7299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8323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9347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0371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0371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Elections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ran-vote-campaign-waterloo-bridge-lond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980" y="3211671"/>
            <a:ext cx="3810000" cy="2857500"/>
          </a:xfrm>
        </p:spPr>
      </p:pic>
      <p:pic>
        <p:nvPicPr>
          <p:cNvPr id="6" name="Picture 5" descr="iran0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7280" y="963930"/>
            <a:ext cx="3810000" cy="270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3443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4467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5491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6515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7539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63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9587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4000" smtClean="0"/>
          </a:p>
          <a:p>
            <a:pPr>
              <a:buFontTx/>
              <a:buNone/>
            </a:pPr>
            <a:r>
              <a:rPr lang="en-US" sz="4000" smtClean="0"/>
              <a:t>The </a:t>
            </a:r>
            <a:r>
              <a:rPr lang="en-US" sz="4000" i="1" smtClean="0"/>
              <a:t>sum</a:t>
            </a:r>
            <a:r>
              <a:rPr lang="en-US" sz="4000" smtClean="0"/>
              <a:t> of the </a:t>
            </a:r>
            <a:r>
              <a:rPr lang="en-US" sz="4000" i="1" smtClean="0"/>
              <a:t>shares</a:t>
            </a:r>
            <a:r>
              <a:rPr lang="en-US" sz="4000" smtClean="0"/>
              <a:t> of the votes constitute </a:t>
            </a:r>
            <a:r>
              <a:rPr lang="en-US" sz="4000" i="1" smtClean="0"/>
              <a:t>shares</a:t>
            </a:r>
            <a:r>
              <a:rPr lang="en-US" sz="4000" smtClean="0"/>
              <a:t> of the </a:t>
            </a:r>
            <a:r>
              <a:rPr lang="en-US" sz="4000" i="1" smtClean="0"/>
              <a:t>sum</a:t>
            </a:r>
            <a:r>
              <a:rPr lang="en-US" sz="4000" smtClean="0"/>
              <a:t> of the votes.</a:t>
            </a:r>
          </a:p>
        </p:txBody>
      </p:sp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1635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2659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ran_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0100" y="1424781"/>
            <a:ext cx="3048000" cy="3048000"/>
          </a:xfrm>
        </p:spPr>
      </p:pic>
      <p:pic>
        <p:nvPicPr>
          <p:cNvPr id="5" name="Picture 4" descr="where_is_my_vote_iran_election_magnet-p147763560060734510tmn8_2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8720" y="2133600"/>
            <a:ext cx="3200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3683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4707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5731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6755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7779" name="Group 3"/>
          <p:cNvGraphicFramePr>
            <a:graphicFrameLocks noGrp="1"/>
          </p:cNvGraphicFramePr>
          <p:nvPr>
            <p:ph idx="1"/>
          </p:nvPr>
        </p:nvGraphicFramePr>
        <p:xfrm>
          <a:off x="685800" y="1905000"/>
          <a:ext cx="7772400" cy="4632960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1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Alice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Bob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Carol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David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Eve</a:t>
                      </a:r>
                    </a:p>
                  </a:txBody>
                  <a:tcPr horzOverflow="overflow">
                    <a:lnL cap="flat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66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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= </a:t>
                      </a:r>
                      <a:r>
                        <a:rPr kumimoji="1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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Multiple Authorities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j02601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337" y="1728788"/>
            <a:ext cx="4706938" cy="481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Mix-Based Elections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j0260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7382" y="2509838"/>
            <a:ext cx="1404937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3" descr="j0260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4380" y="2552700"/>
            <a:ext cx="294005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Homomorphic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DE6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Tallying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34" name="Line 18"/>
          <p:cNvSpPr>
            <a:spLocks noChangeShapeType="1"/>
          </p:cNvSpPr>
          <p:nvPr/>
        </p:nvSpPr>
        <p:spPr bwMode="auto">
          <a:xfrm>
            <a:off x="1377950" y="32654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35" name="Line 19"/>
          <p:cNvSpPr>
            <a:spLocks noChangeShapeType="1"/>
          </p:cNvSpPr>
          <p:nvPr/>
        </p:nvSpPr>
        <p:spPr bwMode="auto">
          <a:xfrm>
            <a:off x="1377950" y="41671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38" name="Line 22"/>
          <p:cNvSpPr>
            <a:spLocks noChangeShapeType="1"/>
          </p:cNvSpPr>
          <p:nvPr/>
        </p:nvSpPr>
        <p:spPr bwMode="auto">
          <a:xfrm>
            <a:off x="1377950" y="50180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39" name="Line 23"/>
          <p:cNvSpPr>
            <a:spLocks noChangeShapeType="1"/>
          </p:cNvSpPr>
          <p:nvPr/>
        </p:nvSpPr>
        <p:spPr bwMode="auto">
          <a:xfrm>
            <a:off x="1377950" y="59197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Mix-Net Paradigm</a:t>
            </a:r>
          </a:p>
        </p:txBody>
      </p:sp>
      <p:sp>
        <p:nvSpPr>
          <p:cNvPr id="1007620" name="Rectangle 4"/>
          <p:cNvSpPr>
            <a:spLocks noChangeArrowheads="1"/>
          </p:cNvSpPr>
          <p:nvPr/>
        </p:nvSpPr>
        <p:spPr bwMode="auto">
          <a:xfrm>
            <a:off x="3221038" y="29813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/>
              <a:t>MIX</a:t>
            </a:r>
          </a:p>
        </p:txBody>
      </p:sp>
      <p:sp>
        <p:nvSpPr>
          <p:cNvPr id="1007621" name="Rectangle 5"/>
          <p:cNvSpPr>
            <a:spLocks noChangeArrowheads="1"/>
          </p:cNvSpPr>
          <p:nvPr/>
        </p:nvSpPr>
        <p:spPr bwMode="auto">
          <a:xfrm>
            <a:off x="914400" y="30670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7622" name="Line 6"/>
          <p:cNvSpPr>
            <a:spLocks noChangeShapeType="1"/>
          </p:cNvSpPr>
          <p:nvPr/>
        </p:nvSpPr>
        <p:spPr bwMode="auto">
          <a:xfrm>
            <a:off x="9144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23" name="Line 7"/>
          <p:cNvSpPr>
            <a:spLocks noChangeShapeType="1"/>
          </p:cNvSpPr>
          <p:nvPr/>
        </p:nvSpPr>
        <p:spPr bwMode="auto">
          <a:xfrm flipV="1">
            <a:off x="13779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24" name="Rectangle 8"/>
          <p:cNvSpPr>
            <a:spLocks noChangeArrowheads="1"/>
          </p:cNvSpPr>
          <p:nvPr/>
        </p:nvSpPr>
        <p:spPr bwMode="auto">
          <a:xfrm>
            <a:off x="914400" y="39687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7625" name="Line 9"/>
          <p:cNvSpPr>
            <a:spLocks noChangeShapeType="1"/>
          </p:cNvSpPr>
          <p:nvPr/>
        </p:nvSpPr>
        <p:spPr bwMode="auto">
          <a:xfrm>
            <a:off x="9144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26" name="Line 10"/>
          <p:cNvSpPr>
            <a:spLocks noChangeShapeType="1"/>
          </p:cNvSpPr>
          <p:nvPr/>
        </p:nvSpPr>
        <p:spPr bwMode="auto">
          <a:xfrm flipV="1">
            <a:off x="13779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27" name="Rectangle 11"/>
          <p:cNvSpPr>
            <a:spLocks noChangeArrowheads="1"/>
          </p:cNvSpPr>
          <p:nvPr/>
        </p:nvSpPr>
        <p:spPr bwMode="auto">
          <a:xfrm>
            <a:off x="914400" y="48196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7628" name="Line 12"/>
          <p:cNvSpPr>
            <a:spLocks noChangeShapeType="1"/>
          </p:cNvSpPr>
          <p:nvPr/>
        </p:nvSpPr>
        <p:spPr bwMode="auto">
          <a:xfrm>
            <a:off x="9144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29" name="Line 13"/>
          <p:cNvSpPr>
            <a:spLocks noChangeShapeType="1"/>
          </p:cNvSpPr>
          <p:nvPr/>
        </p:nvSpPr>
        <p:spPr bwMode="auto">
          <a:xfrm flipV="1">
            <a:off x="13779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30" name="Rectangle 14"/>
          <p:cNvSpPr>
            <a:spLocks noChangeArrowheads="1"/>
          </p:cNvSpPr>
          <p:nvPr/>
        </p:nvSpPr>
        <p:spPr bwMode="auto">
          <a:xfrm>
            <a:off x="914400" y="57213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7631" name="Line 15"/>
          <p:cNvSpPr>
            <a:spLocks noChangeShapeType="1"/>
          </p:cNvSpPr>
          <p:nvPr/>
        </p:nvSpPr>
        <p:spPr bwMode="auto">
          <a:xfrm>
            <a:off x="9144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32" name="Line 16"/>
          <p:cNvSpPr>
            <a:spLocks noChangeShapeType="1"/>
          </p:cNvSpPr>
          <p:nvPr/>
        </p:nvSpPr>
        <p:spPr bwMode="auto">
          <a:xfrm flipV="1">
            <a:off x="13779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44" name="Line 28"/>
          <p:cNvSpPr>
            <a:spLocks noChangeShapeType="1"/>
          </p:cNvSpPr>
          <p:nvPr/>
        </p:nvSpPr>
        <p:spPr bwMode="auto">
          <a:xfrm>
            <a:off x="5962650" y="32654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48" name="Line 32"/>
          <p:cNvSpPr>
            <a:spLocks noChangeShapeType="1"/>
          </p:cNvSpPr>
          <p:nvPr/>
        </p:nvSpPr>
        <p:spPr bwMode="auto">
          <a:xfrm>
            <a:off x="5962650" y="41671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49" name="Line 33"/>
          <p:cNvSpPr>
            <a:spLocks noChangeShapeType="1"/>
          </p:cNvSpPr>
          <p:nvPr/>
        </p:nvSpPr>
        <p:spPr bwMode="auto">
          <a:xfrm>
            <a:off x="5962650" y="50180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50" name="Line 34"/>
          <p:cNvSpPr>
            <a:spLocks noChangeShapeType="1"/>
          </p:cNvSpPr>
          <p:nvPr/>
        </p:nvSpPr>
        <p:spPr bwMode="auto">
          <a:xfrm>
            <a:off x="5962650" y="59197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7651" name="Rectangle 35"/>
          <p:cNvSpPr>
            <a:spLocks noChangeArrowheads="1"/>
          </p:cNvSpPr>
          <p:nvPr/>
        </p:nvSpPr>
        <p:spPr bwMode="auto">
          <a:xfrm>
            <a:off x="7248525" y="2955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7652" name="Rectangle 36"/>
          <p:cNvSpPr>
            <a:spLocks noChangeArrowheads="1"/>
          </p:cNvSpPr>
          <p:nvPr/>
        </p:nvSpPr>
        <p:spPr bwMode="auto">
          <a:xfrm>
            <a:off x="7248525" y="3844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7653" name="Rectangle 37"/>
          <p:cNvSpPr>
            <a:spLocks noChangeArrowheads="1"/>
          </p:cNvSpPr>
          <p:nvPr/>
        </p:nvSpPr>
        <p:spPr bwMode="auto">
          <a:xfrm>
            <a:off x="7248525" y="4721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7654" name="Rectangle 38"/>
          <p:cNvSpPr>
            <a:spLocks noChangeArrowheads="1"/>
          </p:cNvSpPr>
          <p:nvPr/>
        </p:nvSpPr>
        <p:spPr bwMode="auto">
          <a:xfrm>
            <a:off x="7248525" y="5610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656" name="Line 16"/>
          <p:cNvSpPr>
            <a:spLocks noChangeShapeType="1"/>
          </p:cNvSpPr>
          <p:nvPr/>
        </p:nvSpPr>
        <p:spPr bwMode="auto">
          <a:xfrm>
            <a:off x="1377950" y="32654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7" name="Line 17"/>
          <p:cNvSpPr>
            <a:spLocks noChangeShapeType="1"/>
          </p:cNvSpPr>
          <p:nvPr/>
        </p:nvSpPr>
        <p:spPr bwMode="auto">
          <a:xfrm>
            <a:off x="1377950" y="41671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8" name="Line 18"/>
          <p:cNvSpPr>
            <a:spLocks noChangeShapeType="1"/>
          </p:cNvSpPr>
          <p:nvPr/>
        </p:nvSpPr>
        <p:spPr bwMode="auto">
          <a:xfrm>
            <a:off x="1377950" y="50180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9" name="Line 19"/>
          <p:cNvSpPr>
            <a:spLocks noChangeShapeType="1"/>
          </p:cNvSpPr>
          <p:nvPr/>
        </p:nvSpPr>
        <p:spPr bwMode="auto">
          <a:xfrm>
            <a:off x="1377950" y="5919788"/>
            <a:ext cx="184308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Mix-Net Paradigm</a:t>
            </a:r>
          </a:p>
        </p:txBody>
      </p:sp>
      <p:sp>
        <p:nvSpPr>
          <p:cNvPr id="1008643" name="Rectangle 3"/>
          <p:cNvSpPr>
            <a:spLocks noChangeArrowheads="1"/>
          </p:cNvSpPr>
          <p:nvPr/>
        </p:nvSpPr>
        <p:spPr bwMode="auto">
          <a:xfrm>
            <a:off x="3221038" y="29813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/>
              <a:t>MIX</a:t>
            </a:r>
          </a:p>
        </p:txBody>
      </p:sp>
      <p:sp>
        <p:nvSpPr>
          <p:cNvPr id="1008644" name="Rectangle 4"/>
          <p:cNvSpPr>
            <a:spLocks noChangeArrowheads="1"/>
          </p:cNvSpPr>
          <p:nvPr/>
        </p:nvSpPr>
        <p:spPr bwMode="auto">
          <a:xfrm>
            <a:off x="914400" y="30670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8645" name="Line 5"/>
          <p:cNvSpPr>
            <a:spLocks noChangeShapeType="1"/>
          </p:cNvSpPr>
          <p:nvPr/>
        </p:nvSpPr>
        <p:spPr bwMode="auto">
          <a:xfrm>
            <a:off x="9144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46" name="Line 6"/>
          <p:cNvSpPr>
            <a:spLocks noChangeShapeType="1"/>
          </p:cNvSpPr>
          <p:nvPr/>
        </p:nvSpPr>
        <p:spPr bwMode="auto">
          <a:xfrm flipV="1">
            <a:off x="13779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47" name="Rectangle 7"/>
          <p:cNvSpPr>
            <a:spLocks noChangeArrowheads="1"/>
          </p:cNvSpPr>
          <p:nvPr/>
        </p:nvSpPr>
        <p:spPr bwMode="auto">
          <a:xfrm>
            <a:off x="914400" y="39687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8648" name="Line 8"/>
          <p:cNvSpPr>
            <a:spLocks noChangeShapeType="1"/>
          </p:cNvSpPr>
          <p:nvPr/>
        </p:nvSpPr>
        <p:spPr bwMode="auto">
          <a:xfrm>
            <a:off x="9144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49" name="Line 9"/>
          <p:cNvSpPr>
            <a:spLocks noChangeShapeType="1"/>
          </p:cNvSpPr>
          <p:nvPr/>
        </p:nvSpPr>
        <p:spPr bwMode="auto">
          <a:xfrm flipV="1">
            <a:off x="13779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0" name="Rectangle 10"/>
          <p:cNvSpPr>
            <a:spLocks noChangeArrowheads="1"/>
          </p:cNvSpPr>
          <p:nvPr/>
        </p:nvSpPr>
        <p:spPr bwMode="auto">
          <a:xfrm>
            <a:off x="914400" y="48196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8651" name="Line 11"/>
          <p:cNvSpPr>
            <a:spLocks noChangeShapeType="1"/>
          </p:cNvSpPr>
          <p:nvPr/>
        </p:nvSpPr>
        <p:spPr bwMode="auto">
          <a:xfrm>
            <a:off x="9144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2" name="Line 12"/>
          <p:cNvSpPr>
            <a:spLocks noChangeShapeType="1"/>
          </p:cNvSpPr>
          <p:nvPr/>
        </p:nvSpPr>
        <p:spPr bwMode="auto">
          <a:xfrm flipV="1">
            <a:off x="13779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3" name="Rectangle 13"/>
          <p:cNvSpPr>
            <a:spLocks noChangeArrowheads="1"/>
          </p:cNvSpPr>
          <p:nvPr/>
        </p:nvSpPr>
        <p:spPr bwMode="auto">
          <a:xfrm>
            <a:off x="914400" y="5721350"/>
            <a:ext cx="914400" cy="38417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08654" name="Line 14"/>
          <p:cNvSpPr>
            <a:spLocks noChangeShapeType="1"/>
          </p:cNvSpPr>
          <p:nvPr/>
        </p:nvSpPr>
        <p:spPr bwMode="auto">
          <a:xfrm>
            <a:off x="9144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55" name="Line 15"/>
          <p:cNvSpPr>
            <a:spLocks noChangeShapeType="1"/>
          </p:cNvSpPr>
          <p:nvPr/>
        </p:nvSpPr>
        <p:spPr bwMode="auto">
          <a:xfrm flipV="1">
            <a:off x="13779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60" name="Line 20"/>
          <p:cNvSpPr>
            <a:spLocks noChangeShapeType="1"/>
          </p:cNvSpPr>
          <p:nvPr/>
        </p:nvSpPr>
        <p:spPr bwMode="auto">
          <a:xfrm>
            <a:off x="5962650" y="32654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61" name="Line 21"/>
          <p:cNvSpPr>
            <a:spLocks noChangeShapeType="1"/>
          </p:cNvSpPr>
          <p:nvPr/>
        </p:nvSpPr>
        <p:spPr bwMode="auto">
          <a:xfrm>
            <a:off x="5962650" y="41671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62" name="Line 22"/>
          <p:cNvSpPr>
            <a:spLocks noChangeShapeType="1"/>
          </p:cNvSpPr>
          <p:nvPr/>
        </p:nvSpPr>
        <p:spPr bwMode="auto">
          <a:xfrm>
            <a:off x="5962650" y="50180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63" name="Line 23"/>
          <p:cNvSpPr>
            <a:spLocks noChangeShapeType="1"/>
          </p:cNvSpPr>
          <p:nvPr/>
        </p:nvSpPr>
        <p:spPr bwMode="auto">
          <a:xfrm>
            <a:off x="5962650" y="59197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64" name="Rectangle 24"/>
          <p:cNvSpPr>
            <a:spLocks noChangeArrowheads="1"/>
          </p:cNvSpPr>
          <p:nvPr/>
        </p:nvSpPr>
        <p:spPr bwMode="auto">
          <a:xfrm>
            <a:off x="7248525" y="2955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8665" name="Rectangle 25"/>
          <p:cNvSpPr>
            <a:spLocks noChangeArrowheads="1"/>
          </p:cNvSpPr>
          <p:nvPr/>
        </p:nvSpPr>
        <p:spPr bwMode="auto">
          <a:xfrm>
            <a:off x="7248525" y="3844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8666" name="Rectangle 26"/>
          <p:cNvSpPr>
            <a:spLocks noChangeArrowheads="1"/>
          </p:cNvSpPr>
          <p:nvPr/>
        </p:nvSpPr>
        <p:spPr bwMode="auto">
          <a:xfrm>
            <a:off x="7248525" y="4721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8667" name="Rectangle 27"/>
          <p:cNvSpPr>
            <a:spLocks noChangeArrowheads="1"/>
          </p:cNvSpPr>
          <p:nvPr/>
        </p:nvSpPr>
        <p:spPr bwMode="auto">
          <a:xfrm>
            <a:off x="7248525" y="5610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08668" name="Line 28"/>
          <p:cNvSpPr>
            <a:spLocks noChangeShapeType="1"/>
          </p:cNvSpPr>
          <p:nvPr/>
        </p:nvSpPr>
        <p:spPr bwMode="auto">
          <a:xfrm>
            <a:off x="3221038" y="5018088"/>
            <a:ext cx="2743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69" name="Line 29"/>
          <p:cNvSpPr>
            <a:spLocks noChangeShapeType="1"/>
          </p:cNvSpPr>
          <p:nvPr/>
        </p:nvSpPr>
        <p:spPr bwMode="auto">
          <a:xfrm>
            <a:off x="3221038" y="3265488"/>
            <a:ext cx="2743200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70" name="Line 30"/>
          <p:cNvSpPr>
            <a:spLocks noChangeShapeType="1"/>
          </p:cNvSpPr>
          <p:nvPr/>
        </p:nvSpPr>
        <p:spPr bwMode="auto">
          <a:xfrm>
            <a:off x="3221038" y="4167188"/>
            <a:ext cx="2741612" cy="1752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8671" name="Line 31"/>
          <p:cNvSpPr>
            <a:spLocks noChangeShapeType="1"/>
          </p:cNvSpPr>
          <p:nvPr/>
        </p:nvSpPr>
        <p:spPr bwMode="auto">
          <a:xfrm flipV="1">
            <a:off x="3221038" y="3265488"/>
            <a:ext cx="2741612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Mixes</a:t>
            </a:r>
          </a:p>
        </p:txBody>
      </p:sp>
      <p:sp>
        <p:nvSpPr>
          <p:cNvPr id="1022979" name="Rectangle 3"/>
          <p:cNvSpPr>
            <a:spLocks noChangeArrowheads="1"/>
          </p:cNvSpPr>
          <p:nvPr/>
        </p:nvSpPr>
        <p:spPr bwMode="auto">
          <a:xfrm>
            <a:off x="5862638" y="2981325"/>
            <a:ext cx="1357312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/>
              <a:t>MIX</a:t>
            </a:r>
          </a:p>
        </p:txBody>
      </p:sp>
      <p:sp>
        <p:nvSpPr>
          <p:cNvPr id="1022980" name="Rectangle 4"/>
          <p:cNvSpPr>
            <a:spLocks noChangeArrowheads="1"/>
          </p:cNvSpPr>
          <p:nvPr/>
        </p:nvSpPr>
        <p:spPr bwMode="auto">
          <a:xfrm>
            <a:off x="4381500" y="3067050"/>
            <a:ext cx="914400" cy="384175"/>
          </a:xfrm>
          <a:prstGeom prst="rect">
            <a:avLst/>
          </a:prstGeom>
          <a:solidFill>
            <a:srgbClr val="96F991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2981" name="Line 5"/>
          <p:cNvSpPr>
            <a:spLocks noChangeShapeType="1"/>
          </p:cNvSpPr>
          <p:nvPr/>
        </p:nvSpPr>
        <p:spPr bwMode="auto">
          <a:xfrm>
            <a:off x="43815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82" name="Line 6"/>
          <p:cNvSpPr>
            <a:spLocks noChangeShapeType="1"/>
          </p:cNvSpPr>
          <p:nvPr/>
        </p:nvSpPr>
        <p:spPr bwMode="auto">
          <a:xfrm flipV="1">
            <a:off x="48450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83" name="Rectangle 7"/>
          <p:cNvSpPr>
            <a:spLocks noChangeArrowheads="1"/>
          </p:cNvSpPr>
          <p:nvPr/>
        </p:nvSpPr>
        <p:spPr bwMode="auto">
          <a:xfrm>
            <a:off x="4381500" y="3968750"/>
            <a:ext cx="914400" cy="384175"/>
          </a:xfrm>
          <a:prstGeom prst="rect">
            <a:avLst/>
          </a:prstGeom>
          <a:solidFill>
            <a:srgbClr val="96F991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2984" name="Line 8"/>
          <p:cNvSpPr>
            <a:spLocks noChangeShapeType="1"/>
          </p:cNvSpPr>
          <p:nvPr/>
        </p:nvSpPr>
        <p:spPr bwMode="auto">
          <a:xfrm>
            <a:off x="43815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85" name="Line 9"/>
          <p:cNvSpPr>
            <a:spLocks noChangeShapeType="1"/>
          </p:cNvSpPr>
          <p:nvPr/>
        </p:nvSpPr>
        <p:spPr bwMode="auto">
          <a:xfrm flipV="1">
            <a:off x="48450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86" name="Rectangle 10"/>
          <p:cNvSpPr>
            <a:spLocks noChangeArrowheads="1"/>
          </p:cNvSpPr>
          <p:nvPr/>
        </p:nvSpPr>
        <p:spPr bwMode="auto">
          <a:xfrm>
            <a:off x="4381500" y="4819650"/>
            <a:ext cx="914400" cy="384175"/>
          </a:xfrm>
          <a:prstGeom prst="rect">
            <a:avLst/>
          </a:prstGeom>
          <a:solidFill>
            <a:srgbClr val="96F991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2987" name="Line 11"/>
          <p:cNvSpPr>
            <a:spLocks noChangeShapeType="1"/>
          </p:cNvSpPr>
          <p:nvPr/>
        </p:nvSpPr>
        <p:spPr bwMode="auto">
          <a:xfrm>
            <a:off x="43815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88" name="Line 12"/>
          <p:cNvSpPr>
            <a:spLocks noChangeShapeType="1"/>
          </p:cNvSpPr>
          <p:nvPr/>
        </p:nvSpPr>
        <p:spPr bwMode="auto">
          <a:xfrm flipV="1">
            <a:off x="48450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89" name="Rectangle 13"/>
          <p:cNvSpPr>
            <a:spLocks noChangeArrowheads="1"/>
          </p:cNvSpPr>
          <p:nvPr/>
        </p:nvSpPr>
        <p:spPr bwMode="auto">
          <a:xfrm>
            <a:off x="4381500" y="5721350"/>
            <a:ext cx="914400" cy="384175"/>
          </a:xfrm>
          <a:prstGeom prst="rect">
            <a:avLst/>
          </a:prstGeom>
          <a:solidFill>
            <a:srgbClr val="96F991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2990" name="Line 14"/>
          <p:cNvSpPr>
            <a:spLocks noChangeShapeType="1"/>
          </p:cNvSpPr>
          <p:nvPr/>
        </p:nvSpPr>
        <p:spPr bwMode="auto">
          <a:xfrm>
            <a:off x="43815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1" name="Line 15"/>
          <p:cNvSpPr>
            <a:spLocks noChangeShapeType="1"/>
          </p:cNvSpPr>
          <p:nvPr/>
        </p:nvSpPr>
        <p:spPr bwMode="auto">
          <a:xfrm flipV="1">
            <a:off x="48450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2" name="Line 16"/>
          <p:cNvSpPr>
            <a:spLocks noChangeShapeType="1"/>
          </p:cNvSpPr>
          <p:nvPr/>
        </p:nvSpPr>
        <p:spPr bwMode="auto">
          <a:xfrm>
            <a:off x="5295900" y="32654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3" name="Line 17"/>
          <p:cNvSpPr>
            <a:spLocks noChangeShapeType="1"/>
          </p:cNvSpPr>
          <p:nvPr/>
        </p:nvSpPr>
        <p:spPr bwMode="auto">
          <a:xfrm>
            <a:off x="5295900" y="41671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4" name="Line 18"/>
          <p:cNvSpPr>
            <a:spLocks noChangeShapeType="1"/>
          </p:cNvSpPr>
          <p:nvPr/>
        </p:nvSpPr>
        <p:spPr bwMode="auto">
          <a:xfrm>
            <a:off x="5295900" y="50180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5" name="Line 19"/>
          <p:cNvSpPr>
            <a:spLocks noChangeShapeType="1"/>
          </p:cNvSpPr>
          <p:nvPr/>
        </p:nvSpPr>
        <p:spPr bwMode="auto">
          <a:xfrm>
            <a:off x="5295900" y="59197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6" name="Line 20"/>
          <p:cNvSpPr>
            <a:spLocks noChangeShapeType="1"/>
          </p:cNvSpPr>
          <p:nvPr/>
        </p:nvSpPr>
        <p:spPr bwMode="auto">
          <a:xfrm>
            <a:off x="7213600" y="32654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7" name="Line 21"/>
          <p:cNvSpPr>
            <a:spLocks noChangeShapeType="1"/>
          </p:cNvSpPr>
          <p:nvPr/>
        </p:nvSpPr>
        <p:spPr bwMode="auto">
          <a:xfrm>
            <a:off x="7213600" y="41671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8" name="Line 22"/>
          <p:cNvSpPr>
            <a:spLocks noChangeShapeType="1"/>
          </p:cNvSpPr>
          <p:nvPr/>
        </p:nvSpPr>
        <p:spPr bwMode="auto">
          <a:xfrm>
            <a:off x="7213600" y="50180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2999" name="Line 23"/>
          <p:cNvSpPr>
            <a:spLocks noChangeShapeType="1"/>
          </p:cNvSpPr>
          <p:nvPr/>
        </p:nvSpPr>
        <p:spPr bwMode="auto">
          <a:xfrm>
            <a:off x="7213600" y="59197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00" name="Rectangle 24"/>
          <p:cNvSpPr>
            <a:spLocks noChangeArrowheads="1"/>
          </p:cNvSpPr>
          <p:nvPr/>
        </p:nvSpPr>
        <p:spPr bwMode="auto">
          <a:xfrm>
            <a:off x="7804150" y="2955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23001" name="Rectangle 25"/>
          <p:cNvSpPr>
            <a:spLocks noChangeArrowheads="1"/>
          </p:cNvSpPr>
          <p:nvPr/>
        </p:nvSpPr>
        <p:spPr bwMode="auto">
          <a:xfrm>
            <a:off x="7804150" y="3844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23002" name="Rectangle 26"/>
          <p:cNvSpPr>
            <a:spLocks noChangeArrowheads="1"/>
          </p:cNvSpPr>
          <p:nvPr/>
        </p:nvSpPr>
        <p:spPr bwMode="auto">
          <a:xfrm>
            <a:off x="7804150" y="4721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23003" name="Rectangle 27"/>
          <p:cNvSpPr>
            <a:spLocks noChangeArrowheads="1"/>
          </p:cNvSpPr>
          <p:nvPr/>
        </p:nvSpPr>
        <p:spPr bwMode="auto">
          <a:xfrm>
            <a:off x="7804150" y="5610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dirty="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23004" name="Line 28"/>
          <p:cNvSpPr>
            <a:spLocks noChangeShapeType="1"/>
          </p:cNvSpPr>
          <p:nvPr/>
        </p:nvSpPr>
        <p:spPr bwMode="auto">
          <a:xfrm>
            <a:off x="5862638" y="5018088"/>
            <a:ext cx="1357312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05" name="Line 29"/>
          <p:cNvSpPr>
            <a:spLocks noChangeShapeType="1"/>
          </p:cNvSpPr>
          <p:nvPr/>
        </p:nvSpPr>
        <p:spPr bwMode="auto">
          <a:xfrm>
            <a:off x="5862638" y="3265488"/>
            <a:ext cx="1357312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06" name="Line 30"/>
          <p:cNvSpPr>
            <a:spLocks noChangeShapeType="1"/>
          </p:cNvSpPr>
          <p:nvPr/>
        </p:nvSpPr>
        <p:spPr bwMode="auto">
          <a:xfrm>
            <a:off x="5862638" y="4167188"/>
            <a:ext cx="1355725" cy="1752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07" name="Line 31"/>
          <p:cNvSpPr>
            <a:spLocks noChangeShapeType="1"/>
          </p:cNvSpPr>
          <p:nvPr/>
        </p:nvSpPr>
        <p:spPr bwMode="auto">
          <a:xfrm flipV="1">
            <a:off x="5862638" y="3265488"/>
            <a:ext cx="1357312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08" name="Rectangle 32"/>
          <p:cNvSpPr>
            <a:spLocks noChangeArrowheads="1"/>
          </p:cNvSpPr>
          <p:nvPr/>
        </p:nvSpPr>
        <p:spPr bwMode="auto">
          <a:xfrm>
            <a:off x="2436813" y="2978150"/>
            <a:ext cx="1357312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/>
              <a:t>MIX</a:t>
            </a:r>
          </a:p>
        </p:txBody>
      </p:sp>
      <p:sp>
        <p:nvSpPr>
          <p:cNvPr id="1023009" name="Line 33"/>
          <p:cNvSpPr>
            <a:spLocks noChangeShapeType="1"/>
          </p:cNvSpPr>
          <p:nvPr/>
        </p:nvSpPr>
        <p:spPr bwMode="auto">
          <a:xfrm>
            <a:off x="3787775" y="32623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0" name="Line 34"/>
          <p:cNvSpPr>
            <a:spLocks noChangeShapeType="1"/>
          </p:cNvSpPr>
          <p:nvPr/>
        </p:nvSpPr>
        <p:spPr bwMode="auto">
          <a:xfrm>
            <a:off x="3787775" y="41640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1" name="Line 35"/>
          <p:cNvSpPr>
            <a:spLocks noChangeShapeType="1"/>
          </p:cNvSpPr>
          <p:nvPr/>
        </p:nvSpPr>
        <p:spPr bwMode="auto">
          <a:xfrm>
            <a:off x="3787775" y="50149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2" name="Line 36"/>
          <p:cNvSpPr>
            <a:spLocks noChangeShapeType="1"/>
          </p:cNvSpPr>
          <p:nvPr/>
        </p:nvSpPr>
        <p:spPr bwMode="auto">
          <a:xfrm>
            <a:off x="3787775" y="59166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3" name="Line 37"/>
          <p:cNvSpPr>
            <a:spLocks noChangeShapeType="1"/>
          </p:cNvSpPr>
          <p:nvPr/>
        </p:nvSpPr>
        <p:spPr bwMode="auto">
          <a:xfrm>
            <a:off x="2436813" y="3265488"/>
            <a:ext cx="1357312" cy="17494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4" name="Line 38"/>
          <p:cNvSpPr>
            <a:spLocks noChangeShapeType="1"/>
          </p:cNvSpPr>
          <p:nvPr/>
        </p:nvSpPr>
        <p:spPr bwMode="auto">
          <a:xfrm>
            <a:off x="2436813" y="4164013"/>
            <a:ext cx="1357312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5" name="Line 39"/>
          <p:cNvSpPr>
            <a:spLocks noChangeShapeType="1"/>
          </p:cNvSpPr>
          <p:nvPr/>
        </p:nvSpPr>
        <p:spPr bwMode="auto">
          <a:xfrm>
            <a:off x="2436813" y="5014913"/>
            <a:ext cx="1355725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6" name="Line 40"/>
          <p:cNvSpPr>
            <a:spLocks noChangeShapeType="1"/>
          </p:cNvSpPr>
          <p:nvPr/>
        </p:nvSpPr>
        <p:spPr bwMode="auto">
          <a:xfrm flipV="1">
            <a:off x="2436813" y="3262313"/>
            <a:ext cx="1357312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7" name="Rectangle 41"/>
          <p:cNvSpPr>
            <a:spLocks noChangeArrowheads="1"/>
          </p:cNvSpPr>
          <p:nvPr/>
        </p:nvSpPr>
        <p:spPr bwMode="auto">
          <a:xfrm>
            <a:off x="685800" y="3011488"/>
            <a:ext cx="1217613" cy="49212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>
              <a:sym typeface="Wingdings" pitchFamily="2" charset="2"/>
            </a:endParaRPr>
          </a:p>
        </p:txBody>
      </p:sp>
      <p:sp>
        <p:nvSpPr>
          <p:cNvPr id="1023018" name="Line 42"/>
          <p:cNvSpPr>
            <a:spLocks noChangeShapeType="1"/>
          </p:cNvSpPr>
          <p:nvPr/>
        </p:nvSpPr>
        <p:spPr bwMode="auto">
          <a:xfrm>
            <a:off x="685800" y="3011488"/>
            <a:ext cx="620713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19" name="Line 43"/>
          <p:cNvSpPr>
            <a:spLocks noChangeShapeType="1"/>
          </p:cNvSpPr>
          <p:nvPr/>
        </p:nvSpPr>
        <p:spPr bwMode="auto">
          <a:xfrm flipV="1">
            <a:off x="1300163" y="3011488"/>
            <a:ext cx="603250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29" name="Line 53"/>
          <p:cNvSpPr>
            <a:spLocks noChangeShapeType="1"/>
          </p:cNvSpPr>
          <p:nvPr/>
        </p:nvSpPr>
        <p:spPr bwMode="auto">
          <a:xfrm flipV="1">
            <a:off x="1903413" y="3262313"/>
            <a:ext cx="525462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0" name="Line 54"/>
          <p:cNvSpPr>
            <a:spLocks noChangeShapeType="1"/>
          </p:cNvSpPr>
          <p:nvPr/>
        </p:nvSpPr>
        <p:spPr bwMode="auto">
          <a:xfrm>
            <a:off x="1903413" y="4164013"/>
            <a:ext cx="525462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1" name="Line 55"/>
          <p:cNvSpPr>
            <a:spLocks noChangeShapeType="1"/>
          </p:cNvSpPr>
          <p:nvPr/>
        </p:nvSpPr>
        <p:spPr bwMode="auto">
          <a:xfrm>
            <a:off x="1903413" y="5014913"/>
            <a:ext cx="525462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2" name="Line 56"/>
          <p:cNvSpPr>
            <a:spLocks noChangeShapeType="1"/>
          </p:cNvSpPr>
          <p:nvPr/>
        </p:nvSpPr>
        <p:spPr bwMode="auto">
          <a:xfrm>
            <a:off x="1903413" y="5916613"/>
            <a:ext cx="525462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3" name="Rectangle 57"/>
          <p:cNvSpPr>
            <a:spLocks noChangeArrowheads="1"/>
          </p:cNvSpPr>
          <p:nvPr/>
        </p:nvSpPr>
        <p:spPr bwMode="auto">
          <a:xfrm>
            <a:off x="682625" y="3919538"/>
            <a:ext cx="1217613" cy="49212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3034" name="Line 58"/>
          <p:cNvSpPr>
            <a:spLocks noChangeShapeType="1"/>
          </p:cNvSpPr>
          <p:nvPr/>
        </p:nvSpPr>
        <p:spPr bwMode="auto">
          <a:xfrm>
            <a:off x="682625" y="3919538"/>
            <a:ext cx="620713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5" name="Line 59"/>
          <p:cNvSpPr>
            <a:spLocks noChangeShapeType="1"/>
          </p:cNvSpPr>
          <p:nvPr/>
        </p:nvSpPr>
        <p:spPr bwMode="auto">
          <a:xfrm flipV="1">
            <a:off x="1303338" y="3919538"/>
            <a:ext cx="596900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6" name="Rectangle 60"/>
          <p:cNvSpPr>
            <a:spLocks noChangeArrowheads="1"/>
          </p:cNvSpPr>
          <p:nvPr/>
        </p:nvSpPr>
        <p:spPr bwMode="auto">
          <a:xfrm>
            <a:off x="682625" y="4764088"/>
            <a:ext cx="1217613" cy="49212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3037" name="Line 61"/>
          <p:cNvSpPr>
            <a:spLocks noChangeShapeType="1"/>
          </p:cNvSpPr>
          <p:nvPr/>
        </p:nvSpPr>
        <p:spPr bwMode="auto">
          <a:xfrm>
            <a:off x="682625" y="4764088"/>
            <a:ext cx="620713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8" name="Line 62"/>
          <p:cNvSpPr>
            <a:spLocks noChangeShapeType="1"/>
          </p:cNvSpPr>
          <p:nvPr/>
        </p:nvSpPr>
        <p:spPr bwMode="auto">
          <a:xfrm flipV="1">
            <a:off x="1303338" y="4764088"/>
            <a:ext cx="596900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39" name="Rectangle 63"/>
          <p:cNvSpPr>
            <a:spLocks noChangeArrowheads="1"/>
          </p:cNvSpPr>
          <p:nvPr/>
        </p:nvSpPr>
        <p:spPr bwMode="auto">
          <a:xfrm>
            <a:off x="679450" y="5672138"/>
            <a:ext cx="1217613" cy="492125"/>
          </a:xfrm>
          <a:prstGeom prst="rect">
            <a:avLst/>
          </a:prstGeom>
          <a:solidFill>
            <a:srgbClr val="FDFD8D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3040" name="Line 64"/>
          <p:cNvSpPr>
            <a:spLocks noChangeShapeType="1"/>
          </p:cNvSpPr>
          <p:nvPr/>
        </p:nvSpPr>
        <p:spPr bwMode="auto">
          <a:xfrm>
            <a:off x="679450" y="5672138"/>
            <a:ext cx="620713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41" name="Line 65"/>
          <p:cNvSpPr>
            <a:spLocks noChangeShapeType="1"/>
          </p:cNvSpPr>
          <p:nvPr/>
        </p:nvSpPr>
        <p:spPr bwMode="auto">
          <a:xfrm flipV="1">
            <a:off x="1300163" y="5672138"/>
            <a:ext cx="596900" cy="306387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3044" name="Text Box 68"/>
          <p:cNvSpPr txBox="1">
            <a:spLocks noChangeArrowheads="1"/>
          </p:cNvSpPr>
          <p:nvPr/>
        </p:nvSpPr>
        <p:spPr bwMode="auto">
          <a:xfrm>
            <a:off x="631825" y="4006850"/>
            <a:ext cx="587375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</a:t>
            </a:r>
          </a:p>
        </p:txBody>
      </p:sp>
      <p:sp>
        <p:nvSpPr>
          <p:cNvPr id="1023045" name="Text Box 69"/>
          <p:cNvSpPr txBox="1">
            <a:spLocks noChangeArrowheads="1"/>
          </p:cNvSpPr>
          <p:nvPr/>
        </p:nvSpPr>
        <p:spPr bwMode="auto">
          <a:xfrm>
            <a:off x="673100" y="3092450"/>
            <a:ext cx="54610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</a:t>
            </a:r>
          </a:p>
        </p:txBody>
      </p:sp>
      <p:sp>
        <p:nvSpPr>
          <p:cNvPr id="1023047" name="Text Box 71"/>
          <p:cNvSpPr txBox="1">
            <a:spLocks noChangeArrowheads="1"/>
          </p:cNvSpPr>
          <p:nvPr/>
        </p:nvSpPr>
        <p:spPr bwMode="auto">
          <a:xfrm>
            <a:off x="661988" y="4845050"/>
            <a:ext cx="481012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</a:t>
            </a:r>
          </a:p>
        </p:txBody>
      </p:sp>
      <p:sp>
        <p:nvSpPr>
          <p:cNvPr id="1023049" name="Text Box 73"/>
          <p:cNvSpPr txBox="1">
            <a:spLocks noChangeArrowheads="1"/>
          </p:cNvSpPr>
          <p:nvPr/>
        </p:nvSpPr>
        <p:spPr bwMode="auto">
          <a:xfrm>
            <a:off x="663575" y="5759450"/>
            <a:ext cx="555625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</a:t>
            </a:r>
          </a:p>
        </p:txBody>
      </p:sp>
      <p:sp>
        <p:nvSpPr>
          <p:cNvPr id="1023050" name="Text Box 74"/>
          <p:cNvSpPr txBox="1">
            <a:spLocks noChangeArrowheads="1"/>
          </p:cNvSpPr>
          <p:nvPr/>
        </p:nvSpPr>
        <p:spPr bwMode="auto">
          <a:xfrm>
            <a:off x="4360862" y="3092450"/>
            <a:ext cx="592138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  <a:sym typeface="Wingdings" pitchFamily="2" charset="2"/>
              </a:rPr>
              <a:t></a:t>
            </a:r>
          </a:p>
        </p:txBody>
      </p:sp>
      <p:sp>
        <p:nvSpPr>
          <p:cNvPr id="1023051" name="Text Box 75"/>
          <p:cNvSpPr txBox="1">
            <a:spLocks noChangeArrowheads="1"/>
          </p:cNvSpPr>
          <p:nvPr/>
        </p:nvSpPr>
        <p:spPr bwMode="auto">
          <a:xfrm>
            <a:off x="4360862" y="4006850"/>
            <a:ext cx="592138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</a:t>
            </a:r>
          </a:p>
        </p:txBody>
      </p:sp>
      <p:sp>
        <p:nvSpPr>
          <p:cNvPr id="1023052" name="Text Box 76"/>
          <p:cNvSpPr txBox="1">
            <a:spLocks noChangeArrowheads="1"/>
          </p:cNvSpPr>
          <p:nvPr/>
        </p:nvSpPr>
        <p:spPr bwMode="auto">
          <a:xfrm>
            <a:off x="4360862" y="4845050"/>
            <a:ext cx="592138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</a:t>
            </a:r>
          </a:p>
        </p:txBody>
      </p:sp>
      <p:sp>
        <p:nvSpPr>
          <p:cNvPr id="1023054" name="Text Box 78"/>
          <p:cNvSpPr txBox="1">
            <a:spLocks noChangeArrowheads="1"/>
          </p:cNvSpPr>
          <p:nvPr/>
        </p:nvSpPr>
        <p:spPr bwMode="auto">
          <a:xfrm>
            <a:off x="4360862" y="5759450"/>
            <a:ext cx="592138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</a:t>
            </a:r>
          </a:p>
        </p:txBody>
      </p:sp>
      <p:sp>
        <p:nvSpPr>
          <p:cNvPr id="1023055" name="Text Box 79"/>
          <p:cNvSpPr txBox="1">
            <a:spLocks noChangeArrowheads="1"/>
          </p:cNvSpPr>
          <p:nvPr/>
        </p:nvSpPr>
        <p:spPr bwMode="auto">
          <a:xfrm>
            <a:off x="7924800" y="2895600"/>
            <a:ext cx="592138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</a:t>
            </a:r>
          </a:p>
        </p:txBody>
      </p:sp>
      <p:sp>
        <p:nvSpPr>
          <p:cNvPr id="1023056" name="Text Box 80"/>
          <p:cNvSpPr txBox="1">
            <a:spLocks noChangeArrowheads="1"/>
          </p:cNvSpPr>
          <p:nvPr/>
        </p:nvSpPr>
        <p:spPr bwMode="auto">
          <a:xfrm>
            <a:off x="7924800" y="3778250"/>
            <a:ext cx="592137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</a:t>
            </a:r>
          </a:p>
        </p:txBody>
      </p:sp>
      <p:sp>
        <p:nvSpPr>
          <p:cNvPr id="1023057" name="Text Box 81"/>
          <p:cNvSpPr txBox="1">
            <a:spLocks noChangeArrowheads="1"/>
          </p:cNvSpPr>
          <p:nvPr/>
        </p:nvSpPr>
        <p:spPr bwMode="auto">
          <a:xfrm>
            <a:off x="7945438" y="4648200"/>
            <a:ext cx="492125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00"/>
                </a:solidFill>
                <a:sym typeface="Wingdings" pitchFamily="2" charset="2"/>
              </a:rPr>
              <a:t></a:t>
            </a:r>
          </a:p>
        </p:txBody>
      </p:sp>
      <p:sp>
        <p:nvSpPr>
          <p:cNvPr id="1023058" name="Text Box 82"/>
          <p:cNvSpPr txBox="1">
            <a:spLocks noChangeArrowheads="1"/>
          </p:cNvSpPr>
          <p:nvPr/>
        </p:nvSpPr>
        <p:spPr bwMode="auto">
          <a:xfrm>
            <a:off x="7924800" y="5562600"/>
            <a:ext cx="569912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  <a:sym typeface="Wingdings" pitchFamily="2" charset="2"/>
              </a:rPr>
              <a:t>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2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2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2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2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2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2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2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2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022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022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022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022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02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023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1023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023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02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02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1022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102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2980" grpId="0" animBg="1"/>
      <p:bldP spid="1022981" grpId="0" animBg="1"/>
      <p:bldP spid="1022982" grpId="0" animBg="1"/>
      <p:bldP spid="1022983" grpId="0" animBg="1"/>
      <p:bldP spid="1022984" grpId="0" animBg="1"/>
      <p:bldP spid="1022985" grpId="0" animBg="1"/>
      <p:bldP spid="1022986" grpId="0" animBg="1"/>
      <p:bldP spid="1022987" grpId="0" animBg="1"/>
      <p:bldP spid="1022988" grpId="0" animBg="1"/>
      <p:bldP spid="1022990" grpId="0" animBg="1"/>
      <p:bldP spid="1022991" grpId="0" animBg="1"/>
      <p:bldP spid="1022992" grpId="0" animBg="1"/>
      <p:bldP spid="1022993" grpId="0" animBg="1"/>
      <p:bldP spid="1022994" grpId="0" animBg="1"/>
      <p:bldP spid="1022995" grpId="0" animBg="1"/>
      <p:bldP spid="1022996" grpId="0" animBg="1"/>
      <p:bldP spid="1022997" grpId="0" animBg="1"/>
      <p:bldP spid="1022998" grpId="0" animBg="1"/>
      <p:bldP spid="1022999" grpId="0" animBg="1"/>
      <p:bldP spid="1023000" grpId="0" animBg="1"/>
      <p:bldP spid="1023001" grpId="0" animBg="1"/>
      <p:bldP spid="1023002" grpId="0" animBg="1"/>
      <p:bldP spid="1023003" grpId="0" animBg="1"/>
      <p:bldP spid="1023004" grpId="0" animBg="1"/>
      <p:bldP spid="1023005" grpId="0" animBg="1"/>
      <p:bldP spid="1023006" grpId="0" animBg="1"/>
      <p:bldP spid="1023007" grpId="0" animBg="1"/>
      <p:bldP spid="1023009" grpId="0" animBg="1"/>
      <p:bldP spid="1023010" grpId="0" animBg="1"/>
      <p:bldP spid="1023011" grpId="0" animBg="1"/>
      <p:bldP spid="1023012" grpId="0" animBg="1"/>
      <p:bldP spid="1023013" grpId="0" animBg="1"/>
      <p:bldP spid="1023014" grpId="0" animBg="1"/>
      <p:bldP spid="1023015" grpId="0" animBg="1"/>
      <p:bldP spid="1023016" grpId="0" animBg="1"/>
      <p:bldP spid="1023029" grpId="0" animBg="1"/>
      <p:bldP spid="1023030" grpId="0" animBg="1"/>
      <p:bldP spid="1023031" grpId="0" animBg="1"/>
      <p:bldP spid="1023032" grpId="0" animBg="1"/>
      <p:bldP spid="1023044" grpId="0"/>
      <p:bldP spid="1023045" grpId="0"/>
      <p:bldP spid="1023047" grpId="0"/>
      <p:bldP spid="1023049" grpId="0"/>
      <p:bldP spid="1023050" grpId="0"/>
      <p:bldP spid="1023051" grpId="0"/>
      <p:bldP spid="1023052" grpId="0"/>
      <p:bldP spid="1023054" grpId="0"/>
      <p:bldP spid="1023055" grpId="0"/>
      <p:bldP spid="1023056" grpId="0"/>
      <p:bldP spid="1023057" grpId="0"/>
      <p:bldP spid="10230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566_89085698724_87253373724_1943520_687784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39840" y="1196181"/>
            <a:ext cx="1524000" cy="3048000"/>
          </a:xfrm>
        </p:spPr>
      </p:pic>
      <p:pic>
        <p:nvPicPr>
          <p:cNvPr id="5" name="Picture 4" descr="where_is_my_vo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6765" y="1912620"/>
            <a:ext cx="407035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Decryption Mix-net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3600" dirty="0" smtClean="0">
              <a:solidFill>
                <a:srgbClr val="0070C0"/>
              </a:solidFill>
            </a:endParaRPr>
          </a:p>
          <a:p>
            <a:pPr lvl="1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Each object is encrypted with a pre-determined set of encryption layers.</a:t>
            </a:r>
          </a:p>
          <a:p>
            <a:pPr lvl="1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Each mix, in pre-determined order performs a decryption to remove its associated layer.</a:t>
            </a:r>
            <a:endParaRPr lang="en-US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Re-encryption Mix-net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21040" cy="4389120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sz="3600" dirty="0" smtClean="0"/>
          </a:p>
          <a:p>
            <a:pPr lvl="1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The decryption and shuffling functions are decoupled.</a:t>
            </a:r>
          </a:p>
          <a:p>
            <a:pPr lvl="1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Mixes can be added or removed dynamically with robustness.</a:t>
            </a:r>
          </a:p>
          <a:p>
            <a:pPr lvl="1"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Proofs of correct mixing can be published and independently verified.</a:t>
            </a:r>
            <a:endParaRPr lang="en-US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Recall </a:t>
            </a:r>
            <a:r>
              <a:rPr lang="en-US" sz="4800" dirty="0" err="1" smtClean="0"/>
              <a:t>Homomorphic</a:t>
            </a:r>
            <a:r>
              <a:rPr lang="en-US" sz="4800" dirty="0" smtClean="0"/>
              <a:t> Encryption</a:t>
            </a:r>
          </a:p>
        </p:txBody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We can construct a public-key encryption function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 </a:t>
            </a:r>
            <a:r>
              <a:rPr lang="en-US" sz="3600" dirty="0" smtClean="0">
                <a:solidFill>
                  <a:srgbClr val="0070C0"/>
                </a:solidFill>
              </a:rPr>
              <a:t>such that if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</a:rPr>
              <a:t>        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</a:rPr>
              <a:t>an</a:t>
            </a:r>
            <a:r>
              <a:rPr lang="en-US" sz="3600" dirty="0" smtClean="0">
                <a:solidFill>
                  <a:srgbClr val="0070C0"/>
                </a:solidFill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and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then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smtClean="0">
                <a:solidFill>
                  <a:schemeClr val="tx1"/>
                </a:solidFill>
                <a:sym typeface="Symbol"/>
              </a:rPr>
              <a:t>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ym typeface="Symbol" pitchFamily="18" charset="2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err="1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err="1" smtClean="0">
                <a:solidFill>
                  <a:schemeClr val="tx1"/>
                </a:solidFill>
                <a:sym typeface="Symbol"/>
              </a:rPr>
              <a:t></a:t>
            </a:r>
            <a:r>
              <a:rPr lang="en-US" sz="3600" i="1" dirty="0" err="1" smtClean="0">
                <a:solidFill>
                  <a:schemeClr val="tx1"/>
                </a:solidFill>
                <a:sym typeface="Symbol" pitchFamily="18" charset="2"/>
              </a:rPr>
              <a:t>b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Re-encryption (additive)</a:t>
            </a:r>
          </a:p>
        </p:txBody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sz="3600" i="1" dirty="0" smtClean="0"/>
          </a:p>
          <a:p>
            <a:pPr>
              <a:buFontTx/>
              <a:buNone/>
            </a:pPr>
            <a:r>
              <a:rPr lang="en-US" sz="3600" i="1" dirty="0" smtClean="0"/>
              <a:t>        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</a:rPr>
              <a:t>an</a:t>
            </a:r>
            <a:r>
              <a:rPr lang="en-US" sz="3600" dirty="0" smtClean="0">
                <a:solidFill>
                  <a:srgbClr val="0070C0"/>
                </a:solidFill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and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Z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  <a:latin typeface="+mj-lt"/>
                <a:sym typeface="Symbol" pitchFamily="18" charset="2"/>
              </a:rPr>
              <a:t>0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then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smtClean="0">
                <a:solidFill>
                  <a:schemeClr val="tx1"/>
                </a:solidFill>
                <a:sym typeface="Symbol"/>
              </a:rPr>
              <a:t>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Z</a:t>
            </a:r>
            <a:r>
              <a:rPr lang="en-US" sz="3600" dirty="0" smtClean="0">
                <a:sym typeface="Symbol" pitchFamily="18" charset="2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another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8739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Re-encryption (multiplicative)</a:t>
            </a:r>
          </a:p>
        </p:txBody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sz="3600" i="1" dirty="0" smtClean="0"/>
          </a:p>
          <a:p>
            <a:pPr>
              <a:buFontTx/>
              <a:buNone/>
            </a:pPr>
            <a:r>
              <a:rPr lang="en-US" sz="3600" i="1" dirty="0" smtClean="0"/>
              <a:t>        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</a:rPr>
              <a:t>an</a:t>
            </a:r>
            <a:r>
              <a:rPr lang="en-US" sz="3600" dirty="0" smtClean="0">
                <a:solidFill>
                  <a:srgbClr val="0070C0"/>
                </a:solidFill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and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I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  <a:latin typeface="+mj-lt"/>
                <a:sym typeface="Symbol" pitchFamily="18" charset="2"/>
              </a:rPr>
              <a:t>1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then</a:t>
            </a:r>
          </a:p>
          <a:p>
            <a:pPr>
              <a:buFontTx/>
              <a:buNone/>
            </a:pP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    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smtClean="0">
                <a:solidFill>
                  <a:schemeClr val="tx1"/>
                </a:solidFill>
                <a:sym typeface="Symbol"/>
              </a:rPr>
              <a:t>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I</a:t>
            </a:r>
            <a:r>
              <a:rPr lang="en-US" sz="3600" dirty="0" smtClean="0">
                <a:sym typeface="Symbol" pitchFamily="18" charset="2"/>
              </a:rPr>
              <a:t> 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is </a:t>
            </a:r>
            <a:r>
              <a:rPr lang="en-US" sz="3600" i="1" dirty="0" smtClean="0">
                <a:solidFill>
                  <a:srgbClr val="0070C0"/>
                </a:solidFill>
                <a:sym typeface="Symbol" pitchFamily="18" charset="2"/>
              </a:rPr>
              <a:t>another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 encryption of </a:t>
            </a:r>
            <a:r>
              <a:rPr lang="en-US" sz="3600" i="1" dirty="0" smtClean="0">
                <a:solidFill>
                  <a:schemeClr val="tx1"/>
                </a:solidFill>
                <a:sym typeface="Symbol" pitchFamily="18" charset="2"/>
              </a:rPr>
              <a:t>a</a:t>
            </a:r>
            <a:r>
              <a:rPr lang="en-US" sz="3600" dirty="0" smtClean="0">
                <a:solidFill>
                  <a:srgbClr val="0070C0"/>
                </a:solidFill>
                <a:sym typeface="Symbol" pitchFamily="18" charset="2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8739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Re-encryption Mix</a:t>
            </a:r>
          </a:p>
        </p:txBody>
      </p:sp>
      <p:sp>
        <p:nvSpPr>
          <p:cNvPr id="97282" name="Rectangle 3"/>
          <p:cNvSpPr>
            <a:spLocks noChangeArrowheads="1"/>
          </p:cNvSpPr>
          <p:nvPr/>
        </p:nvSpPr>
        <p:spPr bwMode="auto">
          <a:xfrm>
            <a:off x="3221038" y="29813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914400" y="3063875"/>
            <a:ext cx="7267575" cy="3041650"/>
            <a:chOff x="576" y="1930"/>
            <a:chExt cx="4578" cy="1916"/>
          </a:xfrm>
        </p:grpSpPr>
        <p:sp>
          <p:nvSpPr>
            <p:cNvPr id="97284" name="Rectangle 13"/>
            <p:cNvSpPr>
              <a:spLocks noChangeArrowheads="1"/>
            </p:cNvSpPr>
            <p:nvPr/>
          </p:nvSpPr>
          <p:spPr bwMode="auto">
            <a:xfrm>
              <a:off x="576" y="360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285" name="Line 14"/>
            <p:cNvSpPr>
              <a:spLocks noChangeShapeType="1"/>
            </p:cNvSpPr>
            <p:nvPr/>
          </p:nvSpPr>
          <p:spPr bwMode="auto">
            <a:xfrm>
              <a:off x="576" y="361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6" name="Line 15"/>
            <p:cNvSpPr>
              <a:spLocks noChangeShapeType="1"/>
            </p:cNvSpPr>
            <p:nvPr/>
          </p:nvSpPr>
          <p:spPr bwMode="auto">
            <a:xfrm flipV="1">
              <a:off x="868" y="361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7" name="Rectangle 4"/>
            <p:cNvSpPr>
              <a:spLocks noChangeArrowheads="1"/>
            </p:cNvSpPr>
            <p:nvPr/>
          </p:nvSpPr>
          <p:spPr bwMode="auto">
            <a:xfrm>
              <a:off x="576" y="193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288" name="Line 5"/>
            <p:cNvSpPr>
              <a:spLocks noChangeShapeType="1"/>
            </p:cNvSpPr>
            <p:nvPr/>
          </p:nvSpPr>
          <p:spPr bwMode="auto">
            <a:xfrm>
              <a:off x="576" y="194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89" name="Line 6"/>
            <p:cNvSpPr>
              <a:spLocks noChangeShapeType="1"/>
            </p:cNvSpPr>
            <p:nvPr/>
          </p:nvSpPr>
          <p:spPr bwMode="auto">
            <a:xfrm flipV="1">
              <a:off x="868" y="194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0" name="Rectangle 7"/>
            <p:cNvSpPr>
              <a:spLocks noChangeArrowheads="1"/>
            </p:cNvSpPr>
            <p:nvPr/>
          </p:nvSpPr>
          <p:spPr bwMode="auto">
            <a:xfrm>
              <a:off x="576" y="250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291" name="Line 8"/>
            <p:cNvSpPr>
              <a:spLocks noChangeShapeType="1"/>
            </p:cNvSpPr>
            <p:nvPr/>
          </p:nvSpPr>
          <p:spPr bwMode="auto">
            <a:xfrm>
              <a:off x="576" y="250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2" name="Line 9"/>
            <p:cNvSpPr>
              <a:spLocks noChangeShapeType="1"/>
            </p:cNvSpPr>
            <p:nvPr/>
          </p:nvSpPr>
          <p:spPr bwMode="auto">
            <a:xfrm flipV="1">
              <a:off x="868" y="250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3" name="Rectangle 10"/>
            <p:cNvSpPr>
              <a:spLocks noChangeArrowheads="1"/>
            </p:cNvSpPr>
            <p:nvPr/>
          </p:nvSpPr>
          <p:spPr bwMode="auto">
            <a:xfrm>
              <a:off x="576" y="3036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294" name="Line 11"/>
            <p:cNvSpPr>
              <a:spLocks noChangeShapeType="1"/>
            </p:cNvSpPr>
            <p:nvPr/>
          </p:nvSpPr>
          <p:spPr bwMode="auto">
            <a:xfrm>
              <a:off x="576" y="3044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5" name="Line 12"/>
            <p:cNvSpPr>
              <a:spLocks noChangeShapeType="1"/>
            </p:cNvSpPr>
            <p:nvPr/>
          </p:nvSpPr>
          <p:spPr bwMode="auto">
            <a:xfrm flipV="1">
              <a:off x="868" y="3044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6" name="Line 16"/>
            <p:cNvSpPr>
              <a:spLocks noChangeShapeType="1"/>
            </p:cNvSpPr>
            <p:nvPr/>
          </p:nvSpPr>
          <p:spPr bwMode="auto">
            <a:xfrm>
              <a:off x="1152" y="2057"/>
              <a:ext cx="87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7" name="Line 17"/>
            <p:cNvSpPr>
              <a:spLocks noChangeShapeType="1"/>
            </p:cNvSpPr>
            <p:nvPr/>
          </p:nvSpPr>
          <p:spPr bwMode="auto">
            <a:xfrm>
              <a:off x="1152" y="2625"/>
              <a:ext cx="87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8" name="Line 18"/>
            <p:cNvSpPr>
              <a:spLocks noChangeShapeType="1"/>
            </p:cNvSpPr>
            <p:nvPr/>
          </p:nvSpPr>
          <p:spPr bwMode="auto">
            <a:xfrm>
              <a:off x="1152" y="3161"/>
              <a:ext cx="877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299" name="Line 19"/>
            <p:cNvSpPr>
              <a:spLocks noChangeShapeType="1"/>
            </p:cNvSpPr>
            <p:nvPr/>
          </p:nvSpPr>
          <p:spPr bwMode="auto">
            <a:xfrm>
              <a:off x="1152" y="3727"/>
              <a:ext cx="877" cy="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0" name="Line 20"/>
            <p:cNvSpPr>
              <a:spLocks noChangeShapeType="1"/>
            </p:cNvSpPr>
            <p:nvPr/>
          </p:nvSpPr>
          <p:spPr bwMode="auto">
            <a:xfrm>
              <a:off x="3756" y="2057"/>
              <a:ext cx="81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1" name="Line 21"/>
            <p:cNvSpPr>
              <a:spLocks noChangeShapeType="1"/>
            </p:cNvSpPr>
            <p:nvPr/>
          </p:nvSpPr>
          <p:spPr bwMode="auto">
            <a:xfrm>
              <a:off x="3756" y="2625"/>
              <a:ext cx="81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2" name="Line 22"/>
            <p:cNvSpPr>
              <a:spLocks noChangeShapeType="1"/>
            </p:cNvSpPr>
            <p:nvPr/>
          </p:nvSpPr>
          <p:spPr bwMode="auto">
            <a:xfrm>
              <a:off x="3756" y="3161"/>
              <a:ext cx="81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3" name="Line 23"/>
            <p:cNvSpPr>
              <a:spLocks noChangeShapeType="1"/>
            </p:cNvSpPr>
            <p:nvPr/>
          </p:nvSpPr>
          <p:spPr bwMode="auto">
            <a:xfrm>
              <a:off x="3756" y="3729"/>
              <a:ext cx="810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4" name="Rectangle 28"/>
            <p:cNvSpPr>
              <a:spLocks noChangeArrowheads="1"/>
            </p:cNvSpPr>
            <p:nvPr/>
          </p:nvSpPr>
          <p:spPr bwMode="auto">
            <a:xfrm>
              <a:off x="4578" y="193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305" name="Line 29"/>
            <p:cNvSpPr>
              <a:spLocks noChangeShapeType="1"/>
            </p:cNvSpPr>
            <p:nvPr/>
          </p:nvSpPr>
          <p:spPr bwMode="auto">
            <a:xfrm>
              <a:off x="4578" y="193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6" name="Line 30"/>
            <p:cNvSpPr>
              <a:spLocks noChangeShapeType="1"/>
            </p:cNvSpPr>
            <p:nvPr/>
          </p:nvSpPr>
          <p:spPr bwMode="auto">
            <a:xfrm flipV="1">
              <a:off x="4870" y="193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7" name="Rectangle 31"/>
            <p:cNvSpPr>
              <a:spLocks noChangeArrowheads="1"/>
            </p:cNvSpPr>
            <p:nvPr/>
          </p:nvSpPr>
          <p:spPr bwMode="auto">
            <a:xfrm>
              <a:off x="4578" y="2498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308" name="Line 32"/>
            <p:cNvSpPr>
              <a:spLocks noChangeShapeType="1"/>
            </p:cNvSpPr>
            <p:nvPr/>
          </p:nvSpPr>
          <p:spPr bwMode="auto">
            <a:xfrm>
              <a:off x="4578" y="250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9" name="Line 33"/>
            <p:cNvSpPr>
              <a:spLocks noChangeShapeType="1"/>
            </p:cNvSpPr>
            <p:nvPr/>
          </p:nvSpPr>
          <p:spPr bwMode="auto">
            <a:xfrm flipV="1">
              <a:off x="4870" y="250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0" name="Rectangle 34"/>
            <p:cNvSpPr>
              <a:spLocks noChangeArrowheads="1"/>
            </p:cNvSpPr>
            <p:nvPr/>
          </p:nvSpPr>
          <p:spPr bwMode="auto">
            <a:xfrm>
              <a:off x="4578" y="303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311" name="Line 35"/>
            <p:cNvSpPr>
              <a:spLocks noChangeShapeType="1"/>
            </p:cNvSpPr>
            <p:nvPr/>
          </p:nvSpPr>
          <p:spPr bwMode="auto">
            <a:xfrm>
              <a:off x="4578" y="304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2" name="Line 36"/>
            <p:cNvSpPr>
              <a:spLocks noChangeShapeType="1"/>
            </p:cNvSpPr>
            <p:nvPr/>
          </p:nvSpPr>
          <p:spPr bwMode="auto">
            <a:xfrm flipV="1">
              <a:off x="4870" y="304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3" name="Rectangle 37"/>
            <p:cNvSpPr>
              <a:spLocks noChangeArrowheads="1"/>
            </p:cNvSpPr>
            <p:nvPr/>
          </p:nvSpPr>
          <p:spPr bwMode="auto">
            <a:xfrm>
              <a:off x="4578" y="360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97314" name="Line 38"/>
            <p:cNvSpPr>
              <a:spLocks noChangeShapeType="1"/>
            </p:cNvSpPr>
            <p:nvPr/>
          </p:nvSpPr>
          <p:spPr bwMode="auto">
            <a:xfrm>
              <a:off x="4578" y="361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5" name="Line 39"/>
            <p:cNvSpPr>
              <a:spLocks noChangeShapeType="1"/>
            </p:cNvSpPr>
            <p:nvPr/>
          </p:nvSpPr>
          <p:spPr bwMode="auto">
            <a:xfrm flipV="1">
              <a:off x="4870" y="361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Re-encryption Mix</a:t>
            </a:r>
          </a:p>
        </p:txBody>
      </p:sp>
      <p:sp>
        <p:nvSpPr>
          <p:cNvPr id="98306" name="Rectangle 4"/>
          <p:cNvSpPr>
            <a:spLocks noChangeArrowheads="1"/>
          </p:cNvSpPr>
          <p:nvPr/>
        </p:nvSpPr>
        <p:spPr bwMode="auto">
          <a:xfrm>
            <a:off x="914400" y="30670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07" name="Line 5"/>
          <p:cNvSpPr>
            <a:spLocks noChangeShapeType="1"/>
          </p:cNvSpPr>
          <p:nvPr/>
        </p:nvSpPr>
        <p:spPr bwMode="auto">
          <a:xfrm>
            <a:off x="9144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08" name="Line 6"/>
          <p:cNvSpPr>
            <a:spLocks noChangeShapeType="1"/>
          </p:cNvSpPr>
          <p:nvPr/>
        </p:nvSpPr>
        <p:spPr bwMode="auto">
          <a:xfrm flipV="1">
            <a:off x="13779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09" name="Rectangle 7"/>
          <p:cNvSpPr>
            <a:spLocks noChangeArrowheads="1"/>
          </p:cNvSpPr>
          <p:nvPr/>
        </p:nvSpPr>
        <p:spPr bwMode="auto">
          <a:xfrm>
            <a:off x="914400" y="39687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10" name="Line 8"/>
          <p:cNvSpPr>
            <a:spLocks noChangeShapeType="1"/>
          </p:cNvSpPr>
          <p:nvPr/>
        </p:nvSpPr>
        <p:spPr bwMode="auto">
          <a:xfrm>
            <a:off x="9144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11" name="Line 9"/>
          <p:cNvSpPr>
            <a:spLocks noChangeShapeType="1"/>
          </p:cNvSpPr>
          <p:nvPr/>
        </p:nvSpPr>
        <p:spPr bwMode="auto">
          <a:xfrm flipV="1">
            <a:off x="13779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12" name="Rectangle 10"/>
          <p:cNvSpPr>
            <a:spLocks noChangeArrowheads="1"/>
          </p:cNvSpPr>
          <p:nvPr/>
        </p:nvSpPr>
        <p:spPr bwMode="auto">
          <a:xfrm>
            <a:off x="914400" y="48196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13" name="Line 11"/>
          <p:cNvSpPr>
            <a:spLocks noChangeShapeType="1"/>
          </p:cNvSpPr>
          <p:nvPr/>
        </p:nvSpPr>
        <p:spPr bwMode="auto">
          <a:xfrm>
            <a:off x="9144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14" name="Line 12"/>
          <p:cNvSpPr>
            <a:spLocks noChangeShapeType="1"/>
          </p:cNvSpPr>
          <p:nvPr/>
        </p:nvSpPr>
        <p:spPr bwMode="auto">
          <a:xfrm flipV="1">
            <a:off x="13779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15" name="Rectangle 13"/>
          <p:cNvSpPr>
            <a:spLocks noChangeArrowheads="1"/>
          </p:cNvSpPr>
          <p:nvPr/>
        </p:nvSpPr>
        <p:spPr bwMode="auto">
          <a:xfrm>
            <a:off x="914400" y="57213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16" name="Line 14"/>
          <p:cNvSpPr>
            <a:spLocks noChangeShapeType="1"/>
          </p:cNvSpPr>
          <p:nvPr/>
        </p:nvSpPr>
        <p:spPr bwMode="auto">
          <a:xfrm>
            <a:off x="9144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17" name="Line 15"/>
          <p:cNvSpPr>
            <a:spLocks noChangeShapeType="1"/>
          </p:cNvSpPr>
          <p:nvPr/>
        </p:nvSpPr>
        <p:spPr bwMode="auto">
          <a:xfrm flipV="1">
            <a:off x="13779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18" name="Line 16"/>
          <p:cNvSpPr>
            <a:spLocks noChangeShapeType="1"/>
          </p:cNvSpPr>
          <p:nvPr/>
        </p:nvSpPr>
        <p:spPr bwMode="auto">
          <a:xfrm>
            <a:off x="1828800" y="3265488"/>
            <a:ext cx="13922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19" name="Line 17"/>
          <p:cNvSpPr>
            <a:spLocks noChangeShapeType="1"/>
          </p:cNvSpPr>
          <p:nvPr/>
        </p:nvSpPr>
        <p:spPr bwMode="auto">
          <a:xfrm>
            <a:off x="1828800" y="4167188"/>
            <a:ext cx="13922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0" name="Line 18"/>
          <p:cNvSpPr>
            <a:spLocks noChangeShapeType="1"/>
          </p:cNvSpPr>
          <p:nvPr/>
        </p:nvSpPr>
        <p:spPr bwMode="auto">
          <a:xfrm>
            <a:off x="1828800" y="5018088"/>
            <a:ext cx="13922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1" name="Line 19"/>
          <p:cNvSpPr>
            <a:spLocks noChangeShapeType="1"/>
          </p:cNvSpPr>
          <p:nvPr/>
        </p:nvSpPr>
        <p:spPr bwMode="auto">
          <a:xfrm>
            <a:off x="1828800" y="5916613"/>
            <a:ext cx="1392238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2" name="Line 20"/>
          <p:cNvSpPr>
            <a:spLocks noChangeShapeType="1"/>
          </p:cNvSpPr>
          <p:nvPr/>
        </p:nvSpPr>
        <p:spPr bwMode="auto">
          <a:xfrm>
            <a:off x="5962650" y="32654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3" name="Line 21"/>
          <p:cNvSpPr>
            <a:spLocks noChangeShapeType="1"/>
          </p:cNvSpPr>
          <p:nvPr/>
        </p:nvSpPr>
        <p:spPr bwMode="auto">
          <a:xfrm>
            <a:off x="5962650" y="41671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4" name="Line 22"/>
          <p:cNvSpPr>
            <a:spLocks noChangeShapeType="1"/>
          </p:cNvSpPr>
          <p:nvPr/>
        </p:nvSpPr>
        <p:spPr bwMode="auto">
          <a:xfrm>
            <a:off x="5962650" y="50180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5" name="Line 23"/>
          <p:cNvSpPr>
            <a:spLocks noChangeShapeType="1"/>
          </p:cNvSpPr>
          <p:nvPr/>
        </p:nvSpPr>
        <p:spPr bwMode="auto">
          <a:xfrm>
            <a:off x="5962650" y="59197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26" name="Rectangle 24"/>
          <p:cNvSpPr>
            <a:spLocks noChangeArrowheads="1"/>
          </p:cNvSpPr>
          <p:nvPr/>
        </p:nvSpPr>
        <p:spPr bwMode="auto">
          <a:xfrm>
            <a:off x="7267575" y="3063875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27" name="Line 25"/>
          <p:cNvSpPr>
            <a:spLocks noChangeShapeType="1"/>
          </p:cNvSpPr>
          <p:nvPr/>
        </p:nvSpPr>
        <p:spPr bwMode="auto">
          <a:xfrm>
            <a:off x="7267575" y="30765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28" name="Line 26"/>
          <p:cNvSpPr>
            <a:spLocks noChangeShapeType="1"/>
          </p:cNvSpPr>
          <p:nvPr/>
        </p:nvSpPr>
        <p:spPr bwMode="auto">
          <a:xfrm flipV="1">
            <a:off x="7731125" y="30765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29" name="Rectangle 27"/>
          <p:cNvSpPr>
            <a:spLocks noChangeArrowheads="1"/>
          </p:cNvSpPr>
          <p:nvPr/>
        </p:nvSpPr>
        <p:spPr bwMode="auto">
          <a:xfrm>
            <a:off x="7267575" y="3965575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30" name="Line 28"/>
          <p:cNvSpPr>
            <a:spLocks noChangeShapeType="1"/>
          </p:cNvSpPr>
          <p:nvPr/>
        </p:nvSpPr>
        <p:spPr bwMode="auto">
          <a:xfrm>
            <a:off x="7267575" y="39782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31" name="Line 29"/>
          <p:cNvSpPr>
            <a:spLocks noChangeShapeType="1"/>
          </p:cNvSpPr>
          <p:nvPr/>
        </p:nvSpPr>
        <p:spPr bwMode="auto">
          <a:xfrm flipV="1">
            <a:off x="7731125" y="39782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32" name="Rectangle 30"/>
          <p:cNvSpPr>
            <a:spLocks noChangeArrowheads="1"/>
          </p:cNvSpPr>
          <p:nvPr/>
        </p:nvSpPr>
        <p:spPr bwMode="auto">
          <a:xfrm>
            <a:off x="7267575" y="4816475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33" name="Line 31"/>
          <p:cNvSpPr>
            <a:spLocks noChangeShapeType="1"/>
          </p:cNvSpPr>
          <p:nvPr/>
        </p:nvSpPr>
        <p:spPr bwMode="auto">
          <a:xfrm>
            <a:off x="7267575" y="48291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34" name="Line 32"/>
          <p:cNvSpPr>
            <a:spLocks noChangeShapeType="1"/>
          </p:cNvSpPr>
          <p:nvPr/>
        </p:nvSpPr>
        <p:spPr bwMode="auto">
          <a:xfrm flipV="1">
            <a:off x="7731125" y="48291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35" name="Rectangle 33"/>
          <p:cNvSpPr>
            <a:spLocks noChangeArrowheads="1"/>
          </p:cNvSpPr>
          <p:nvPr/>
        </p:nvSpPr>
        <p:spPr bwMode="auto">
          <a:xfrm>
            <a:off x="7267575" y="5718175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98336" name="Line 34"/>
          <p:cNvSpPr>
            <a:spLocks noChangeShapeType="1"/>
          </p:cNvSpPr>
          <p:nvPr/>
        </p:nvSpPr>
        <p:spPr bwMode="auto">
          <a:xfrm>
            <a:off x="7267575" y="57308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37" name="Line 35"/>
          <p:cNvSpPr>
            <a:spLocks noChangeShapeType="1"/>
          </p:cNvSpPr>
          <p:nvPr/>
        </p:nvSpPr>
        <p:spPr bwMode="auto">
          <a:xfrm flipV="1">
            <a:off x="7731125" y="57308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8338" name="Rectangle 36"/>
          <p:cNvSpPr>
            <a:spLocks noChangeArrowheads="1"/>
          </p:cNvSpPr>
          <p:nvPr/>
        </p:nvSpPr>
        <p:spPr bwMode="auto">
          <a:xfrm>
            <a:off x="3221038" y="29813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98339" name="Line 37"/>
          <p:cNvSpPr>
            <a:spLocks noChangeShapeType="1"/>
          </p:cNvSpPr>
          <p:nvPr/>
        </p:nvSpPr>
        <p:spPr bwMode="auto">
          <a:xfrm>
            <a:off x="3221038" y="5018088"/>
            <a:ext cx="27432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40" name="Line 38"/>
          <p:cNvSpPr>
            <a:spLocks noChangeShapeType="1"/>
          </p:cNvSpPr>
          <p:nvPr/>
        </p:nvSpPr>
        <p:spPr bwMode="auto">
          <a:xfrm>
            <a:off x="3221038" y="3265488"/>
            <a:ext cx="2743200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41" name="Line 39"/>
          <p:cNvSpPr>
            <a:spLocks noChangeShapeType="1"/>
          </p:cNvSpPr>
          <p:nvPr/>
        </p:nvSpPr>
        <p:spPr bwMode="auto">
          <a:xfrm>
            <a:off x="3221038" y="4167188"/>
            <a:ext cx="2741612" cy="1752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98342" name="Line 40"/>
          <p:cNvSpPr>
            <a:spLocks noChangeShapeType="1"/>
          </p:cNvSpPr>
          <p:nvPr/>
        </p:nvSpPr>
        <p:spPr bwMode="auto">
          <a:xfrm flipV="1">
            <a:off x="3221038" y="3265488"/>
            <a:ext cx="2741612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Re-encryption Mix-nets</a:t>
            </a:r>
          </a:p>
        </p:txBody>
      </p:sp>
      <p:sp>
        <p:nvSpPr>
          <p:cNvPr id="100354" name="Rectangle 3"/>
          <p:cNvSpPr>
            <a:spLocks noChangeArrowheads="1"/>
          </p:cNvSpPr>
          <p:nvPr/>
        </p:nvSpPr>
        <p:spPr bwMode="auto">
          <a:xfrm>
            <a:off x="5162550" y="2981325"/>
            <a:ext cx="1357313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1036292" name="Rectangle 4"/>
          <p:cNvSpPr>
            <a:spLocks noChangeArrowheads="1"/>
          </p:cNvSpPr>
          <p:nvPr/>
        </p:nvSpPr>
        <p:spPr bwMode="auto">
          <a:xfrm>
            <a:off x="3681413" y="30670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293" name="Line 5"/>
          <p:cNvSpPr>
            <a:spLocks noChangeShapeType="1"/>
          </p:cNvSpPr>
          <p:nvPr/>
        </p:nvSpPr>
        <p:spPr bwMode="auto">
          <a:xfrm>
            <a:off x="3681413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294" name="Line 6"/>
          <p:cNvSpPr>
            <a:spLocks noChangeShapeType="1"/>
          </p:cNvSpPr>
          <p:nvPr/>
        </p:nvSpPr>
        <p:spPr bwMode="auto">
          <a:xfrm flipV="1">
            <a:off x="4144963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295" name="Rectangle 7"/>
          <p:cNvSpPr>
            <a:spLocks noChangeArrowheads="1"/>
          </p:cNvSpPr>
          <p:nvPr/>
        </p:nvSpPr>
        <p:spPr bwMode="auto">
          <a:xfrm>
            <a:off x="3681413" y="39687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296" name="Line 8"/>
          <p:cNvSpPr>
            <a:spLocks noChangeShapeType="1"/>
          </p:cNvSpPr>
          <p:nvPr/>
        </p:nvSpPr>
        <p:spPr bwMode="auto">
          <a:xfrm>
            <a:off x="3681413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297" name="Line 9"/>
          <p:cNvSpPr>
            <a:spLocks noChangeShapeType="1"/>
          </p:cNvSpPr>
          <p:nvPr/>
        </p:nvSpPr>
        <p:spPr bwMode="auto">
          <a:xfrm flipV="1">
            <a:off x="4144963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298" name="Rectangle 10"/>
          <p:cNvSpPr>
            <a:spLocks noChangeArrowheads="1"/>
          </p:cNvSpPr>
          <p:nvPr/>
        </p:nvSpPr>
        <p:spPr bwMode="auto">
          <a:xfrm>
            <a:off x="3681413" y="48196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299" name="Line 11"/>
          <p:cNvSpPr>
            <a:spLocks noChangeShapeType="1"/>
          </p:cNvSpPr>
          <p:nvPr/>
        </p:nvSpPr>
        <p:spPr bwMode="auto">
          <a:xfrm>
            <a:off x="3681413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00" name="Line 12"/>
          <p:cNvSpPr>
            <a:spLocks noChangeShapeType="1"/>
          </p:cNvSpPr>
          <p:nvPr/>
        </p:nvSpPr>
        <p:spPr bwMode="auto">
          <a:xfrm flipV="1">
            <a:off x="4144963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01" name="Rectangle 13"/>
          <p:cNvSpPr>
            <a:spLocks noChangeArrowheads="1"/>
          </p:cNvSpPr>
          <p:nvPr/>
        </p:nvSpPr>
        <p:spPr bwMode="auto">
          <a:xfrm>
            <a:off x="3681413" y="57213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302" name="Line 14"/>
          <p:cNvSpPr>
            <a:spLocks noChangeShapeType="1"/>
          </p:cNvSpPr>
          <p:nvPr/>
        </p:nvSpPr>
        <p:spPr bwMode="auto">
          <a:xfrm>
            <a:off x="3681413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03" name="Line 15"/>
          <p:cNvSpPr>
            <a:spLocks noChangeShapeType="1"/>
          </p:cNvSpPr>
          <p:nvPr/>
        </p:nvSpPr>
        <p:spPr bwMode="auto">
          <a:xfrm flipV="1">
            <a:off x="4144963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04" name="Line 16"/>
          <p:cNvSpPr>
            <a:spLocks noChangeShapeType="1"/>
          </p:cNvSpPr>
          <p:nvPr/>
        </p:nvSpPr>
        <p:spPr bwMode="auto">
          <a:xfrm>
            <a:off x="4595813" y="32654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05" name="Line 17"/>
          <p:cNvSpPr>
            <a:spLocks noChangeShapeType="1"/>
          </p:cNvSpPr>
          <p:nvPr/>
        </p:nvSpPr>
        <p:spPr bwMode="auto">
          <a:xfrm>
            <a:off x="4595813" y="41671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06" name="Line 18"/>
          <p:cNvSpPr>
            <a:spLocks noChangeShapeType="1"/>
          </p:cNvSpPr>
          <p:nvPr/>
        </p:nvSpPr>
        <p:spPr bwMode="auto">
          <a:xfrm>
            <a:off x="4595813" y="50180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07" name="Line 19"/>
          <p:cNvSpPr>
            <a:spLocks noChangeShapeType="1"/>
          </p:cNvSpPr>
          <p:nvPr/>
        </p:nvSpPr>
        <p:spPr bwMode="auto">
          <a:xfrm>
            <a:off x="4595813" y="5919788"/>
            <a:ext cx="558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08" name="Line 20"/>
          <p:cNvSpPr>
            <a:spLocks noChangeShapeType="1"/>
          </p:cNvSpPr>
          <p:nvPr/>
        </p:nvSpPr>
        <p:spPr bwMode="auto">
          <a:xfrm>
            <a:off x="6513513" y="32654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09" name="Line 21"/>
          <p:cNvSpPr>
            <a:spLocks noChangeShapeType="1"/>
          </p:cNvSpPr>
          <p:nvPr/>
        </p:nvSpPr>
        <p:spPr bwMode="auto">
          <a:xfrm>
            <a:off x="6513513" y="41671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10" name="Line 22"/>
          <p:cNvSpPr>
            <a:spLocks noChangeShapeType="1"/>
          </p:cNvSpPr>
          <p:nvPr/>
        </p:nvSpPr>
        <p:spPr bwMode="auto">
          <a:xfrm>
            <a:off x="6513513" y="50180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11" name="Line 23"/>
          <p:cNvSpPr>
            <a:spLocks noChangeShapeType="1"/>
          </p:cNvSpPr>
          <p:nvPr/>
        </p:nvSpPr>
        <p:spPr bwMode="auto">
          <a:xfrm>
            <a:off x="6513513" y="59197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12" name="Rectangle 24"/>
          <p:cNvSpPr>
            <a:spLocks noChangeArrowheads="1"/>
          </p:cNvSpPr>
          <p:nvPr/>
        </p:nvSpPr>
        <p:spPr bwMode="auto">
          <a:xfrm>
            <a:off x="8382000" y="2955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36313" name="Rectangle 25"/>
          <p:cNvSpPr>
            <a:spLocks noChangeArrowheads="1"/>
          </p:cNvSpPr>
          <p:nvPr/>
        </p:nvSpPr>
        <p:spPr bwMode="auto">
          <a:xfrm>
            <a:off x="8382000" y="3844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36314" name="Rectangle 26"/>
          <p:cNvSpPr>
            <a:spLocks noChangeArrowheads="1"/>
          </p:cNvSpPr>
          <p:nvPr/>
        </p:nvSpPr>
        <p:spPr bwMode="auto">
          <a:xfrm>
            <a:off x="8382000" y="4721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36315" name="Rectangle 27"/>
          <p:cNvSpPr>
            <a:spLocks noChangeArrowheads="1"/>
          </p:cNvSpPr>
          <p:nvPr/>
        </p:nvSpPr>
        <p:spPr bwMode="auto">
          <a:xfrm>
            <a:off x="8382000" y="5610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36316" name="Line 28"/>
          <p:cNvSpPr>
            <a:spLocks noChangeShapeType="1"/>
          </p:cNvSpPr>
          <p:nvPr/>
        </p:nvSpPr>
        <p:spPr bwMode="auto">
          <a:xfrm>
            <a:off x="5162550" y="5018088"/>
            <a:ext cx="13573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17" name="Line 29"/>
          <p:cNvSpPr>
            <a:spLocks noChangeShapeType="1"/>
          </p:cNvSpPr>
          <p:nvPr/>
        </p:nvSpPr>
        <p:spPr bwMode="auto">
          <a:xfrm>
            <a:off x="5162550" y="3265488"/>
            <a:ext cx="1357313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18" name="Line 30"/>
          <p:cNvSpPr>
            <a:spLocks noChangeShapeType="1"/>
          </p:cNvSpPr>
          <p:nvPr/>
        </p:nvSpPr>
        <p:spPr bwMode="auto">
          <a:xfrm>
            <a:off x="5162550" y="4167188"/>
            <a:ext cx="1355725" cy="1752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19" name="Line 31"/>
          <p:cNvSpPr>
            <a:spLocks noChangeShapeType="1"/>
          </p:cNvSpPr>
          <p:nvPr/>
        </p:nvSpPr>
        <p:spPr bwMode="auto">
          <a:xfrm flipV="1">
            <a:off x="5162550" y="3265488"/>
            <a:ext cx="1357313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83" name="Rectangle 32"/>
          <p:cNvSpPr>
            <a:spLocks noChangeArrowheads="1"/>
          </p:cNvSpPr>
          <p:nvPr/>
        </p:nvSpPr>
        <p:spPr bwMode="auto">
          <a:xfrm>
            <a:off x="1736725" y="2978150"/>
            <a:ext cx="1357313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1036321" name="Line 33"/>
          <p:cNvSpPr>
            <a:spLocks noChangeShapeType="1"/>
          </p:cNvSpPr>
          <p:nvPr/>
        </p:nvSpPr>
        <p:spPr bwMode="auto">
          <a:xfrm>
            <a:off x="3087688" y="32623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2" name="Line 34"/>
          <p:cNvSpPr>
            <a:spLocks noChangeShapeType="1"/>
          </p:cNvSpPr>
          <p:nvPr/>
        </p:nvSpPr>
        <p:spPr bwMode="auto">
          <a:xfrm>
            <a:off x="3087688" y="41640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3" name="Line 35"/>
          <p:cNvSpPr>
            <a:spLocks noChangeShapeType="1"/>
          </p:cNvSpPr>
          <p:nvPr/>
        </p:nvSpPr>
        <p:spPr bwMode="auto">
          <a:xfrm>
            <a:off x="3087688" y="50149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4" name="Line 36"/>
          <p:cNvSpPr>
            <a:spLocks noChangeShapeType="1"/>
          </p:cNvSpPr>
          <p:nvPr/>
        </p:nvSpPr>
        <p:spPr bwMode="auto">
          <a:xfrm>
            <a:off x="3087688" y="59166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5" name="Line 37"/>
          <p:cNvSpPr>
            <a:spLocks noChangeShapeType="1"/>
          </p:cNvSpPr>
          <p:nvPr/>
        </p:nvSpPr>
        <p:spPr bwMode="auto">
          <a:xfrm>
            <a:off x="1736725" y="3265488"/>
            <a:ext cx="1357313" cy="17494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6" name="Line 38"/>
          <p:cNvSpPr>
            <a:spLocks noChangeShapeType="1"/>
          </p:cNvSpPr>
          <p:nvPr/>
        </p:nvSpPr>
        <p:spPr bwMode="auto">
          <a:xfrm>
            <a:off x="1736725" y="4164013"/>
            <a:ext cx="13573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7" name="Line 39"/>
          <p:cNvSpPr>
            <a:spLocks noChangeShapeType="1"/>
          </p:cNvSpPr>
          <p:nvPr/>
        </p:nvSpPr>
        <p:spPr bwMode="auto">
          <a:xfrm>
            <a:off x="1736725" y="5014913"/>
            <a:ext cx="1355725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28" name="Line 40"/>
          <p:cNvSpPr>
            <a:spLocks noChangeShapeType="1"/>
          </p:cNvSpPr>
          <p:nvPr/>
        </p:nvSpPr>
        <p:spPr bwMode="auto">
          <a:xfrm flipV="1">
            <a:off x="1736725" y="3262313"/>
            <a:ext cx="1357313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32" name="Line 44"/>
          <p:cNvSpPr>
            <a:spLocks noChangeShapeType="1"/>
          </p:cNvSpPr>
          <p:nvPr/>
        </p:nvSpPr>
        <p:spPr bwMode="auto">
          <a:xfrm flipV="1">
            <a:off x="1203325" y="3262313"/>
            <a:ext cx="525463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33" name="Line 45"/>
          <p:cNvSpPr>
            <a:spLocks noChangeShapeType="1"/>
          </p:cNvSpPr>
          <p:nvPr/>
        </p:nvSpPr>
        <p:spPr bwMode="auto">
          <a:xfrm>
            <a:off x="1203325" y="4164013"/>
            <a:ext cx="525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34" name="Line 46"/>
          <p:cNvSpPr>
            <a:spLocks noChangeShapeType="1"/>
          </p:cNvSpPr>
          <p:nvPr/>
        </p:nvSpPr>
        <p:spPr bwMode="auto">
          <a:xfrm>
            <a:off x="1203325" y="5014913"/>
            <a:ext cx="525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35" name="Line 47"/>
          <p:cNvSpPr>
            <a:spLocks noChangeShapeType="1"/>
          </p:cNvSpPr>
          <p:nvPr/>
        </p:nvSpPr>
        <p:spPr bwMode="auto">
          <a:xfrm>
            <a:off x="1203325" y="5916613"/>
            <a:ext cx="525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0396" name="Rectangle 69"/>
          <p:cNvSpPr>
            <a:spLocks noChangeArrowheads="1"/>
          </p:cNvSpPr>
          <p:nvPr/>
        </p:nvSpPr>
        <p:spPr bwMode="auto">
          <a:xfrm>
            <a:off x="292100" y="30670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0397" name="Line 70"/>
          <p:cNvSpPr>
            <a:spLocks noChangeShapeType="1"/>
          </p:cNvSpPr>
          <p:nvPr/>
        </p:nvSpPr>
        <p:spPr bwMode="auto">
          <a:xfrm>
            <a:off x="2921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398" name="Line 71"/>
          <p:cNvSpPr>
            <a:spLocks noChangeShapeType="1"/>
          </p:cNvSpPr>
          <p:nvPr/>
        </p:nvSpPr>
        <p:spPr bwMode="auto">
          <a:xfrm flipV="1">
            <a:off x="7556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399" name="Rectangle 72"/>
          <p:cNvSpPr>
            <a:spLocks noChangeArrowheads="1"/>
          </p:cNvSpPr>
          <p:nvPr/>
        </p:nvSpPr>
        <p:spPr bwMode="auto">
          <a:xfrm>
            <a:off x="292100" y="39687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0400" name="Line 73"/>
          <p:cNvSpPr>
            <a:spLocks noChangeShapeType="1"/>
          </p:cNvSpPr>
          <p:nvPr/>
        </p:nvSpPr>
        <p:spPr bwMode="auto">
          <a:xfrm>
            <a:off x="2921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401" name="Line 74"/>
          <p:cNvSpPr>
            <a:spLocks noChangeShapeType="1"/>
          </p:cNvSpPr>
          <p:nvPr/>
        </p:nvSpPr>
        <p:spPr bwMode="auto">
          <a:xfrm flipV="1">
            <a:off x="7556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402" name="Rectangle 75"/>
          <p:cNvSpPr>
            <a:spLocks noChangeArrowheads="1"/>
          </p:cNvSpPr>
          <p:nvPr/>
        </p:nvSpPr>
        <p:spPr bwMode="auto">
          <a:xfrm>
            <a:off x="292100" y="48196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0403" name="Line 76"/>
          <p:cNvSpPr>
            <a:spLocks noChangeShapeType="1"/>
          </p:cNvSpPr>
          <p:nvPr/>
        </p:nvSpPr>
        <p:spPr bwMode="auto">
          <a:xfrm>
            <a:off x="2921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404" name="Line 77"/>
          <p:cNvSpPr>
            <a:spLocks noChangeShapeType="1"/>
          </p:cNvSpPr>
          <p:nvPr/>
        </p:nvSpPr>
        <p:spPr bwMode="auto">
          <a:xfrm flipV="1">
            <a:off x="7556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405" name="Rectangle 78"/>
          <p:cNvSpPr>
            <a:spLocks noChangeArrowheads="1"/>
          </p:cNvSpPr>
          <p:nvPr/>
        </p:nvSpPr>
        <p:spPr bwMode="auto">
          <a:xfrm>
            <a:off x="292100" y="57213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0406" name="Line 79"/>
          <p:cNvSpPr>
            <a:spLocks noChangeShapeType="1"/>
          </p:cNvSpPr>
          <p:nvPr/>
        </p:nvSpPr>
        <p:spPr bwMode="auto">
          <a:xfrm>
            <a:off x="2921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0407" name="Line 80"/>
          <p:cNvSpPr>
            <a:spLocks noChangeShapeType="1"/>
          </p:cNvSpPr>
          <p:nvPr/>
        </p:nvSpPr>
        <p:spPr bwMode="auto">
          <a:xfrm flipV="1">
            <a:off x="7556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69" name="Rectangle 81"/>
          <p:cNvSpPr>
            <a:spLocks noChangeArrowheads="1"/>
          </p:cNvSpPr>
          <p:nvPr/>
        </p:nvSpPr>
        <p:spPr bwMode="auto">
          <a:xfrm>
            <a:off x="7112000" y="30797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370" name="Line 82"/>
          <p:cNvSpPr>
            <a:spLocks noChangeShapeType="1"/>
          </p:cNvSpPr>
          <p:nvPr/>
        </p:nvSpPr>
        <p:spPr bwMode="auto">
          <a:xfrm>
            <a:off x="7112000" y="3092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71" name="Line 83"/>
          <p:cNvSpPr>
            <a:spLocks noChangeShapeType="1"/>
          </p:cNvSpPr>
          <p:nvPr/>
        </p:nvSpPr>
        <p:spPr bwMode="auto">
          <a:xfrm flipV="1">
            <a:off x="7575550" y="3092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72" name="Rectangle 84"/>
          <p:cNvSpPr>
            <a:spLocks noChangeArrowheads="1"/>
          </p:cNvSpPr>
          <p:nvPr/>
        </p:nvSpPr>
        <p:spPr bwMode="auto">
          <a:xfrm>
            <a:off x="7112000" y="39814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373" name="Line 85"/>
          <p:cNvSpPr>
            <a:spLocks noChangeShapeType="1"/>
          </p:cNvSpPr>
          <p:nvPr/>
        </p:nvSpPr>
        <p:spPr bwMode="auto">
          <a:xfrm>
            <a:off x="7112000" y="39941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74" name="Line 86"/>
          <p:cNvSpPr>
            <a:spLocks noChangeShapeType="1"/>
          </p:cNvSpPr>
          <p:nvPr/>
        </p:nvSpPr>
        <p:spPr bwMode="auto">
          <a:xfrm flipV="1">
            <a:off x="7575550" y="39941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75" name="Rectangle 87"/>
          <p:cNvSpPr>
            <a:spLocks noChangeArrowheads="1"/>
          </p:cNvSpPr>
          <p:nvPr/>
        </p:nvSpPr>
        <p:spPr bwMode="auto">
          <a:xfrm>
            <a:off x="7112000" y="48323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376" name="Line 88"/>
          <p:cNvSpPr>
            <a:spLocks noChangeShapeType="1"/>
          </p:cNvSpPr>
          <p:nvPr/>
        </p:nvSpPr>
        <p:spPr bwMode="auto">
          <a:xfrm>
            <a:off x="7112000" y="4845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77" name="Line 89"/>
          <p:cNvSpPr>
            <a:spLocks noChangeShapeType="1"/>
          </p:cNvSpPr>
          <p:nvPr/>
        </p:nvSpPr>
        <p:spPr bwMode="auto">
          <a:xfrm flipV="1">
            <a:off x="7575550" y="4845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78" name="Rectangle 90"/>
          <p:cNvSpPr>
            <a:spLocks noChangeArrowheads="1"/>
          </p:cNvSpPr>
          <p:nvPr/>
        </p:nvSpPr>
        <p:spPr bwMode="auto">
          <a:xfrm>
            <a:off x="7112000" y="57340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36379" name="Line 91"/>
          <p:cNvSpPr>
            <a:spLocks noChangeShapeType="1"/>
          </p:cNvSpPr>
          <p:nvPr/>
        </p:nvSpPr>
        <p:spPr bwMode="auto">
          <a:xfrm>
            <a:off x="7112000" y="5746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80" name="Line 92"/>
          <p:cNvSpPr>
            <a:spLocks noChangeShapeType="1"/>
          </p:cNvSpPr>
          <p:nvPr/>
        </p:nvSpPr>
        <p:spPr bwMode="auto">
          <a:xfrm flipV="1">
            <a:off x="7575550" y="5746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36381" name="Line 93"/>
          <p:cNvSpPr>
            <a:spLocks noChangeShapeType="1"/>
          </p:cNvSpPr>
          <p:nvPr/>
        </p:nvSpPr>
        <p:spPr bwMode="auto">
          <a:xfrm>
            <a:off x="8026400" y="32750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82" name="Line 94"/>
          <p:cNvSpPr>
            <a:spLocks noChangeShapeType="1"/>
          </p:cNvSpPr>
          <p:nvPr/>
        </p:nvSpPr>
        <p:spPr bwMode="auto">
          <a:xfrm>
            <a:off x="8026400" y="41767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83" name="Line 95"/>
          <p:cNvSpPr>
            <a:spLocks noChangeShapeType="1"/>
          </p:cNvSpPr>
          <p:nvPr/>
        </p:nvSpPr>
        <p:spPr bwMode="auto">
          <a:xfrm>
            <a:off x="8026400" y="50276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36384" name="Line 96"/>
          <p:cNvSpPr>
            <a:spLocks noChangeShapeType="1"/>
          </p:cNvSpPr>
          <p:nvPr/>
        </p:nvSpPr>
        <p:spPr bwMode="auto">
          <a:xfrm>
            <a:off x="8026400" y="59293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3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3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36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3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3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3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3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3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3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03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3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036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036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03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03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036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036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1036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1036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03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03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103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103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103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103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03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1000"/>
                                        <p:tgtEl>
                                          <p:spTgt spid="103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292" grpId="0" animBg="1"/>
      <p:bldP spid="1036293" grpId="0" animBg="1"/>
      <p:bldP spid="1036294" grpId="0" animBg="1"/>
      <p:bldP spid="1036295" grpId="0" animBg="1"/>
      <p:bldP spid="1036296" grpId="0" animBg="1"/>
      <p:bldP spid="1036297" grpId="0" animBg="1"/>
      <p:bldP spid="1036298" grpId="0" animBg="1"/>
      <p:bldP spid="1036299" grpId="0" animBg="1"/>
      <p:bldP spid="1036300" grpId="0" animBg="1"/>
      <p:bldP spid="1036301" grpId="0" animBg="1"/>
      <p:bldP spid="1036302" grpId="0" animBg="1"/>
      <p:bldP spid="1036303" grpId="0" animBg="1"/>
      <p:bldP spid="1036304" grpId="0" animBg="1"/>
      <p:bldP spid="1036305" grpId="0" animBg="1"/>
      <p:bldP spid="1036306" grpId="0" animBg="1"/>
      <p:bldP spid="1036307" grpId="0" animBg="1"/>
      <p:bldP spid="1036308" grpId="0" animBg="1"/>
      <p:bldP spid="1036309" grpId="0" animBg="1"/>
      <p:bldP spid="1036310" grpId="0" animBg="1"/>
      <p:bldP spid="1036311" grpId="0" animBg="1"/>
      <p:bldP spid="1036312" grpId="0" animBg="1"/>
      <p:bldP spid="1036313" grpId="0" animBg="1"/>
      <p:bldP spid="1036314" grpId="0" animBg="1"/>
      <p:bldP spid="1036315" grpId="0" animBg="1"/>
      <p:bldP spid="1036316" grpId="0" animBg="1"/>
      <p:bldP spid="1036317" grpId="0" animBg="1"/>
      <p:bldP spid="1036318" grpId="0" animBg="1"/>
      <p:bldP spid="1036319" grpId="0" animBg="1"/>
      <p:bldP spid="1036321" grpId="0" animBg="1"/>
      <p:bldP spid="1036322" grpId="0" animBg="1"/>
      <p:bldP spid="1036323" grpId="0" animBg="1"/>
      <p:bldP spid="1036324" grpId="0" animBg="1"/>
      <p:bldP spid="1036325" grpId="0" animBg="1"/>
      <p:bldP spid="1036326" grpId="0" animBg="1"/>
      <p:bldP spid="1036327" grpId="0" animBg="1"/>
      <p:bldP spid="1036328" grpId="0" animBg="1"/>
      <p:bldP spid="1036332" grpId="0" animBg="1"/>
      <p:bldP spid="1036333" grpId="0" animBg="1"/>
      <p:bldP spid="1036334" grpId="0" animBg="1"/>
      <p:bldP spid="1036335" grpId="0" animBg="1"/>
      <p:bldP spid="1036369" grpId="0" animBg="1"/>
      <p:bldP spid="1036370" grpId="0" animBg="1"/>
      <p:bldP spid="1036371" grpId="0" animBg="1"/>
      <p:bldP spid="1036372" grpId="0" animBg="1"/>
      <p:bldP spid="1036373" grpId="0" animBg="1"/>
      <p:bldP spid="1036374" grpId="0" animBg="1"/>
      <p:bldP spid="1036375" grpId="0" animBg="1"/>
      <p:bldP spid="1036376" grpId="0" animBg="1"/>
      <p:bldP spid="1036377" grpId="0" animBg="1"/>
      <p:bldP spid="1036378" grpId="0" animBg="1"/>
      <p:bldP spid="1036379" grpId="0" animBg="1"/>
      <p:bldP spid="1036380" grpId="0" animBg="1"/>
      <p:bldP spid="1036381" grpId="0" animBg="1"/>
      <p:bldP spid="1036382" grpId="0" animBg="1"/>
      <p:bldP spid="1036383" grpId="0" animBg="1"/>
      <p:bldP spid="1036384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Verifiability</a:t>
            </a:r>
          </a:p>
        </p:txBody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Each re-encryption mix provides a mathematical proof that its output is a permutation of re-encryptions of its input.</a:t>
            </a:r>
          </a:p>
          <a:p>
            <a:pPr>
              <a:buFontTx/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Any observer can verify this proof.</a:t>
            </a:r>
          </a:p>
          <a:p>
            <a:pPr>
              <a:buFontTx/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The decryptions are also proven to be correct.</a:t>
            </a:r>
          </a:p>
          <a:p>
            <a:pPr>
              <a:buFontTx/>
              <a:buNone/>
            </a:pPr>
            <a:r>
              <a:rPr lang="en-US" sz="3200" dirty="0" smtClean="0">
                <a:solidFill>
                  <a:srgbClr val="0070C0"/>
                </a:solidFill>
              </a:rPr>
              <a:t>If a mix’s proof is invalid, its mixing will be bypassed.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435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Faulty Mixes</a:t>
            </a:r>
          </a:p>
        </p:txBody>
      </p:sp>
      <p:sp>
        <p:nvSpPr>
          <p:cNvPr id="102402" name="Rectangle 3"/>
          <p:cNvSpPr>
            <a:spLocks noChangeArrowheads="1"/>
          </p:cNvSpPr>
          <p:nvPr/>
        </p:nvSpPr>
        <p:spPr bwMode="auto">
          <a:xfrm>
            <a:off x="5162550" y="2981325"/>
            <a:ext cx="1357313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1043460" name="Rectangle 4"/>
          <p:cNvSpPr>
            <a:spLocks noChangeArrowheads="1"/>
          </p:cNvSpPr>
          <p:nvPr/>
        </p:nvSpPr>
        <p:spPr bwMode="auto">
          <a:xfrm>
            <a:off x="3681413" y="30670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461" name="Line 5"/>
          <p:cNvSpPr>
            <a:spLocks noChangeShapeType="1"/>
          </p:cNvSpPr>
          <p:nvPr/>
        </p:nvSpPr>
        <p:spPr bwMode="auto">
          <a:xfrm>
            <a:off x="3681413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62" name="Line 6"/>
          <p:cNvSpPr>
            <a:spLocks noChangeShapeType="1"/>
          </p:cNvSpPr>
          <p:nvPr/>
        </p:nvSpPr>
        <p:spPr bwMode="auto">
          <a:xfrm flipV="1">
            <a:off x="4144963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63" name="Rectangle 7"/>
          <p:cNvSpPr>
            <a:spLocks noChangeArrowheads="1"/>
          </p:cNvSpPr>
          <p:nvPr/>
        </p:nvSpPr>
        <p:spPr bwMode="auto">
          <a:xfrm>
            <a:off x="3681413" y="39687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464" name="Line 8"/>
          <p:cNvSpPr>
            <a:spLocks noChangeShapeType="1"/>
          </p:cNvSpPr>
          <p:nvPr/>
        </p:nvSpPr>
        <p:spPr bwMode="auto">
          <a:xfrm>
            <a:off x="3681413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65" name="Line 9"/>
          <p:cNvSpPr>
            <a:spLocks noChangeShapeType="1"/>
          </p:cNvSpPr>
          <p:nvPr/>
        </p:nvSpPr>
        <p:spPr bwMode="auto">
          <a:xfrm flipV="1">
            <a:off x="4144963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66" name="Rectangle 10"/>
          <p:cNvSpPr>
            <a:spLocks noChangeArrowheads="1"/>
          </p:cNvSpPr>
          <p:nvPr/>
        </p:nvSpPr>
        <p:spPr bwMode="auto">
          <a:xfrm>
            <a:off x="3681413" y="48196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467" name="Line 11"/>
          <p:cNvSpPr>
            <a:spLocks noChangeShapeType="1"/>
          </p:cNvSpPr>
          <p:nvPr/>
        </p:nvSpPr>
        <p:spPr bwMode="auto">
          <a:xfrm>
            <a:off x="3681413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68" name="Line 12"/>
          <p:cNvSpPr>
            <a:spLocks noChangeShapeType="1"/>
          </p:cNvSpPr>
          <p:nvPr/>
        </p:nvSpPr>
        <p:spPr bwMode="auto">
          <a:xfrm flipV="1">
            <a:off x="4144963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69" name="Rectangle 13"/>
          <p:cNvSpPr>
            <a:spLocks noChangeArrowheads="1"/>
          </p:cNvSpPr>
          <p:nvPr/>
        </p:nvSpPr>
        <p:spPr bwMode="auto">
          <a:xfrm>
            <a:off x="3681413" y="5721350"/>
            <a:ext cx="914400" cy="384175"/>
          </a:xfrm>
          <a:prstGeom prst="rect">
            <a:avLst/>
          </a:prstGeom>
          <a:solidFill>
            <a:srgbClr val="FF66FF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470" name="Line 14"/>
          <p:cNvSpPr>
            <a:spLocks noChangeShapeType="1"/>
          </p:cNvSpPr>
          <p:nvPr/>
        </p:nvSpPr>
        <p:spPr bwMode="auto">
          <a:xfrm>
            <a:off x="3681413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71" name="Line 15"/>
          <p:cNvSpPr>
            <a:spLocks noChangeShapeType="1"/>
          </p:cNvSpPr>
          <p:nvPr/>
        </p:nvSpPr>
        <p:spPr bwMode="auto">
          <a:xfrm flipV="1">
            <a:off x="4144963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476" name="Line 20"/>
          <p:cNvSpPr>
            <a:spLocks noChangeShapeType="1"/>
          </p:cNvSpPr>
          <p:nvPr/>
        </p:nvSpPr>
        <p:spPr bwMode="auto">
          <a:xfrm>
            <a:off x="6513513" y="32654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77" name="Line 21"/>
          <p:cNvSpPr>
            <a:spLocks noChangeShapeType="1"/>
          </p:cNvSpPr>
          <p:nvPr/>
        </p:nvSpPr>
        <p:spPr bwMode="auto">
          <a:xfrm>
            <a:off x="6513513" y="41671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78" name="Line 22"/>
          <p:cNvSpPr>
            <a:spLocks noChangeShapeType="1"/>
          </p:cNvSpPr>
          <p:nvPr/>
        </p:nvSpPr>
        <p:spPr bwMode="auto">
          <a:xfrm>
            <a:off x="6513513" y="50180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79" name="Line 23"/>
          <p:cNvSpPr>
            <a:spLocks noChangeShapeType="1"/>
          </p:cNvSpPr>
          <p:nvPr/>
        </p:nvSpPr>
        <p:spPr bwMode="auto">
          <a:xfrm>
            <a:off x="6513513" y="5919788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80" name="Rectangle 24"/>
          <p:cNvSpPr>
            <a:spLocks noChangeArrowheads="1"/>
          </p:cNvSpPr>
          <p:nvPr/>
        </p:nvSpPr>
        <p:spPr bwMode="auto">
          <a:xfrm>
            <a:off x="8382000" y="2955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43481" name="Rectangle 25"/>
          <p:cNvSpPr>
            <a:spLocks noChangeArrowheads="1"/>
          </p:cNvSpPr>
          <p:nvPr/>
        </p:nvSpPr>
        <p:spPr bwMode="auto">
          <a:xfrm>
            <a:off x="8382000" y="38449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43482" name="Rectangle 26"/>
          <p:cNvSpPr>
            <a:spLocks noChangeArrowheads="1"/>
          </p:cNvSpPr>
          <p:nvPr/>
        </p:nvSpPr>
        <p:spPr bwMode="auto">
          <a:xfrm>
            <a:off x="8382000" y="4721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43483" name="Rectangle 27"/>
          <p:cNvSpPr>
            <a:spLocks noChangeArrowheads="1"/>
          </p:cNvSpPr>
          <p:nvPr/>
        </p:nvSpPr>
        <p:spPr bwMode="auto">
          <a:xfrm>
            <a:off x="8382000" y="5610225"/>
            <a:ext cx="544513" cy="6365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 sz="2000">
                <a:solidFill>
                  <a:schemeClr val="accent1"/>
                </a:solidFill>
              </a:rPr>
              <a:t>Vote</a:t>
            </a:r>
          </a:p>
        </p:txBody>
      </p:sp>
      <p:sp>
        <p:nvSpPr>
          <p:cNvPr id="1043484" name="Line 28"/>
          <p:cNvSpPr>
            <a:spLocks noChangeShapeType="1"/>
          </p:cNvSpPr>
          <p:nvPr/>
        </p:nvSpPr>
        <p:spPr bwMode="auto">
          <a:xfrm>
            <a:off x="5162550" y="5018088"/>
            <a:ext cx="13573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85" name="Line 29"/>
          <p:cNvSpPr>
            <a:spLocks noChangeShapeType="1"/>
          </p:cNvSpPr>
          <p:nvPr/>
        </p:nvSpPr>
        <p:spPr bwMode="auto">
          <a:xfrm>
            <a:off x="5162550" y="3265488"/>
            <a:ext cx="1357313" cy="9017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86" name="Line 30"/>
          <p:cNvSpPr>
            <a:spLocks noChangeShapeType="1"/>
          </p:cNvSpPr>
          <p:nvPr/>
        </p:nvSpPr>
        <p:spPr bwMode="auto">
          <a:xfrm>
            <a:off x="5162550" y="4167188"/>
            <a:ext cx="1355725" cy="17526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87" name="Line 31"/>
          <p:cNvSpPr>
            <a:spLocks noChangeShapeType="1"/>
          </p:cNvSpPr>
          <p:nvPr/>
        </p:nvSpPr>
        <p:spPr bwMode="auto">
          <a:xfrm flipV="1">
            <a:off x="5162550" y="3265488"/>
            <a:ext cx="1357313" cy="26543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88" name="Rectangle 32"/>
          <p:cNvSpPr>
            <a:spLocks noChangeArrowheads="1"/>
          </p:cNvSpPr>
          <p:nvPr/>
        </p:nvSpPr>
        <p:spPr bwMode="auto">
          <a:xfrm>
            <a:off x="1736725" y="2978150"/>
            <a:ext cx="1357313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1043489" name="Line 33"/>
          <p:cNvSpPr>
            <a:spLocks noChangeShapeType="1"/>
          </p:cNvSpPr>
          <p:nvPr/>
        </p:nvSpPr>
        <p:spPr bwMode="auto">
          <a:xfrm>
            <a:off x="3087688" y="32623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90" name="Line 34"/>
          <p:cNvSpPr>
            <a:spLocks noChangeShapeType="1"/>
          </p:cNvSpPr>
          <p:nvPr/>
        </p:nvSpPr>
        <p:spPr bwMode="auto">
          <a:xfrm>
            <a:off x="3087688" y="41640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91" name="Line 35"/>
          <p:cNvSpPr>
            <a:spLocks noChangeShapeType="1"/>
          </p:cNvSpPr>
          <p:nvPr/>
        </p:nvSpPr>
        <p:spPr bwMode="auto">
          <a:xfrm>
            <a:off x="3087688" y="50149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92" name="Line 36"/>
          <p:cNvSpPr>
            <a:spLocks noChangeShapeType="1"/>
          </p:cNvSpPr>
          <p:nvPr/>
        </p:nvSpPr>
        <p:spPr bwMode="auto">
          <a:xfrm>
            <a:off x="3087688" y="5916613"/>
            <a:ext cx="59055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97" name="Line 41"/>
          <p:cNvSpPr>
            <a:spLocks noChangeShapeType="1"/>
          </p:cNvSpPr>
          <p:nvPr/>
        </p:nvSpPr>
        <p:spPr bwMode="auto">
          <a:xfrm flipV="1">
            <a:off x="1203325" y="3262313"/>
            <a:ext cx="525463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98" name="Line 42"/>
          <p:cNvSpPr>
            <a:spLocks noChangeShapeType="1"/>
          </p:cNvSpPr>
          <p:nvPr/>
        </p:nvSpPr>
        <p:spPr bwMode="auto">
          <a:xfrm>
            <a:off x="1203325" y="4164013"/>
            <a:ext cx="525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499" name="Line 43"/>
          <p:cNvSpPr>
            <a:spLocks noChangeShapeType="1"/>
          </p:cNvSpPr>
          <p:nvPr/>
        </p:nvSpPr>
        <p:spPr bwMode="auto">
          <a:xfrm>
            <a:off x="1203325" y="5014913"/>
            <a:ext cx="525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00" name="Line 44"/>
          <p:cNvSpPr>
            <a:spLocks noChangeShapeType="1"/>
          </p:cNvSpPr>
          <p:nvPr/>
        </p:nvSpPr>
        <p:spPr bwMode="auto">
          <a:xfrm>
            <a:off x="1203325" y="5916613"/>
            <a:ext cx="52546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2436" name="Rectangle 45"/>
          <p:cNvSpPr>
            <a:spLocks noChangeArrowheads="1"/>
          </p:cNvSpPr>
          <p:nvPr/>
        </p:nvSpPr>
        <p:spPr bwMode="auto">
          <a:xfrm>
            <a:off x="292100" y="30670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2437" name="Line 46"/>
          <p:cNvSpPr>
            <a:spLocks noChangeShapeType="1"/>
          </p:cNvSpPr>
          <p:nvPr/>
        </p:nvSpPr>
        <p:spPr bwMode="auto">
          <a:xfrm>
            <a:off x="2921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38" name="Line 47"/>
          <p:cNvSpPr>
            <a:spLocks noChangeShapeType="1"/>
          </p:cNvSpPr>
          <p:nvPr/>
        </p:nvSpPr>
        <p:spPr bwMode="auto">
          <a:xfrm flipV="1">
            <a:off x="7556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39" name="Rectangle 48"/>
          <p:cNvSpPr>
            <a:spLocks noChangeArrowheads="1"/>
          </p:cNvSpPr>
          <p:nvPr/>
        </p:nvSpPr>
        <p:spPr bwMode="auto">
          <a:xfrm>
            <a:off x="292100" y="39687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2440" name="Line 49"/>
          <p:cNvSpPr>
            <a:spLocks noChangeShapeType="1"/>
          </p:cNvSpPr>
          <p:nvPr/>
        </p:nvSpPr>
        <p:spPr bwMode="auto">
          <a:xfrm>
            <a:off x="2921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41" name="Line 50"/>
          <p:cNvSpPr>
            <a:spLocks noChangeShapeType="1"/>
          </p:cNvSpPr>
          <p:nvPr/>
        </p:nvSpPr>
        <p:spPr bwMode="auto">
          <a:xfrm flipV="1">
            <a:off x="7556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42" name="Rectangle 51"/>
          <p:cNvSpPr>
            <a:spLocks noChangeArrowheads="1"/>
          </p:cNvSpPr>
          <p:nvPr/>
        </p:nvSpPr>
        <p:spPr bwMode="auto">
          <a:xfrm>
            <a:off x="292100" y="48196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2443" name="Line 52"/>
          <p:cNvSpPr>
            <a:spLocks noChangeShapeType="1"/>
          </p:cNvSpPr>
          <p:nvPr/>
        </p:nvSpPr>
        <p:spPr bwMode="auto">
          <a:xfrm>
            <a:off x="2921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44" name="Line 53"/>
          <p:cNvSpPr>
            <a:spLocks noChangeShapeType="1"/>
          </p:cNvSpPr>
          <p:nvPr/>
        </p:nvSpPr>
        <p:spPr bwMode="auto">
          <a:xfrm flipV="1">
            <a:off x="7556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45" name="Rectangle 54"/>
          <p:cNvSpPr>
            <a:spLocks noChangeArrowheads="1"/>
          </p:cNvSpPr>
          <p:nvPr/>
        </p:nvSpPr>
        <p:spPr bwMode="auto">
          <a:xfrm>
            <a:off x="292100" y="57213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2446" name="Line 55"/>
          <p:cNvSpPr>
            <a:spLocks noChangeShapeType="1"/>
          </p:cNvSpPr>
          <p:nvPr/>
        </p:nvSpPr>
        <p:spPr bwMode="auto">
          <a:xfrm>
            <a:off x="2921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2447" name="Line 56"/>
          <p:cNvSpPr>
            <a:spLocks noChangeShapeType="1"/>
          </p:cNvSpPr>
          <p:nvPr/>
        </p:nvSpPr>
        <p:spPr bwMode="auto">
          <a:xfrm flipV="1">
            <a:off x="7556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13" name="Rectangle 57"/>
          <p:cNvSpPr>
            <a:spLocks noChangeArrowheads="1"/>
          </p:cNvSpPr>
          <p:nvPr/>
        </p:nvSpPr>
        <p:spPr bwMode="auto">
          <a:xfrm>
            <a:off x="7112000" y="30797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514" name="Line 58"/>
          <p:cNvSpPr>
            <a:spLocks noChangeShapeType="1"/>
          </p:cNvSpPr>
          <p:nvPr/>
        </p:nvSpPr>
        <p:spPr bwMode="auto">
          <a:xfrm>
            <a:off x="7112000" y="3092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15" name="Line 59"/>
          <p:cNvSpPr>
            <a:spLocks noChangeShapeType="1"/>
          </p:cNvSpPr>
          <p:nvPr/>
        </p:nvSpPr>
        <p:spPr bwMode="auto">
          <a:xfrm flipV="1">
            <a:off x="7575550" y="3092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16" name="Rectangle 60"/>
          <p:cNvSpPr>
            <a:spLocks noChangeArrowheads="1"/>
          </p:cNvSpPr>
          <p:nvPr/>
        </p:nvSpPr>
        <p:spPr bwMode="auto">
          <a:xfrm>
            <a:off x="7112000" y="39814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517" name="Line 61"/>
          <p:cNvSpPr>
            <a:spLocks noChangeShapeType="1"/>
          </p:cNvSpPr>
          <p:nvPr/>
        </p:nvSpPr>
        <p:spPr bwMode="auto">
          <a:xfrm>
            <a:off x="7112000" y="39941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18" name="Line 62"/>
          <p:cNvSpPr>
            <a:spLocks noChangeShapeType="1"/>
          </p:cNvSpPr>
          <p:nvPr/>
        </p:nvSpPr>
        <p:spPr bwMode="auto">
          <a:xfrm flipV="1">
            <a:off x="7575550" y="39941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19" name="Rectangle 63"/>
          <p:cNvSpPr>
            <a:spLocks noChangeArrowheads="1"/>
          </p:cNvSpPr>
          <p:nvPr/>
        </p:nvSpPr>
        <p:spPr bwMode="auto">
          <a:xfrm>
            <a:off x="7112000" y="48323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520" name="Line 64"/>
          <p:cNvSpPr>
            <a:spLocks noChangeShapeType="1"/>
          </p:cNvSpPr>
          <p:nvPr/>
        </p:nvSpPr>
        <p:spPr bwMode="auto">
          <a:xfrm>
            <a:off x="7112000" y="4845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21" name="Line 65"/>
          <p:cNvSpPr>
            <a:spLocks noChangeShapeType="1"/>
          </p:cNvSpPr>
          <p:nvPr/>
        </p:nvSpPr>
        <p:spPr bwMode="auto">
          <a:xfrm flipV="1">
            <a:off x="7575550" y="4845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22" name="Rectangle 66"/>
          <p:cNvSpPr>
            <a:spLocks noChangeArrowheads="1"/>
          </p:cNvSpPr>
          <p:nvPr/>
        </p:nvSpPr>
        <p:spPr bwMode="auto">
          <a:xfrm>
            <a:off x="7112000" y="5734050"/>
            <a:ext cx="914400" cy="384175"/>
          </a:xfrm>
          <a:prstGeom prst="rect">
            <a:avLst/>
          </a:prstGeom>
          <a:solidFill>
            <a:srgbClr val="0099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43523" name="Line 67"/>
          <p:cNvSpPr>
            <a:spLocks noChangeShapeType="1"/>
          </p:cNvSpPr>
          <p:nvPr/>
        </p:nvSpPr>
        <p:spPr bwMode="auto">
          <a:xfrm>
            <a:off x="7112000" y="5746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24" name="Line 68"/>
          <p:cNvSpPr>
            <a:spLocks noChangeShapeType="1"/>
          </p:cNvSpPr>
          <p:nvPr/>
        </p:nvSpPr>
        <p:spPr bwMode="auto">
          <a:xfrm flipV="1">
            <a:off x="7575550" y="5746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525" name="Line 69"/>
          <p:cNvSpPr>
            <a:spLocks noChangeShapeType="1"/>
          </p:cNvSpPr>
          <p:nvPr/>
        </p:nvSpPr>
        <p:spPr bwMode="auto">
          <a:xfrm>
            <a:off x="8026400" y="32750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26" name="Line 70"/>
          <p:cNvSpPr>
            <a:spLocks noChangeShapeType="1"/>
          </p:cNvSpPr>
          <p:nvPr/>
        </p:nvSpPr>
        <p:spPr bwMode="auto">
          <a:xfrm>
            <a:off x="8026400" y="41767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27" name="Line 71"/>
          <p:cNvSpPr>
            <a:spLocks noChangeShapeType="1"/>
          </p:cNvSpPr>
          <p:nvPr/>
        </p:nvSpPr>
        <p:spPr bwMode="auto">
          <a:xfrm>
            <a:off x="8026400" y="50276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28" name="Line 72"/>
          <p:cNvSpPr>
            <a:spLocks noChangeShapeType="1"/>
          </p:cNvSpPr>
          <p:nvPr/>
        </p:nvSpPr>
        <p:spPr bwMode="auto">
          <a:xfrm>
            <a:off x="8026400" y="5929313"/>
            <a:ext cx="328613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29" name="Line 73"/>
          <p:cNvSpPr>
            <a:spLocks noChangeShapeType="1"/>
          </p:cNvSpPr>
          <p:nvPr/>
        </p:nvSpPr>
        <p:spPr bwMode="auto">
          <a:xfrm>
            <a:off x="1736725" y="3259138"/>
            <a:ext cx="3425825" cy="635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30" name="Line 74"/>
          <p:cNvSpPr>
            <a:spLocks noChangeShapeType="1"/>
          </p:cNvSpPr>
          <p:nvPr/>
        </p:nvSpPr>
        <p:spPr bwMode="auto">
          <a:xfrm>
            <a:off x="1736725" y="4168775"/>
            <a:ext cx="34258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31" name="Line 75"/>
          <p:cNvSpPr>
            <a:spLocks noChangeShapeType="1"/>
          </p:cNvSpPr>
          <p:nvPr/>
        </p:nvSpPr>
        <p:spPr bwMode="auto">
          <a:xfrm>
            <a:off x="1736725" y="5008563"/>
            <a:ext cx="34258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3532" name="Line 76"/>
          <p:cNvSpPr>
            <a:spLocks noChangeShapeType="1"/>
          </p:cNvSpPr>
          <p:nvPr/>
        </p:nvSpPr>
        <p:spPr bwMode="auto">
          <a:xfrm>
            <a:off x="1736725" y="5910263"/>
            <a:ext cx="34258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4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4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4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4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4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04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4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043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43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43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043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043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043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043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43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43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043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043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43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043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043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043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043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043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043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043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043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043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043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43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043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043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043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043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043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1043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1043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043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043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043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043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043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043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1043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043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043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1043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043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043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1043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04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04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043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04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04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1043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4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4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2000"/>
                                        <p:tgtEl>
                                          <p:spTgt spid="1043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000"/>
                                        <p:tgtEl>
                                          <p:spTgt spid="1043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2000"/>
                                        <p:tgtEl>
                                          <p:spTgt spid="1043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2000"/>
                                        <p:tgtEl>
                                          <p:spTgt spid="1043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1000"/>
                                        <p:tgtEl>
                                          <p:spTgt spid="1043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0"/>
                                        <p:tgtEl>
                                          <p:spTgt spid="1043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1000"/>
                                        <p:tgtEl>
                                          <p:spTgt spid="1043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043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1000"/>
                                        <p:tgtEl>
                                          <p:spTgt spid="104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1043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043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04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000"/>
                            </p:stCondLst>
                            <p:childTnLst>
                              <p:par>
                                <p:cTn id="1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1000"/>
                                        <p:tgtEl>
                                          <p:spTgt spid="1043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1000"/>
                                        <p:tgtEl>
                                          <p:spTgt spid="1043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1000"/>
                                        <p:tgtEl>
                                          <p:spTgt spid="1043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04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460" grpId="0" animBg="1"/>
      <p:bldP spid="1043460" grpId="1" animBg="1"/>
      <p:bldP spid="1043461" grpId="0" animBg="1"/>
      <p:bldP spid="1043461" grpId="1" animBg="1"/>
      <p:bldP spid="1043462" grpId="0" animBg="1"/>
      <p:bldP spid="1043462" grpId="1" animBg="1"/>
      <p:bldP spid="1043463" grpId="0" animBg="1"/>
      <p:bldP spid="1043463" grpId="1" animBg="1"/>
      <p:bldP spid="1043464" grpId="0" animBg="1"/>
      <p:bldP spid="1043464" grpId="1" animBg="1"/>
      <p:bldP spid="1043465" grpId="0" animBg="1"/>
      <p:bldP spid="1043465" grpId="1" animBg="1"/>
      <p:bldP spid="1043466" grpId="0" animBg="1"/>
      <p:bldP spid="1043466" grpId="1" animBg="1"/>
      <p:bldP spid="1043467" grpId="0" animBg="1"/>
      <p:bldP spid="1043467" grpId="1" animBg="1"/>
      <p:bldP spid="1043468" grpId="0" animBg="1"/>
      <p:bldP spid="1043468" grpId="1" animBg="1"/>
      <p:bldP spid="1043469" grpId="0" animBg="1"/>
      <p:bldP spid="1043469" grpId="1" animBg="1"/>
      <p:bldP spid="1043470" grpId="0" animBg="1"/>
      <p:bldP spid="1043470" grpId="1" animBg="1"/>
      <p:bldP spid="1043471" grpId="0" animBg="1"/>
      <p:bldP spid="1043471" grpId="1" animBg="1"/>
      <p:bldP spid="1043476" grpId="0" animBg="1"/>
      <p:bldP spid="1043477" grpId="0" animBg="1"/>
      <p:bldP spid="1043478" grpId="0" animBg="1"/>
      <p:bldP spid="1043479" grpId="0" animBg="1"/>
      <p:bldP spid="1043480" grpId="0" animBg="1"/>
      <p:bldP spid="1043481" grpId="0" animBg="1"/>
      <p:bldP spid="1043482" grpId="0" animBg="1"/>
      <p:bldP spid="1043483" grpId="0" animBg="1"/>
      <p:bldP spid="1043484" grpId="0" animBg="1"/>
      <p:bldP spid="1043485" grpId="0" animBg="1"/>
      <p:bldP spid="1043486" grpId="0" animBg="1"/>
      <p:bldP spid="1043487" grpId="0" animBg="1"/>
      <p:bldP spid="1043488" grpId="0" animBg="1"/>
      <p:bldP spid="1043489" grpId="0" animBg="1"/>
      <p:bldP spid="1043489" grpId="1" animBg="1"/>
      <p:bldP spid="1043490" grpId="0" animBg="1"/>
      <p:bldP spid="1043490" grpId="1" animBg="1"/>
      <p:bldP spid="1043491" grpId="0" animBg="1"/>
      <p:bldP spid="1043491" grpId="1" animBg="1"/>
      <p:bldP spid="1043492" grpId="0" animBg="1"/>
      <p:bldP spid="1043492" grpId="1" animBg="1"/>
      <p:bldP spid="1043497" grpId="0" animBg="1"/>
      <p:bldP spid="1043498" grpId="0" animBg="1"/>
      <p:bldP spid="1043499" grpId="0" animBg="1"/>
      <p:bldP spid="1043500" grpId="0" animBg="1"/>
      <p:bldP spid="1043513" grpId="0" animBg="1"/>
      <p:bldP spid="1043514" grpId="0" animBg="1"/>
      <p:bldP spid="1043515" grpId="0" animBg="1"/>
      <p:bldP spid="1043516" grpId="0" animBg="1"/>
      <p:bldP spid="1043517" grpId="0" animBg="1"/>
      <p:bldP spid="1043518" grpId="0" animBg="1"/>
      <p:bldP spid="1043519" grpId="0" animBg="1"/>
      <p:bldP spid="1043520" grpId="0" animBg="1"/>
      <p:bldP spid="1043521" grpId="0" animBg="1"/>
      <p:bldP spid="1043522" grpId="0" animBg="1"/>
      <p:bldP spid="1043523" grpId="0" animBg="1"/>
      <p:bldP spid="1043524" grpId="0" animBg="1"/>
      <p:bldP spid="1043525" grpId="0" animBg="1"/>
      <p:bldP spid="1043526" grpId="0" animBg="1"/>
      <p:bldP spid="1043527" grpId="0" animBg="1"/>
      <p:bldP spid="1043528" grpId="0" animBg="1"/>
      <p:bldP spid="1043529" grpId="0" animBg="1"/>
      <p:bldP spid="1043530" grpId="0" animBg="1"/>
      <p:bldP spid="1043531" grpId="0" animBg="1"/>
      <p:bldP spid="10435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Voting Methods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Recent Mix Work</a:t>
            </a:r>
          </a:p>
        </p:txBody>
      </p:sp>
      <p:sp>
        <p:nvSpPr>
          <p:cNvPr id="1034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1993  Park, </a:t>
            </a:r>
            <a:r>
              <a:rPr lang="en-US" dirty="0" err="1" smtClean="0"/>
              <a:t>Itoh</a:t>
            </a:r>
            <a:r>
              <a:rPr lang="en-US" dirty="0" smtClean="0"/>
              <a:t>, and Kurosawa</a:t>
            </a:r>
          </a:p>
          <a:p>
            <a:r>
              <a:rPr lang="en-US" dirty="0" smtClean="0"/>
              <a:t>1995  </a:t>
            </a:r>
            <a:r>
              <a:rPr lang="en-US" dirty="0" err="1" smtClean="0"/>
              <a:t>Sako</a:t>
            </a:r>
            <a:r>
              <a:rPr lang="en-US" dirty="0" smtClean="0"/>
              <a:t> and </a:t>
            </a:r>
            <a:r>
              <a:rPr lang="en-US" dirty="0" err="1" smtClean="0"/>
              <a:t>Kilian</a:t>
            </a:r>
            <a:endParaRPr lang="en-US" dirty="0" smtClean="0"/>
          </a:p>
          <a:p>
            <a:r>
              <a:rPr lang="en-US" dirty="0" smtClean="0"/>
              <a:t>2001  Furukawa and </a:t>
            </a:r>
            <a:r>
              <a:rPr lang="en-US" dirty="0" err="1" smtClean="0"/>
              <a:t>Sako</a:t>
            </a:r>
            <a:endParaRPr lang="en-US" dirty="0" smtClean="0"/>
          </a:p>
          <a:p>
            <a:r>
              <a:rPr lang="en-US" dirty="0" smtClean="0"/>
              <a:t>2001  Neff</a:t>
            </a:r>
          </a:p>
          <a:p>
            <a:r>
              <a:rPr lang="en-US" dirty="0" smtClean="0"/>
              <a:t>2002  </a:t>
            </a:r>
            <a:r>
              <a:rPr lang="en-US" dirty="0" err="1" smtClean="0"/>
              <a:t>Jakobsson</a:t>
            </a:r>
            <a:r>
              <a:rPr lang="en-US" dirty="0" smtClean="0"/>
              <a:t>, </a:t>
            </a:r>
            <a:r>
              <a:rPr lang="en-US" dirty="0" err="1" smtClean="0"/>
              <a:t>Juels</a:t>
            </a:r>
            <a:r>
              <a:rPr lang="en-US" dirty="0" smtClean="0"/>
              <a:t>, and </a:t>
            </a:r>
            <a:r>
              <a:rPr lang="en-US" dirty="0" err="1" smtClean="0"/>
              <a:t>Rivest</a:t>
            </a:r>
            <a:endParaRPr lang="en-US" dirty="0" smtClean="0"/>
          </a:p>
          <a:p>
            <a:r>
              <a:rPr lang="en-US" dirty="0" smtClean="0"/>
              <a:t>2003  </a:t>
            </a:r>
            <a:r>
              <a:rPr lang="en-US" dirty="0" err="1" smtClean="0"/>
              <a:t>Groth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74800" y="3308350"/>
            <a:ext cx="914400" cy="3038475"/>
            <a:chOff x="992" y="1612"/>
            <a:chExt cx="576" cy="1914"/>
          </a:xfrm>
        </p:grpSpPr>
        <p:sp>
          <p:nvSpPr>
            <p:cNvPr id="104475" name="Rectangle 4"/>
            <p:cNvSpPr>
              <a:spLocks noChangeArrowheads="1"/>
            </p:cNvSpPr>
            <p:nvPr/>
          </p:nvSpPr>
          <p:spPr bwMode="auto">
            <a:xfrm>
              <a:off x="992" y="1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76" name="Line 5"/>
            <p:cNvSpPr>
              <a:spLocks noChangeShapeType="1"/>
            </p:cNvSpPr>
            <p:nvPr/>
          </p:nvSpPr>
          <p:spPr bwMode="auto">
            <a:xfrm>
              <a:off x="992" y="1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7" name="Line 6"/>
            <p:cNvSpPr>
              <a:spLocks noChangeShapeType="1"/>
            </p:cNvSpPr>
            <p:nvPr/>
          </p:nvSpPr>
          <p:spPr bwMode="auto">
            <a:xfrm flipV="1">
              <a:off x="1284" y="1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8" name="Rectangle 7"/>
            <p:cNvSpPr>
              <a:spLocks noChangeArrowheads="1"/>
            </p:cNvSpPr>
            <p:nvPr/>
          </p:nvSpPr>
          <p:spPr bwMode="auto">
            <a:xfrm>
              <a:off x="992" y="218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79" name="Line 8"/>
            <p:cNvSpPr>
              <a:spLocks noChangeShapeType="1"/>
            </p:cNvSpPr>
            <p:nvPr/>
          </p:nvSpPr>
          <p:spPr bwMode="auto">
            <a:xfrm>
              <a:off x="992" y="218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80" name="Line 9"/>
            <p:cNvSpPr>
              <a:spLocks noChangeShapeType="1"/>
            </p:cNvSpPr>
            <p:nvPr/>
          </p:nvSpPr>
          <p:spPr bwMode="auto">
            <a:xfrm flipV="1">
              <a:off x="1284" y="218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81" name="Rectangle 10"/>
            <p:cNvSpPr>
              <a:spLocks noChangeArrowheads="1"/>
            </p:cNvSpPr>
            <p:nvPr/>
          </p:nvSpPr>
          <p:spPr bwMode="auto">
            <a:xfrm>
              <a:off x="992" y="2716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82" name="Line 11"/>
            <p:cNvSpPr>
              <a:spLocks noChangeShapeType="1"/>
            </p:cNvSpPr>
            <p:nvPr/>
          </p:nvSpPr>
          <p:spPr bwMode="auto">
            <a:xfrm>
              <a:off x="992" y="2724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83" name="Line 12"/>
            <p:cNvSpPr>
              <a:spLocks noChangeShapeType="1"/>
            </p:cNvSpPr>
            <p:nvPr/>
          </p:nvSpPr>
          <p:spPr bwMode="auto">
            <a:xfrm flipV="1">
              <a:off x="1284" y="2724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84" name="Rectangle 13"/>
            <p:cNvSpPr>
              <a:spLocks noChangeArrowheads="1"/>
            </p:cNvSpPr>
            <p:nvPr/>
          </p:nvSpPr>
          <p:spPr bwMode="auto">
            <a:xfrm>
              <a:off x="992" y="328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85" name="Line 14"/>
            <p:cNvSpPr>
              <a:spLocks noChangeShapeType="1"/>
            </p:cNvSpPr>
            <p:nvPr/>
          </p:nvSpPr>
          <p:spPr bwMode="auto">
            <a:xfrm>
              <a:off x="992" y="329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86" name="Line 15"/>
            <p:cNvSpPr>
              <a:spLocks noChangeShapeType="1"/>
            </p:cNvSpPr>
            <p:nvPr/>
          </p:nvSpPr>
          <p:spPr bwMode="auto">
            <a:xfrm flipV="1">
              <a:off x="1284" y="329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264275" y="3305175"/>
            <a:ext cx="914400" cy="3038475"/>
            <a:chOff x="3594" y="1930"/>
            <a:chExt cx="576" cy="1914"/>
          </a:xfrm>
        </p:grpSpPr>
        <p:sp>
          <p:nvSpPr>
            <p:cNvPr id="104463" name="Rectangle 17"/>
            <p:cNvSpPr>
              <a:spLocks noChangeArrowheads="1"/>
            </p:cNvSpPr>
            <p:nvPr/>
          </p:nvSpPr>
          <p:spPr bwMode="auto">
            <a:xfrm>
              <a:off x="3594" y="193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64" name="Line 18"/>
            <p:cNvSpPr>
              <a:spLocks noChangeShapeType="1"/>
            </p:cNvSpPr>
            <p:nvPr/>
          </p:nvSpPr>
          <p:spPr bwMode="auto">
            <a:xfrm>
              <a:off x="3594" y="193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5" name="Line 19"/>
            <p:cNvSpPr>
              <a:spLocks noChangeShapeType="1"/>
            </p:cNvSpPr>
            <p:nvPr/>
          </p:nvSpPr>
          <p:spPr bwMode="auto">
            <a:xfrm flipV="1">
              <a:off x="3886" y="193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6" name="Rectangle 20"/>
            <p:cNvSpPr>
              <a:spLocks noChangeArrowheads="1"/>
            </p:cNvSpPr>
            <p:nvPr/>
          </p:nvSpPr>
          <p:spPr bwMode="auto">
            <a:xfrm>
              <a:off x="3594" y="2498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67" name="Line 21"/>
            <p:cNvSpPr>
              <a:spLocks noChangeShapeType="1"/>
            </p:cNvSpPr>
            <p:nvPr/>
          </p:nvSpPr>
          <p:spPr bwMode="auto">
            <a:xfrm>
              <a:off x="3594" y="250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8" name="Line 22"/>
            <p:cNvSpPr>
              <a:spLocks noChangeShapeType="1"/>
            </p:cNvSpPr>
            <p:nvPr/>
          </p:nvSpPr>
          <p:spPr bwMode="auto">
            <a:xfrm flipV="1">
              <a:off x="3886" y="250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69" name="Rectangle 23"/>
            <p:cNvSpPr>
              <a:spLocks noChangeArrowheads="1"/>
            </p:cNvSpPr>
            <p:nvPr/>
          </p:nvSpPr>
          <p:spPr bwMode="auto">
            <a:xfrm>
              <a:off x="3594" y="303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70" name="Line 24"/>
            <p:cNvSpPr>
              <a:spLocks noChangeShapeType="1"/>
            </p:cNvSpPr>
            <p:nvPr/>
          </p:nvSpPr>
          <p:spPr bwMode="auto">
            <a:xfrm>
              <a:off x="3594" y="304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1" name="Line 25"/>
            <p:cNvSpPr>
              <a:spLocks noChangeShapeType="1"/>
            </p:cNvSpPr>
            <p:nvPr/>
          </p:nvSpPr>
          <p:spPr bwMode="auto">
            <a:xfrm flipV="1">
              <a:off x="3886" y="304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2" name="Rectangle 26"/>
            <p:cNvSpPr>
              <a:spLocks noChangeArrowheads="1"/>
            </p:cNvSpPr>
            <p:nvPr/>
          </p:nvSpPr>
          <p:spPr bwMode="auto">
            <a:xfrm>
              <a:off x="3594" y="360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73" name="Line 27"/>
            <p:cNvSpPr>
              <a:spLocks noChangeShapeType="1"/>
            </p:cNvSpPr>
            <p:nvPr/>
          </p:nvSpPr>
          <p:spPr bwMode="auto">
            <a:xfrm>
              <a:off x="3594" y="361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74" name="Line 28"/>
            <p:cNvSpPr>
              <a:spLocks noChangeShapeType="1"/>
            </p:cNvSpPr>
            <p:nvPr/>
          </p:nvSpPr>
          <p:spPr bwMode="auto">
            <a:xfrm flipV="1">
              <a:off x="3886" y="361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54429" name="Text Box 29"/>
          <p:cNvSpPr txBox="1">
            <a:spLocks noChangeArrowheads="1"/>
          </p:cNvSpPr>
          <p:nvPr/>
        </p:nvSpPr>
        <p:spPr bwMode="auto">
          <a:xfrm>
            <a:off x="1168852" y="2179638"/>
            <a:ext cx="1725434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u="sng" dirty="0"/>
              <a:t>Input Ballot Set</a:t>
            </a:r>
          </a:p>
        </p:txBody>
      </p:sp>
      <p:sp>
        <p:nvSpPr>
          <p:cNvPr id="1254430" name="Text Box 30"/>
          <p:cNvSpPr txBox="1">
            <a:spLocks noChangeArrowheads="1"/>
          </p:cNvSpPr>
          <p:nvPr/>
        </p:nvSpPr>
        <p:spPr bwMode="auto">
          <a:xfrm>
            <a:off x="5780610" y="2179638"/>
            <a:ext cx="1940120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u="sng" dirty="0"/>
              <a:t>Output Ballot Set</a:t>
            </a:r>
          </a:p>
        </p:txBody>
      </p:sp>
      <p:sp>
        <p:nvSpPr>
          <p:cNvPr id="1254431" name="Line 31"/>
          <p:cNvSpPr>
            <a:spLocks noChangeShapeType="1"/>
          </p:cNvSpPr>
          <p:nvPr/>
        </p:nvSpPr>
        <p:spPr bwMode="auto">
          <a:xfrm>
            <a:off x="2489200" y="3481388"/>
            <a:ext cx="5413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2" name="Line 32"/>
          <p:cNvSpPr>
            <a:spLocks noChangeShapeType="1"/>
          </p:cNvSpPr>
          <p:nvPr/>
        </p:nvSpPr>
        <p:spPr bwMode="auto">
          <a:xfrm>
            <a:off x="2489200" y="4383088"/>
            <a:ext cx="5413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3" name="Line 33"/>
          <p:cNvSpPr>
            <a:spLocks noChangeShapeType="1"/>
          </p:cNvSpPr>
          <p:nvPr/>
        </p:nvSpPr>
        <p:spPr bwMode="auto">
          <a:xfrm>
            <a:off x="2489200" y="5233988"/>
            <a:ext cx="5413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4" name="Line 34"/>
          <p:cNvSpPr>
            <a:spLocks noChangeShapeType="1"/>
          </p:cNvSpPr>
          <p:nvPr/>
        </p:nvSpPr>
        <p:spPr bwMode="auto">
          <a:xfrm>
            <a:off x="2489200" y="6132513"/>
            <a:ext cx="541338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5" name="Line 35"/>
          <p:cNvSpPr>
            <a:spLocks noChangeShapeType="1"/>
          </p:cNvSpPr>
          <p:nvPr/>
        </p:nvSpPr>
        <p:spPr bwMode="auto">
          <a:xfrm>
            <a:off x="5772150" y="3481388"/>
            <a:ext cx="492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6" name="Line 36"/>
          <p:cNvSpPr>
            <a:spLocks noChangeShapeType="1"/>
          </p:cNvSpPr>
          <p:nvPr/>
        </p:nvSpPr>
        <p:spPr bwMode="auto">
          <a:xfrm>
            <a:off x="5772150" y="4383088"/>
            <a:ext cx="492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7" name="Line 37"/>
          <p:cNvSpPr>
            <a:spLocks noChangeShapeType="1"/>
          </p:cNvSpPr>
          <p:nvPr/>
        </p:nvSpPr>
        <p:spPr bwMode="auto">
          <a:xfrm>
            <a:off x="5772150" y="5233988"/>
            <a:ext cx="492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254438" name="Line 38"/>
          <p:cNvSpPr>
            <a:spLocks noChangeShapeType="1"/>
          </p:cNvSpPr>
          <p:nvPr/>
        </p:nvSpPr>
        <p:spPr bwMode="auto">
          <a:xfrm flipV="1">
            <a:off x="5772150" y="6132513"/>
            <a:ext cx="492125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4462" name="Rectangle 39"/>
          <p:cNvSpPr>
            <a:spLocks noChangeArrowheads="1"/>
          </p:cNvSpPr>
          <p:nvPr/>
        </p:nvSpPr>
        <p:spPr bwMode="auto">
          <a:xfrm>
            <a:off x="3030538" y="31972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Re-encryption Mix Operation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4429" grpId="0"/>
      <p:bldP spid="1254430" grpId="0"/>
      <p:bldP spid="1254431" grpId="0" animBg="1"/>
      <p:bldP spid="1254432" grpId="0" animBg="1"/>
      <p:bldP spid="1254433" grpId="0" animBg="1"/>
      <p:bldP spid="1254434" grpId="0" animBg="1"/>
      <p:bldP spid="1254435" grpId="0" animBg="1"/>
      <p:bldP spid="1254436" grpId="0" animBg="1"/>
      <p:bldP spid="1254437" grpId="0" animBg="1"/>
      <p:bldP spid="1254438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74800" y="3308350"/>
            <a:ext cx="914400" cy="3038475"/>
            <a:chOff x="992" y="1612"/>
            <a:chExt cx="576" cy="1914"/>
          </a:xfrm>
        </p:grpSpPr>
        <p:sp>
          <p:nvSpPr>
            <p:cNvPr id="105499" name="Rectangle 4"/>
            <p:cNvSpPr>
              <a:spLocks noChangeArrowheads="1"/>
            </p:cNvSpPr>
            <p:nvPr/>
          </p:nvSpPr>
          <p:spPr bwMode="auto">
            <a:xfrm>
              <a:off x="992" y="1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500" name="Line 5"/>
            <p:cNvSpPr>
              <a:spLocks noChangeShapeType="1"/>
            </p:cNvSpPr>
            <p:nvPr/>
          </p:nvSpPr>
          <p:spPr bwMode="auto">
            <a:xfrm>
              <a:off x="992" y="1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01" name="Line 6"/>
            <p:cNvSpPr>
              <a:spLocks noChangeShapeType="1"/>
            </p:cNvSpPr>
            <p:nvPr/>
          </p:nvSpPr>
          <p:spPr bwMode="auto">
            <a:xfrm flipV="1">
              <a:off x="1284" y="1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02" name="Rectangle 7"/>
            <p:cNvSpPr>
              <a:spLocks noChangeArrowheads="1"/>
            </p:cNvSpPr>
            <p:nvPr/>
          </p:nvSpPr>
          <p:spPr bwMode="auto">
            <a:xfrm>
              <a:off x="992" y="218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503" name="Line 8"/>
            <p:cNvSpPr>
              <a:spLocks noChangeShapeType="1"/>
            </p:cNvSpPr>
            <p:nvPr/>
          </p:nvSpPr>
          <p:spPr bwMode="auto">
            <a:xfrm>
              <a:off x="992" y="218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04" name="Line 9"/>
            <p:cNvSpPr>
              <a:spLocks noChangeShapeType="1"/>
            </p:cNvSpPr>
            <p:nvPr/>
          </p:nvSpPr>
          <p:spPr bwMode="auto">
            <a:xfrm flipV="1">
              <a:off x="1284" y="218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05" name="Rectangle 10"/>
            <p:cNvSpPr>
              <a:spLocks noChangeArrowheads="1"/>
            </p:cNvSpPr>
            <p:nvPr/>
          </p:nvSpPr>
          <p:spPr bwMode="auto">
            <a:xfrm>
              <a:off x="992" y="2716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506" name="Line 11"/>
            <p:cNvSpPr>
              <a:spLocks noChangeShapeType="1"/>
            </p:cNvSpPr>
            <p:nvPr/>
          </p:nvSpPr>
          <p:spPr bwMode="auto">
            <a:xfrm>
              <a:off x="992" y="2724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07" name="Line 12"/>
            <p:cNvSpPr>
              <a:spLocks noChangeShapeType="1"/>
            </p:cNvSpPr>
            <p:nvPr/>
          </p:nvSpPr>
          <p:spPr bwMode="auto">
            <a:xfrm flipV="1">
              <a:off x="1284" y="2724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08" name="Rectangle 13"/>
            <p:cNvSpPr>
              <a:spLocks noChangeArrowheads="1"/>
            </p:cNvSpPr>
            <p:nvPr/>
          </p:nvSpPr>
          <p:spPr bwMode="auto">
            <a:xfrm>
              <a:off x="992" y="328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509" name="Line 14"/>
            <p:cNvSpPr>
              <a:spLocks noChangeShapeType="1"/>
            </p:cNvSpPr>
            <p:nvPr/>
          </p:nvSpPr>
          <p:spPr bwMode="auto">
            <a:xfrm>
              <a:off x="992" y="329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10" name="Line 15"/>
            <p:cNvSpPr>
              <a:spLocks noChangeShapeType="1"/>
            </p:cNvSpPr>
            <p:nvPr/>
          </p:nvSpPr>
          <p:spPr bwMode="auto">
            <a:xfrm flipV="1">
              <a:off x="1284" y="329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264275" y="3305175"/>
            <a:ext cx="914400" cy="3038475"/>
            <a:chOff x="3594" y="1930"/>
            <a:chExt cx="576" cy="1914"/>
          </a:xfrm>
        </p:grpSpPr>
        <p:sp>
          <p:nvSpPr>
            <p:cNvPr id="105487" name="Rectangle 17"/>
            <p:cNvSpPr>
              <a:spLocks noChangeArrowheads="1"/>
            </p:cNvSpPr>
            <p:nvPr/>
          </p:nvSpPr>
          <p:spPr bwMode="auto">
            <a:xfrm>
              <a:off x="3594" y="193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488" name="Line 18"/>
            <p:cNvSpPr>
              <a:spLocks noChangeShapeType="1"/>
            </p:cNvSpPr>
            <p:nvPr/>
          </p:nvSpPr>
          <p:spPr bwMode="auto">
            <a:xfrm>
              <a:off x="3594" y="193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89" name="Line 19"/>
            <p:cNvSpPr>
              <a:spLocks noChangeShapeType="1"/>
            </p:cNvSpPr>
            <p:nvPr/>
          </p:nvSpPr>
          <p:spPr bwMode="auto">
            <a:xfrm flipV="1">
              <a:off x="3886" y="193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0" name="Rectangle 20"/>
            <p:cNvSpPr>
              <a:spLocks noChangeArrowheads="1"/>
            </p:cNvSpPr>
            <p:nvPr/>
          </p:nvSpPr>
          <p:spPr bwMode="auto">
            <a:xfrm>
              <a:off x="3594" y="2498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491" name="Line 21"/>
            <p:cNvSpPr>
              <a:spLocks noChangeShapeType="1"/>
            </p:cNvSpPr>
            <p:nvPr/>
          </p:nvSpPr>
          <p:spPr bwMode="auto">
            <a:xfrm>
              <a:off x="3594" y="250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2" name="Line 22"/>
            <p:cNvSpPr>
              <a:spLocks noChangeShapeType="1"/>
            </p:cNvSpPr>
            <p:nvPr/>
          </p:nvSpPr>
          <p:spPr bwMode="auto">
            <a:xfrm flipV="1">
              <a:off x="3886" y="250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3" name="Rectangle 23"/>
            <p:cNvSpPr>
              <a:spLocks noChangeArrowheads="1"/>
            </p:cNvSpPr>
            <p:nvPr/>
          </p:nvSpPr>
          <p:spPr bwMode="auto">
            <a:xfrm>
              <a:off x="3594" y="303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494" name="Line 24"/>
            <p:cNvSpPr>
              <a:spLocks noChangeShapeType="1"/>
            </p:cNvSpPr>
            <p:nvPr/>
          </p:nvSpPr>
          <p:spPr bwMode="auto">
            <a:xfrm>
              <a:off x="3594" y="304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5" name="Line 25"/>
            <p:cNvSpPr>
              <a:spLocks noChangeShapeType="1"/>
            </p:cNvSpPr>
            <p:nvPr/>
          </p:nvSpPr>
          <p:spPr bwMode="auto">
            <a:xfrm flipV="1">
              <a:off x="3886" y="304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6" name="Rectangle 26"/>
            <p:cNvSpPr>
              <a:spLocks noChangeArrowheads="1"/>
            </p:cNvSpPr>
            <p:nvPr/>
          </p:nvSpPr>
          <p:spPr bwMode="auto">
            <a:xfrm>
              <a:off x="3594" y="360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5497" name="Line 27"/>
            <p:cNvSpPr>
              <a:spLocks noChangeShapeType="1"/>
            </p:cNvSpPr>
            <p:nvPr/>
          </p:nvSpPr>
          <p:spPr bwMode="auto">
            <a:xfrm>
              <a:off x="3594" y="361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8" name="Line 28"/>
            <p:cNvSpPr>
              <a:spLocks noChangeShapeType="1"/>
            </p:cNvSpPr>
            <p:nvPr/>
          </p:nvSpPr>
          <p:spPr bwMode="auto">
            <a:xfrm flipV="1">
              <a:off x="3886" y="361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478" name="Line 31"/>
          <p:cNvSpPr>
            <a:spLocks noChangeShapeType="1"/>
          </p:cNvSpPr>
          <p:nvPr/>
        </p:nvSpPr>
        <p:spPr bwMode="auto">
          <a:xfrm>
            <a:off x="2489200" y="3481388"/>
            <a:ext cx="5413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79" name="Line 32"/>
          <p:cNvSpPr>
            <a:spLocks noChangeShapeType="1"/>
          </p:cNvSpPr>
          <p:nvPr/>
        </p:nvSpPr>
        <p:spPr bwMode="auto">
          <a:xfrm>
            <a:off x="2489200" y="4383088"/>
            <a:ext cx="5413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0" name="Line 33"/>
          <p:cNvSpPr>
            <a:spLocks noChangeShapeType="1"/>
          </p:cNvSpPr>
          <p:nvPr/>
        </p:nvSpPr>
        <p:spPr bwMode="auto">
          <a:xfrm>
            <a:off x="2489200" y="5233988"/>
            <a:ext cx="5413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1" name="Line 34"/>
          <p:cNvSpPr>
            <a:spLocks noChangeShapeType="1"/>
          </p:cNvSpPr>
          <p:nvPr/>
        </p:nvSpPr>
        <p:spPr bwMode="auto">
          <a:xfrm>
            <a:off x="2489200" y="6132513"/>
            <a:ext cx="541338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2" name="Line 35"/>
          <p:cNvSpPr>
            <a:spLocks noChangeShapeType="1"/>
          </p:cNvSpPr>
          <p:nvPr/>
        </p:nvSpPr>
        <p:spPr bwMode="auto">
          <a:xfrm>
            <a:off x="5772150" y="3481388"/>
            <a:ext cx="492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3" name="Line 36"/>
          <p:cNvSpPr>
            <a:spLocks noChangeShapeType="1"/>
          </p:cNvSpPr>
          <p:nvPr/>
        </p:nvSpPr>
        <p:spPr bwMode="auto">
          <a:xfrm>
            <a:off x="5772150" y="4383088"/>
            <a:ext cx="492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4" name="Line 37"/>
          <p:cNvSpPr>
            <a:spLocks noChangeShapeType="1"/>
          </p:cNvSpPr>
          <p:nvPr/>
        </p:nvSpPr>
        <p:spPr bwMode="auto">
          <a:xfrm>
            <a:off x="5772150" y="5233988"/>
            <a:ext cx="4921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5" name="Line 38"/>
          <p:cNvSpPr>
            <a:spLocks noChangeShapeType="1"/>
          </p:cNvSpPr>
          <p:nvPr/>
        </p:nvSpPr>
        <p:spPr bwMode="auto">
          <a:xfrm flipV="1">
            <a:off x="5772150" y="6132513"/>
            <a:ext cx="492125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5486" name="Rectangle 39"/>
          <p:cNvSpPr>
            <a:spLocks noChangeArrowheads="1"/>
          </p:cNvSpPr>
          <p:nvPr/>
        </p:nvSpPr>
        <p:spPr bwMode="auto">
          <a:xfrm>
            <a:off x="3030538" y="31972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1168852" y="2179638"/>
            <a:ext cx="1725434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u="sng" dirty="0"/>
              <a:t>Input Ballot Set</a:t>
            </a:r>
          </a:p>
        </p:txBody>
      </p:sp>
      <p:sp>
        <p:nvSpPr>
          <p:cNvPr id="41" name="Text Box 30"/>
          <p:cNvSpPr txBox="1">
            <a:spLocks noChangeArrowheads="1"/>
          </p:cNvSpPr>
          <p:nvPr/>
        </p:nvSpPr>
        <p:spPr bwMode="auto">
          <a:xfrm>
            <a:off x="5780610" y="2179638"/>
            <a:ext cx="1940120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u="sng" dirty="0"/>
              <a:t>Output Ballot Set</a:t>
            </a:r>
          </a:p>
        </p:txBody>
      </p:sp>
      <p:sp>
        <p:nvSpPr>
          <p:cNvPr id="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Re-encryption Mix Operation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ChangeArrowheads="1"/>
          </p:cNvSpPr>
          <p:nvPr/>
        </p:nvSpPr>
        <p:spPr bwMode="auto">
          <a:xfrm>
            <a:off x="1535113" y="1938338"/>
            <a:ext cx="5749925" cy="472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Re-encryption Mix Operation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2"/>
          <p:cNvSpPr>
            <a:spLocks noChangeArrowheads="1"/>
          </p:cNvSpPr>
          <p:nvPr/>
        </p:nvSpPr>
        <p:spPr bwMode="auto">
          <a:xfrm>
            <a:off x="1535113" y="1938338"/>
            <a:ext cx="5749925" cy="472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717800" y="3308350"/>
            <a:ext cx="914400" cy="3038475"/>
            <a:chOff x="992" y="1612"/>
            <a:chExt cx="576" cy="1914"/>
          </a:xfrm>
        </p:grpSpPr>
        <p:sp>
          <p:nvSpPr>
            <p:cNvPr id="107573" name="Rectangle 6"/>
            <p:cNvSpPr>
              <a:spLocks noChangeArrowheads="1"/>
            </p:cNvSpPr>
            <p:nvPr/>
          </p:nvSpPr>
          <p:spPr bwMode="auto">
            <a:xfrm>
              <a:off x="992" y="1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74" name="Line 7"/>
            <p:cNvSpPr>
              <a:spLocks noChangeShapeType="1"/>
            </p:cNvSpPr>
            <p:nvPr/>
          </p:nvSpPr>
          <p:spPr bwMode="auto">
            <a:xfrm>
              <a:off x="992" y="1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75" name="Line 8"/>
            <p:cNvSpPr>
              <a:spLocks noChangeShapeType="1"/>
            </p:cNvSpPr>
            <p:nvPr/>
          </p:nvSpPr>
          <p:spPr bwMode="auto">
            <a:xfrm flipV="1">
              <a:off x="1284" y="1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76" name="Rectangle 9"/>
            <p:cNvSpPr>
              <a:spLocks noChangeArrowheads="1"/>
            </p:cNvSpPr>
            <p:nvPr/>
          </p:nvSpPr>
          <p:spPr bwMode="auto">
            <a:xfrm>
              <a:off x="992" y="218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77" name="Line 10"/>
            <p:cNvSpPr>
              <a:spLocks noChangeShapeType="1"/>
            </p:cNvSpPr>
            <p:nvPr/>
          </p:nvSpPr>
          <p:spPr bwMode="auto">
            <a:xfrm>
              <a:off x="992" y="218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78" name="Line 11"/>
            <p:cNvSpPr>
              <a:spLocks noChangeShapeType="1"/>
            </p:cNvSpPr>
            <p:nvPr/>
          </p:nvSpPr>
          <p:spPr bwMode="auto">
            <a:xfrm flipV="1">
              <a:off x="1284" y="218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79" name="Rectangle 12"/>
            <p:cNvSpPr>
              <a:spLocks noChangeArrowheads="1"/>
            </p:cNvSpPr>
            <p:nvPr/>
          </p:nvSpPr>
          <p:spPr bwMode="auto">
            <a:xfrm>
              <a:off x="992" y="2716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80" name="Line 13"/>
            <p:cNvSpPr>
              <a:spLocks noChangeShapeType="1"/>
            </p:cNvSpPr>
            <p:nvPr/>
          </p:nvSpPr>
          <p:spPr bwMode="auto">
            <a:xfrm>
              <a:off x="992" y="2724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81" name="Line 14"/>
            <p:cNvSpPr>
              <a:spLocks noChangeShapeType="1"/>
            </p:cNvSpPr>
            <p:nvPr/>
          </p:nvSpPr>
          <p:spPr bwMode="auto">
            <a:xfrm flipV="1">
              <a:off x="1284" y="2724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82" name="Rectangle 15"/>
            <p:cNvSpPr>
              <a:spLocks noChangeArrowheads="1"/>
            </p:cNvSpPr>
            <p:nvPr/>
          </p:nvSpPr>
          <p:spPr bwMode="auto">
            <a:xfrm>
              <a:off x="992" y="328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83" name="Line 16"/>
            <p:cNvSpPr>
              <a:spLocks noChangeShapeType="1"/>
            </p:cNvSpPr>
            <p:nvPr/>
          </p:nvSpPr>
          <p:spPr bwMode="auto">
            <a:xfrm>
              <a:off x="992" y="329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84" name="Line 17"/>
            <p:cNvSpPr>
              <a:spLocks noChangeShapeType="1"/>
            </p:cNvSpPr>
            <p:nvPr/>
          </p:nvSpPr>
          <p:spPr bwMode="auto">
            <a:xfrm flipV="1">
              <a:off x="1284" y="329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2674938" y="3468688"/>
            <a:ext cx="881062" cy="2921000"/>
            <a:chOff x="533" y="2041"/>
            <a:chExt cx="555" cy="1840"/>
          </a:xfrm>
        </p:grpSpPr>
        <p:sp>
          <p:nvSpPr>
            <p:cNvPr id="107569" name="Text Box 48"/>
            <p:cNvSpPr txBox="1">
              <a:spLocks noChangeArrowheads="1"/>
            </p:cNvSpPr>
            <p:nvPr/>
          </p:nvSpPr>
          <p:spPr bwMode="auto">
            <a:xfrm>
              <a:off x="540" y="2604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27182818</a:t>
              </a:r>
            </a:p>
          </p:txBody>
        </p:sp>
        <p:sp>
          <p:nvSpPr>
            <p:cNvPr id="107570" name="Text Box 49"/>
            <p:cNvSpPr txBox="1">
              <a:spLocks noChangeArrowheads="1"/>
            </p:cNvSpPr>
            <p:nvPr/>
          </p:nvSpPr>
          <p:spPr bwMode="auto">
            <a:xfrm>
              <a:off x="548" y="2041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31415926</a:t>
              </a:r>
            </a:p>
          </p:txBody>
        </p:sp>
        <p:sp>
          <p:nvSpPr>
            <p:cNvPr id="107571" name="Text Box 50"/>
            <p:cNvSpPr txBox="1">
              <a:spLocks noChangeArrowheads="1"/>
            </p:cNvSpPr>
            <p:nvPr/>
          </p:nvSpPr>
          <p:spPr bwMode="auto">
            <a:xfrm>
              <a:off x="539" y="3136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16180339</a:t>
              </a:r>
            </a:p>
          </p:txBody>
        </p:sp>
        <p:sp>
          <p:nvSpPr>
            <p:cNvPr id="107572" name="Text Box 51"/>
            <p:cNvSpPr txBox="1">
              <a:spLocks noChangeArrowheads="1"/>
            </p:cNvSpPr>
            <p:nvPr/>
          </p:nvSpPr>
          <p:spPr bwMode="auto">
            <a:xfrm>
              <a:off x="533" y="3708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14142135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720975" y="3305175"/>
            <a:ext cx="914400" cy="3038475"/>
            <a:chOff x="3594" y="1930"/>
            <a:chExt cx="576" cy="1914"/>
          </a:xfrm>
        </p:grpSpPr>
        <p:sp>
          <p:nvSpPr>
            <p:cNvPr id="107557" name="Rectangle 19"/>
            <p:cNvSpPr>
              <a:spLocks noChangeArrowheads="1"/>
            </p:cNvSpPr>
            <p:nvPr/>
          </p:nvSpPr>
          <p:spPr bwMode="auto">
            <a:xfrm>
              <a:off x="3594" y="193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58" name="Line 20"/>
            <p:cNvSpPr>
              <a:spLocks noChangeShapeType="1"/>
            </p:cNvSpPr>
            <p:nvPr/>
          </p:nvSpPr>
          <p:spPr bwMode="auto">
            <a:xfrm>
              <a:off x="3594" y="193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59" name="Line 21"/>
            <p:cNvSpPr>
              <a:spLocks noChangeShapeType="1"/>
            </p:cNvSpPr>
            <p:nvPr/>
          </p:nvSpPr>
          <p:spPr bwMode="auto">
            <a:xfrm flipV="1">
              <a:off x="3886" y="193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60" name="Rectangle 22"/>
            <p:cNvSpPr>
              <a:spLocks noChangeArrowheads="1"/>
            </p:cNvSpPr>
            <p:nvPr/>
          </p:nvSpPr>
          <p:spPr bwMode="auto">
            <a:xfrm>
              <a:off x="3594" y="2498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61" name="Line 23"/>
            <p:cNvSpPr>
              <a:spLocks noChangeShapeType="1"/>
            </p:cNvSpPr>
            <p:nvPr/>
          </p:nvSpPr>
          <p:spPr bwMode="auto">
            <a:xfrm>
              <a:off x="3594" y="250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62" name="Line 24"/>
            <p:cNvSpPr>
              <a:spLocks noChangeShapeType="1"/>
            </p:cNvSpPr>
            <p:nvPr/>
          </p:nvSpPr>
          <p:spPr bwMode="auto">
            <a:xfrm flipV="1">
              <a:off x="3886" y="250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63" name="Rectangle 25"/>
            <p:cNvSpPr>
              <a:spLocks noChangeArrowheads="1"/>
            </p:cNvSpPr>
            <p:nvPr/>
          </p:nvSpPr>
          <p:spPr bwMode="auto">
            <a:xfrm>
              <a:off x="3594" y="303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64" name="Line 26"/>
            <p:cNvSpPr>
              <a:spLocks noChangeShapeType="1"/>
            </p:cNvSpPr>
            <p:nvPr/>
          </p:nvSpPr>
          <p:spPr bwMode="auto">
            <a:xfrm>
              <a:off x="3594" y="304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65" name="Line 27"/>
            <p:cNvSpPr>
              <a:spLocks noChangeShapeType="1"/>
            </p:cNvSpPr>
            <p:nvPr/>
          </p:nvSpPr>
          <p:spPr bwMode="auto">
            <a:xfrm flipV="1">
              <a:off x="3886" y="304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66" name="Rectangle 28"/>
            <p:cNvSpPr>
              <a:spLocks noChangeArrowheads="1"/>
            </p:cNvSpPr>
            <p:nvPr/>
          </p:nvSpPr>
          <p:spPr bwMode="auto">
            <a:xfrm>
              <a:off x="3594" y="360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67" name="Line 29"/>
            <p:cNvSpPr>
              <a:spLocks noChangeShapeType="1"/>
            </p:cNvSpPr>
            <p:nvPr/>
          </p:nvSpPr>
          <p:spPr bwMode="auto">
            <a:xfrm>
              <a:off x="3594" y="361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68" name="Line 30"/>
            <p:cNvSpPr>
              <a:spLocks noChangeShapeType="1"/>
            </p:cNvSpPr>
            <p:nvPr/>
          </p:nvSpPr>
          <p:spPr bwMode="auto">
            <a:xfrm flipV="1">
              <a:off x="3886" y="361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2720975" y="3305175"/>
            <a:ext cx="914400" cy="384175"/>
            <a:chOff x="3946" y="2082"/>
            <a:chExt cx="576" cy="242"/>
          </a:xfrm>
        </p:grpSpPr>
        <p:sp>
          <p:nvSpPr>
            <p:cNvPr id="107554" name="Rectangle 32"/>
            <p:cNvSpPr>
              <a:spLocks noChangeArrowheads="1"/>
            </p:cNvSpPr>
            <p:nvPr/>
          </p:nvSpPr>
          <p:spPr bwMode="auto">
            <a:xfrm>
              <a:off x="3946" y="208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55" name="Line 33"/>
            <p:cNvSpPr>
              <a:spLocks noChangeShapeType="1"/>
            </p:cNvSpPr>
            <p:nvPr/>
          </p:nvSpPr>
          <p:spPr bwMode="auto">
            <a:xfrm>
              <a:off x="3946" y="209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56" name="Line 34"/>
            <p:cNvSpPr>
              <a:spLocks noChangeShapeType="1"/>
            </p:cNvSpPr>
            <p:nvPr/>
          </p:nvSpPr>
          <p:spPr bwMode="auto">
            <a:xfrm flipV="1">
              <a:off x="4238" y="209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2720975" y="4206875"/>
            <a:ext cx="914400" cy="384175"/>
            <a:chOff x="3946" y="2650"/>
            <a:chExt cx="576" cy="242"/>
          </a:xfrm>
        </p:grpSpPr>
        <p:sp>
          <p:nvSpPr>
            <p:cNvPr id="107551" name="Rectangle 36"/>
            <p:cNvSpPr>
              <a:spLocks noChangeArrowheads="1"/>
            </p:cNvSpPr>
            <p:nvPr/>
          </p:nvSpPr>
          <p:spPr bwMode="auto">
            <a:xfrm>
              <a:off x="3946" y="265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52" name="Line 37"/>
            <p:cNvSpPr>
              <a:spLocks noChangeShapeType="1"/>
            </p:cNvSpPr>
            <p:nvPr/>
          </p:nvSpPr>
          <p:spPr bwMode="auto">
            <a:xfrm>
              <a:off x="3946" y="265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53" name="Line 38"/>
            <p:cNvSpPr>
              <a:spLocks noChangeShapeType="1"/>
            </p:cNvSpPr>
            <p:nvPr/>
          </p:nvSpPr>
          <p:spPr bwMode="auto">
            <a:xfrm flipV="1">
              <a:off x="4238" y="265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9"/>
          <p:cNvGrpSpPr>
            <a:grpSpLocks/>
          </p:cNvGrpSpPr>
          <p:nvPr/>
        </p:nvGrpSpPr>
        <p:grpSpPr bwMode="auto">
          <a:xfrm>
            <a:off x="2720975" y="5057775"/>
            <a:ext cx="914400" cy="384175"/>
            <a:chOff x="3946" y="3186"/>
            <a:chExt cx="576" cy="242"/>
          </a:xfrm>
        </p:grpSpPr>
        <p:sp>
          <p:nvSpPr>
            <p:cNvPr id="107548" name="Rectangle 40"/>
            <p:cNvSpPr>
              <a:spLocks noChangeArrowheads="1"/>
            </p:cNvSpPr>
            <p:nvPr/>
          </p:nvSpPr>
          <p:spPr bwMode="auto">
            <a:xfrm>
              <a:off x="3946" y="3186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49" name="Line 41"/>
            <p:cNvSpPr>
              <a:spLocks noChangeShapeType="1"/>
            </p:cNvSpPr>
            <p:nvPr/>
          </p:nvSpPr>
          <p:spPr bwMode="auto">
            <a:xfrm>
              <a:off x="3946" y="3194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50" name="Line 42"/>
            <p:cNvSpPr>
              <a:spLocks noChangeShapeType="1"/>
            </p:cNvSpPr>
            <p:nvPr/>
          </p:nvSpPr>
          <p:spPr bwMode="auto">
            <a:xfrm flipV="1">
              <a:off x="4238" y="3194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43"/>
          <p:cNvGrpSpPr>
            <a:grpSpLocks/>
          </p:cNvGrpSpPr>
          <p:nvPr/>
        </p:nvGrpSpPr>
        <p:grpSpPr bwMode="auto">
          <a:xfrm>
            <a:off x="2720975" y="5959475"/>
            <a:ext cx="914400" cy="384175"/>
            <a:chOff x="3946" y="3754"/>
            <a:chExt cx="576" cy="242"/>
          </a:xfrm>
        </p:grpSpPr>
        <p:sp>
          <p:nvSpPr>
            <p:cNvPr id="107545" name="Rectangle 44"/>
            <p:cNvSpPr>
              <a:spLocks noChangeArrowheads="1"/>
            </p:cNvSpPr>
            <p:nvPr/>
          </p:nvSpPr>
          <p:spPr bwMode="auto">
            <a:xfrm>
              <a:off x="3946" y="375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7546" name="Line 45"/>
            <p:cNvSpPr>
              <a:spLocks noChangeShapeType="1"/>
            </p:cNvSpPr>
            <p:nvPr/>
          </p:nvSpPr>
          <p:spPr bwMode="auto">
            <a:xfrm>
              <a:off x="3946" y="376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47" name="Line 46"/>
            <p:cNvSpPr>
              <a:spLocks noChangeShapeType="1"/>
            </p:cNvSpPr>
            <p:nvPr/>
          </p:nvSpPr>
          <p:spPr bwMode="auto">
            <a:xfrm flipV="1">
              <a:off x="4238" y="376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61"/>
          <p:cNvGrpSpPr>
            <a:grpSpLocks/>
          </p:cNvGrpSpPr>
          <p:nvPr/>
        </p:nvGrpSpPr>
        <p:grpSpPr bwMode="auto">
          <a:xfrm>
            <a:off x="2674938" y="3468688"/>
            <a:ext cx="881062" cy="2921000"/>
            <a:chOff x="1685" y="2185"/>
            <a:chExt cx="555" cy="1840"/>
          </a:xfrm>
        </p:grpSpPr>
        <p:sp>
          <p:nvSpPr>
            <p:cNvPr id="107541" name="Text Box 57"/>
            <p:cNvSpPr txBox="1">
              <a:spLocks noChangeArrowheads="1"/>
            </p:cNvSpPr>
            <p:nvPr/>
          </p:nvSpPr>
          <p:spPr bwMode="auto">
            <a:xfrm>
              <a:off x="1692" y="2748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81828172</a:t>
              </a:r>
            </a:p>
          </p:txBody>
        </p:sp>
        <p:sp>
          <p:nvSpPr>
            <p:cNvPr id="107542" name="Text Box 58"/>
            <p:cNvSpPr txBox="1">
              <a:spLocks noChangeArrowheads="1"/>
            </p:cNvSpPr>
            <p:nvPr/>
          </p:nvSpPr>
          <p:spPr bwMode="auto">
            <a:xfrm>
              <a:off x="1700" y="2185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62951413</a:t>
              </a:r>
            </a:p>
          </p:txBody>
        </p:sp>
        <p:sp>
          <p:nvSpPr>
            <p:cNvPr id="107543" name="Text Box 59"/>
            <p:cNvSpPr txBox="1">
              <a:spLocks noChangeArrowheads="1"/>
            </p:cNvSpPr>
            <p:nvPr/>
          </p:nvSpPr>
          <p:spPr bwMode="auto">
            <a:xfrm>
              <a:off x="1691" y="3280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93308161</a:t>
              </a:r>
            </a:p>
          </p:txBody>
        </p:sp>
        <p:sp>
          <p:nvSpPr>
            <p:cNvPr id="107544" name="Text Box 60"/>
            <p:cNvSpPr txBox="1">
              <a:spLocks noChangeArrowheads="1"/>
            </p:cNvSpPr>
            <p:nvPr/>
          </p:nvSpPr>
          <p:spPr bwMode="auto">
            <a:xfrm>
              <a:off x="1685" y="3852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53124141</a:t>
              </a:r>
            </a:p>
          </p:txBody>
        </p:sp>
      </p:grpSp>
      <p:sp>
        <p:nvSpPr>
          <p:cNvPr id="1285124" name="Text Box 4"/>
          <p:cNvSpPr txBox="1">
            <a:spLocks noChangeArrowheads="1"/>
          </p:cNvSpPr>
          <p:nvPr/>
        </p:nvSpPr>
        <p:spPr bwMode="auto">
          <a:xfrm>
            <a:off x="2699169" y="2179638"/>
            <a:ext cx="142875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u="sng" dirty="0"/>
              <a:t>Inputs</a:t>
            </a:r>
          </a:p>
        </p:txBody>
      </p:sp>
      <p:sp>
        <p:nvSpPr>
          <p:cNvPr id="1285167" name="Text Box 47"/>
          <p:cNvSpPr txBox="1">
            <a:spLocks noChangeArrowheads="1"/>
          </p:cNvSpPr>
          <p:nvPr/>
        </p:nvSpPr>
        <p:spPr bwMode="auto">
          <a:xfrm>
            <a:off x="5187105" y="2179638"/>
            <a:ext cx="1784350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u="sng" dirty="0"/>
              <a:t>Outputs</a:t>
            </a:r>
          </a:p>
        </p:txBody>
      </p:sp>
      <p:sp>
        <p:nvSpPr>
          <p:cNvPr id="1285183" name="Text Box 63"/>
          <p:cNvSpPr txBox="1">
            <a:spLocks noChangeArrowheads="1"/>
          </p:cNvSpPr>
          <p:nvPr/>
        </p:nvSpPr>
        <p:spPr bwMode="auto">
          <a:xfrm>
            <a:off x="5253038" y="4362450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81828172</a:t>
            </a:r>
          </a:p>
        </p:txBody>
      </p:sp>
      <p:sp>
        <p:nvSpPr>
          <p:cNvPr id="1285184" name="Text Box 64"/>
          <p:cNvSpPr txBox="1">
            <a:spLocks noChangeArrowheads="1"/>
          </p:cNvSpPr>
          <p:nvPr/>
        </p:nvSpPr>
        <p:spPr bwMode="auto">
          <a:xfrm>
            <a:off x="5237163" y="5207000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62951413</a:t>
            </a:r>
          </a:p>
        </p:txBody>
      </p:sp>
      <p:sp>
        <p:nvSpPr>
          <p:cNvPr id="1285185" name="Text Box 65"/>
          <p:cNvSpPr txBox="1">
            <a:spLocks noChangeArrowheads="1"/>
          </p:cNvSpPr>
          <p:nvPr/>
        </p:nvSpPr>
        <p:spPr bwMode="auto">
          <a:xfrm>
            <a:off x="5237163" y="6111875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93308161</a:t>
            </a:r>
          </a:p>
        </p:txBody>
      </p:sp>
      <p:sp>
        <p:nvSpPr>
          <p:cNvPr id="1285186" name="Text Box 66"/>
          <p:cNvSpPr txBox="1">
            <a:spLocks noChangeArrowheads="1"/>
          </p:cNvSpPr>
          <p:nvPr/>
        </p:nvSpPr>
        <p:spPr bwMode="auto">
          <a:xfrm>
            <a:off x="5241925" y="3462338"/>
            <a:ext cx="857250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53124141</a:t>
            </a:r>
          </a:p>
        </p:txBody>
      </p:sp>
      <p:sp>
        <p:nvSpPr>
          <p:cNvPr id="1285203" name="Text Box 83"/>
          <p:cNvSpPr txBox="1">
            <a:spLocks noChangeArrowheads="1"/>
          </p:cNvSpPr>
          <p:nvPr/>
        </p:nvSpPr>
        <p:spPr bwMode="auto">
          <a:xfrm>
            <a:off x="2690813" y="4357688"/>
            <a:ext cx="857250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81828172</a:t>
            </a:r>
          </a:p>
        </p:txBody>
      </p:sp>
      <p:sp>
        <p:nvSpPr>
          <p:cNvPr id="1285204" name="Text Box 84"/>
          <p:cNvSpPr txBox="1">
            <a:spLocks noChangeArrowheads="1"/>
          </p:cNvSpPr>
          <p:nvPr/>
        </p:nvSpPr>
        <p:spPr bwMode="auto">
          <a:xfrm>
            <a:off x="2693988" y="3463925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 dirty="0">
                <a:solidFill>
                  <a:srgbClr val="006600"/>
                </a:solidFill>
                <a:sym typeface="Wingdings" pitchFamily="2" charset="2"/>
              </a:rPr>
              <a:t>62951413</a:t>
            </a:r>
          </a:p>
        </p:txBody>
      </p:sp>
      <p:sp>
        <p:nvSpPr>
          <p:cNvPr id="1285205" name="Text Box 85"/>
          <p:cNvSpPr txBox="1">
            <a:spLocks noChangeArrowheads="1"/>
          </p:cNvSpPr>
          <p:nvPr/>
        </p:nvSpPr>
        <p:spPr bwMode="auto">
          <a:xfrm>
            <a:off x="2689225" y="5207000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93308161</a:t>
            </a:r>
          </a:p>
        </p:txBody>
      </p:sp>
      <p:sp>
        <p:nvSpPr>
          <p:cNvPr id="1285206" name="Text Box 86"/>
          <p:cNvSpPr txBox="1">
            <a:spLocks noChangeArrowheads="1"/>
          </p:cNvSpPr>
          <p:nvPr/>
        </p:nvSpPr>
        <p:spPr bwMode="auto">
          <a:xfrm>
            <a:off x="2684463" y="6110288"/>
            <a:ext cx="857250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53124141</a:t>
            </a:r>
          </a:p>
        </p:txBody>
      </p:sp>
      <p:sp>
        <p:nvSpPr>
          <p:cNvPr id="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Re-encryption Mix Operation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0.14097 -3.7037E-6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 -3.7037E-6 L 0.1375 0.24885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4 0.25556 L 0.27396 0.25556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0.27396 4.81481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0.14097 7.40741E-7 " pathEditMode="relative" rAng="0" ptsTypes="AA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75 -0.00255 L 0.1375 0.12546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4 0.13148 L 0.27396 0.13148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0.14097 -7.40741E-7 " pathEditMode="relative" rAng="0" ptsTypes="AA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4 -0.00393 L 0.13594 -0.39051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94 -0.38704 L 0.27396 -0.38704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5124" grpId="0"/>
      <p:bldP spid="1285167" grpId="0"/>
      <p:bldP spid="1285183" grpId="0"/>
      <p:bldP spid="1285184" grpId="0"/>
      <p:bldP spid="1285185" grpId="0"/>
      <p:bldP spid="1285186" grpId="0"/>
      <p:bldP spid="1285203" grpId="0"/>
      <p:bldP spid="1285203" grpId="1"/>
      <p:bldP spid="1285204" grpId="0"/>
      <p:bldP spid="1285204" grpId="1"/>
      <p:bldP spid="1285205" grpId="0"/>
      <p:bldP spid="1285205" grpId="1"/>
      <p:bldP spid="1285206" grpId="0"/>
      <p:bldP spid="1285206" grpId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Re-encryption</a:t>
            </a:r>
          </a:p>
        </p:txBody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Each value is </a:t>
            </a:r>
            <a:r>
              <a:rPr lang="en-US" sz="3600" i="1" dirty="0" smtClean="0">
                <a:solidFill>
                  <a:srgbClr val="0070C0"/>
                </a:solidFill>
              </a:rPr>
              <a:t>re-encrypted</a:t>
            </a:r>
            <a:r>
              <a:rPr lang="en-US" sz="3600" dirty="0" smtClean="0">
                <a:solidFill>
                  <a:srgbClr val="0070C0"/>
                </a:solidFill>
              </a:rPr>
              <a:t> by multiplying it by an encryption of one.</a:t>
            </a:r>
          </a:p>
          <a:p>
            <a:endParaRPr lang="en-US" sz="3600" dirty="0" smtClean="0"/>
          </a:p>
          <a:p>
            <a:r>
              <a:rPr lang="en-US" sz="3600" dirty="0" smtClean="0">
                <a:solidFill>
                  <a:srgbClr val="0070C0"/>
                </a:solidFill>
              </a:rPr>
              <a:t>This can be done </a:t>
            </a:r>
            <a:r>
              <a:rPr lang="en-US" sz="3600" i="1" dirty="0" smtClean="0">
                <a:solidFill>
                  <a:srgbClr val="0070C0"/>
                </a:solidFill>
              </a:rPr>
              <a:t>without</a:t>
            </a:r>
            <a:r>
              <a:rPr lang="en-US" sz="3600" dirty="0" smtClean="0">
                <a:solidFill>
                  <a:srgbClr val="0070C0"/>
                </a:solidFill>
              </a:rPr>
              <a:t> knowing the decryptions.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6147" grpId="0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7264400" y="3067050"/>
            <a:ext cx="914400" cy="3038475"/>
            <a:chOff x="4576" y="1932"/>
            <a:chExt cx="576" cy="1914"/>
          </a:xfrm>
        </p:grpSpPr>
        <p:sp>
          <p:nvSpPr>
            <p:cNvPr id="109636" name="Rectangle 54"/>
            <p:cNvSpPr>
              <a:spLocks noChangeArrowheads="1"/>
            </p:cNvSpPr>
            <p:nvPr/>
          </p:nvSpPr>
          <p:spPr bwMode="auto">
            <a:xfrm>
              <a:off x="4576" y="193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9637" name="Rectangle 57"/>
            <p:cNvSpPr>
              <a:spLocks noChangeArrowheads="1"/>
            </p:cNvSpPr>
            <p:nvPr/>
          </p:nvSpPr>
          <p:spPr bwMode="auto">
            <a:xfrm>
              <a:off x="4576" y="250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9638" name="Rectangle 60"/>
            <p:cNvSpPr>
              <a:spLocks noChangeArrowheads="1"/>
            </p:cNvSpPr>
            <p:nvPr/>
          </p:nvSpPr>
          <p:spPr bwMode="auto">
            <a:xfrm>
              <a:off x="4576" y="3036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9639" name="Rectangle 63"/>
            <p:cNvSpPr>
              <a:spLocks noChangeArrowheads="1"/>
            </p:cNvSpPr>
            <p:nvPr/>
          </p:nvSpPr>
          <p:spPr bwMode="auto">
            <a:xfrm>
              <a:off x="4576" y="360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grpSp>
        <p:nvGrpSpPr>
          <p:cNvPr id="3" name="Group 71"/>
          <p:cNvGrpSpPr>
            <a:grpSpLocks/>
          </p:cNvGrpSpPr>
          <p:nvPr/>
        </p:nvGrpSpPr>
        <p:grpSpPr bwMode="auto">
          <a:xfrm>
            <a:off x="7192963" y="3235325"/>
            <a:ext cx="869950" cy="2914650"/>
            <a:chOff x="4531" y="2038"/>
            <a:chExt cx="548" cy="1836"/>
          </a:xfrm>
        </p:grpSpPr>
        <p:sp>
          <p:nvSpPr>
            <p:cNvPr id="109632" name="Text Box 66"/>
            <p:cNvSpPr txBox="1">
              <a:spLocks noChangeArrowheads="1"/>
            </p:cNvSpPr>
            <p:nvPr/>
          </p:nvSpPr>
          <p:spPr bwMode="auto">
            <a:xfrm>
              <a:off x="4531" y="3701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27182818</a:t>
              </a:r>
            </a:p>
          </p:txBody>
        </p:sp>
        <p:sp>
          <p:nvSpPr>
            <p:cNvPr id="109633" name="Text Box 67"/>
            <p:cNvSpPr txBox="1">
              <a:spLocks noChangeArrowheads="1"/>
            </p:cNvSpPr>
            <p:nvPr/>
          </p:nvSpPr>
          <p:spPr bwMode="auto">
            <a:xfrm>
              <a:off x="4539" y="2600"/>
              <a:ext cx="54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31415926</a:t>
              </a:r>
            </a:p>
            <a:p>
              <a:pPr eaLnBrk="0" hangingPunct="0"/>
              <a:endParaRPr lang="en-US" sz="1200">
                <a:solidFill>
                  <a:srgbClr val="006600"/>
                </a:solidFill>
                <a:sym typeface="Wingdings" pitchFamily="2" charset="2"/>
              </a:endParaRPr>
            </a:p>
          </p:txBody>
        </p:sp>
        <p:sp>
          <p:nvSpPr>
            <p:cNvPr id="109634" name="Text Box 68"/>
            <p:cNvSpPr txBox="1">
              <a:spLocks noChangeArrowheads="1"/>
            </p:cNvSpPr>
            <p:nvPr/>
          </p:nvSpPr>
          <p:spPr bwMode="auto">
            <a:xfrm>
              <a:off x="4539" y="3136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16180339</a:t>
              </a:r>
            </a:p>
          </p:txBody>
        </p:sp>
        <p:sp>
          <p:nvSpPr>
            <p:cNvPr id="109635" name="Text Box 69"/>
            <p:cNvSpPr txBox="1">
              <a:spLocks noChangeArrowheads="1"/>
            </p:cNvSpPr>
            <p:nvPr/>
          </p:nvSpPr>
          <p:spPr bwMode="auto">
            <a:xfrm>
              <a:off x="4533" y="2038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14142135</a:t>
              </a:r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7267575" y="3063875"/>
            <a:ext cx="914400" cy="3038475"/>
            <a:chOff x="4578" y="1930"/>
            <a:chExt cx="576" cy="1914"/>
          </a:xfrm>
        </p:grpSpPr>
        <p:sp>
          <p:nvSpPr>
            <p:cNvPr id="109628" name="Rectangle 23"/>
            <p:cNvSpPr>
              <a:spLocks noChangeArrowheads="1"/>
            </p:cNvSpPr>
            <p:nvPr/>
          </p:nvSpPr>
          <p:spPr bwMode="auto">
            <a:xfrm>
              <a:off x="4578" y="193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9629" name="Rectangle 26"/>
            <p:cNvSpPr>
              <a:spLocks noChangeArrowheads="1"/>
            </p:cNvSpPr>
            <p:nvPr/>
          </p:nvSpPr>
          <p:spPr bwMode="auto">
            <a:xfrm>
              <a:off x="4578" y="2498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9630" name="Rectangle 29"/>
            <p:cNvSpPr>
              <a:spLocks noChangeArrowheads="1"/>
            </p:cNvSpPr>
            <p:nvPr/>
          </p:nvSpPr>
          <p:spPr bwMode="auto">
            <a:xfrm>
              <a:off x="4578" y="303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9631" name="Rectangle 32"/>
            <p:cNvSpPr>
              <a:spLocks noChangeArrowheads="1"/>
            </p:cNvSpPr>
            <p:nvPr/>
          </p:nvSpPr>
          <p:spPr bwMode="auto">
            <a:xfrm>
              <a:off x="4578" y="360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7202488" y="3230563"/>
            <a:ext cx="869950" cy="2914650"/>
            <a:chOff x="4531" y="2038"/>
            <a:chExt cx="548" cy="1836"/>
          </a:xfrm>
        </p:grpSpPr>
        <p:sp>
          <p:nvSpPr>
            <p:cNvPr id="109624" name="Text Box 75"/>
            <p:cNvSpPr txBox="1">
              <a:spLocks noChangeArrowheads="1"/>
            </p:cNvSpPr>
            <p:nvPr/>
          </p:nvSpPr>
          <p:spPr bwMode="auto">
            <a:xfrm>
              <a:off x="4531" y="3701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81828172</a:t>
              </a:r>
            </a:p>
          </p:txBody>
        </p:sp>
        <p:sp>
          <p:nvSpPr>
            <p:cNvPr id="109625" name="Text Box 76"/>
            <p:cNvSpPr txBox="1">
              <a:spLocks noChangeArrowheads="1"/>
            </p:cNvSpPr>
            <p:nvPr/>
          </p:nvSpPr>
          <p:spPr bwMode="auto">
            <a:xfrm>
              <a:off x="4539" y="2600"/>
              <a:ext cx="540" cy="28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62951413</a:t>
              </a:r>
            </a:p>
            <a:p>
              <a:pPr eaLnBrk="0" hangingPunct="0"/>
              <a:endParaRPr lang="en-US" sz="1200">
                <a:solidFill>
                  <a:srgbClr val="006600"/>
                </a:solidFill>
                <a:sym typeface="Wingdings" pitchFamily="2" charset="2"/>
              </a:endParaRPr>
            </a:p>
          </p:txBody>
        </p:sp>
        <p:sp>
          <p:nvSpPr>
            <p:cNvPr id="109626" name="Text Box 77"/>
            <p:cNvSpPr txBox="1">
              <a:spLocks noChangeArrowheads="1"/>
            </p:cNvSpPr>
            <p:nvPr/>
          </p:nvSpPr>
          <p:spPr bwMode="auto">
            <a:xfrm>
              <a:off x="4539" y="3136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93308161</a:t>
              </a:r>
            </a:p>
          </p:txBody>
        </p:sp>
        <p:sp>
          <p:nvSpPr>
            <p:cNvPr id="109627" name="Text Box 78"/>
            <p:cNvSpPr txBox="1">
              <a:spLocks noChangeArrowheads="1"/>
            </p:cNvSpPr>
            <p:nvPr/>
          </p:nvSpPr>
          <p:spPr bwMode="auto">
            <a:xfrm>
              <a:off x="4533" y="2038"/>
              <a:ext cx="540" cy="17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6600"/>
                  </a:solidFill>
                  <a:sym typeface="Wingdings" pitchFamily="2" charset="2"/>
                </a:rPr>
                <a:t>53124141</a:t>
              </a:r>
            </a:p>
          </p:txBody>
        </p:sp>
      </p:grpSp>
      <p:sp>
        <p:nvSpPr>
          <p:cNvPr id="109573" name="Line 24"/>
          <p:cNvSpPr>
            <a:spLocks noChangeShapeType="1"/>
          </p:cNvSpPr>
          <p:nvPr/>
        </p:nvSpPr>
        <p:spPr bwMode="auto">
          <a:xfrm>
            <a:off x="7267575" y="30765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74" name="Line 25"/>
          <p:cNvSpPr>
            <a:spLocks noChangeShapeType="1"/>
          </p:cNvSpPr>
          <p:nvPr/>
        </p:nvSpPr>
        <p:spPr bwMode="auto">
          <a:xfrm flipV="1">
            <a:off x="7731125" y="30765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75" name="Line 27"/>
          <p:cNvSpPr>
            <a:spLocks noChangeShapeType="1"/>
          </p:cNvSpPr>
          <p:nvPr/>
        </p:nvSpPr>
        <p:spPr bwMode="auto">
          <a:xfrm>
            <a:off x="7267575" y="39782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76" name="Line 28"/>
          <p:cNvSpPr>
            <a:spLocks noChangeShapeType="1"/>
          </p:cNvSpPr>
          <p:nvPr/>
        </p:nvSpPr>
        <p:spPr bwMode="auto">
          <a:xfrm flipV="1">
            <a:off x="7731125" y="39782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77" name="Line 30"/>
          <p:cNvSpPr>
            <a:spLocks noChangeShapeType="1"/>
          </p:cNvSpPr>
          <p:nvPr/>
        </p:nvSpPr>
        <p:spPr bwMode="auto">
          <a:xfrm>
            <a:off x="7267575" y="48291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78" name="Line 31"/>
          <p:cNvSpPr>
            <a:spLocks noChangeShapeType="1"/>
          </p:cNvSpPr>
          <p:nvPr/>
        </p:nvSpPr>
        <p:spPr bwMode="auto">
          <a:xfrm flipV="1">
            <a:off x="7731125" y="48291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79" name="Line 33"/>
          <p:cNvSpPr>
            <a:spLocks noChangeShapeType="1"/>
          </p:cNvSpPr>
          <p:nvPr/>
        </p:nvSpPr>
        <p:spPr bwMode="auto">
          <a:xfrm>
            <a:off x="7267575" y="5730875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0" name="Line 34"/>
          <p:cNvSpPr>
            <a:spLocks noChangeShapeType="1"/>
          </p:cNvSpPr>
          <p:nvPr/>
        </p:nvSpPr>
        <p:spPr bwMode="auto">
          <a:xfrm flipV="1">
            <a:off x="7731125" y="5730875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1" name="Line 45"/>
          <p:cNvSpPr>
            <a:spLocks noChangeShapeType="1"/>
          </p:cNvSpPr>
          <p:nvPr/>
        </p:nvSpPr>
        <p:spPr bwMode="auto">
          <a:xfrm>
            <a:off x="7273898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2" name="Line 46"/>
          <p:cNvSpPr>
            <a:spLocks noChangeShapeType="1"/>
          </p:cNvSpPr>
          <p:nvPr/>
        </p:nvSpPr>
        <p:spPr bwMode="auto">
          <a:xfrm>
            <a:off x="7273898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3" name="Line 47"/>
          <p:cNvSpPr>
            <a:spLocks noChangeShapeType="1"/>
          </p:cNvSpPr>
          <p:nvPr/>
        </p:nvSpPr>
        <p:spPr bwMode="auto">
          <a:xfrm>
            <a:off x="7273898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4" name="Line 48"/>
          <p:cNvSpPr>
            <a:spLocks noChangeShapeType="1"/>
          </p:cNvSpPr>
          <p:nvPr/>
        </p:nvSpPr>
        <p:spPr bwMode="auto">
          <a:xfrm>
            <a:off x="7273898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6" name="Line 56"/>
          <p:cNvSpPr>
            <a:spLocks noChangeShapeType="1"/>
          </p:cNvSpPr>
          <p:nvPr/>
        </p:nvSpPr>
        <p:spPr bwMode="auto">
          <a:xfrm flipV="1">
            <a:off x="77279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88" name="Line 59"/>
          <p:cNvSpPr>
            <a:spLocks noChangeShapeType="1"/>
          </p:cNvSpPr>
          <p:nvPr/>
        </p:nvSpPr>
        <p:spPr bwMode="auto">
          <a:xfrm flipV="1">
            <a:off x="77279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90" name="Line 62"/>
          <p:cNvSpPr>
            <a:spLocks noChangeShapeType="1"/>
          </p:cNvSpPr>
          <p:nvPr/>
        </p:nvSpPr>
        <p:spPr bwMode="auto">
          <a:xfrm flipV="1">
            <a:off x="77279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92" name="Line 65"/>
          <p:cNvSpPr>
            <a:spLocks noChangeShapeType="1"/>
          </p:cNvSpPr>
          <p:nvPr/>
        </p:nvSpPr>
        <p:spPr bwMode="auto">
          <a:xfrm flipV="1">
            <a:off x="77279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 a Re-encryption</a:t>
            </a:r>
          </a:p>
        </p:txBody>
      </p:sp>
      <p:sp>
        <p:nvSpPr>
          <p:cNvPr id="109594" name="Rectangle 3"/>
          <p:cNvSpPr>
            <a:spLocks noChangeArrowheads="1"/>
          </p:cNvSpPr>
          <p:nvPr/>
        </p:nvSpPr>
        <p:spPr bwMode="auto">
          <a:xfrm>
            <a:off x="914400" y="30670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595" name="Line 4"/>
          <p:cNvSpPr>
            <a:spLocks noChangeShapeType="1"/>
          </p:cNvSpPr>
          <p:nvPr/>
        </p:nvSpPr>
        <p:spPr bwMode="auto">
          <a:xfrm>
            <a:off x="914400" y="30797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96" name="Line 5"/>
          <p:cNvSpPr>
            <a:spLocks noChangeShapeType="1"/>
          </p:cNvSpPr>
          <p:nvPr/>
        </p:nvSpPr>
        <p:spPr bwMode="auto">
          <a:xfrm flipV="1">
            <a:off x="1377950" y="30797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97" name="Rectangle 6"/>
          <p:cNvSpPr>
            <a:spLocks noChangeArrowheads="1"/>
          </p:cNvSpPr>
          <p:nvPr/>
        </p:nvSpPr>
        <p:spPr bwMode="auto">
          <a:xfrm>
            <a:off x="914400" y="39687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598" name="Line 7"/>
          <p:cNvSpPr>
            <a:spLocks noChangeShapeType="1"/>
          </p:cNvSpPr>
          <p:nvPr/>
        </p:nvSpPr>
        <p:spPr bwMode="auto">
          <a:xfrm>
            <a:off x="914400" y="39814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599" name="Line 8"/>
          <p:cNvSpPr>
            <a:spLocks noChangeShapeType="1"/>
          </p:cNvSpPr>
          <p:nvPr/>
        </p:nvSpPr>
        <p:spPr bwMode="auto">
          <a:xfrm flipV="1">
            <a:off x="1377950" y="39814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600" name="Rectangle 9"/>
          <p:cNvSpPr>
            <a:spLocks noChangeArrowheads="1"/>
          </p:cNvSpPr>
          <p:nvPr/>
        </p:nvSpPr>
        <p:spPr bwMode="auto">
          <a:xfrm>
            <a:off x="914400" y="48196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601" name="Line 10"/>
          <p:cNvSpPr>
            <a:spLocks noChangeShapeType="1"/>
          </p:cNvSpPr>
          <p:nvPr/>
        </p:nvSpPr>
        <p:spPr bwMode="auto">
          <a:xfrm>
            <a:off x="914400" y="48323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602" name="Line 11"/>
          <p:cNvSpPr>
            <a:spLocks noChangeShapeType="1"/>
          </p:cNvSpPr>
          <p:nvPr/>
        </p:nvSpPr>
        <p:spPr bwMode="auto">
          <a:xfrm flipV="1">
            <a:off x="1377950" y="48323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603" name="Rectangle 12"/>
          <p:cNvSpPr>
            <a:spLocks noChangeArrowheads="1"/>
          </p:cNvSpPr>
          <p:nvPr/>
        </p:nvSpPr>
        <p:spPr bwMode="auto">
          <a:xfrm>
            <a:off x="914400" y="5721350"/>
            <a:ext cx="914400" cy="384175"/>
          </a:xfrm>
          <a:prstGeom prst="rect">
            <a:avLst/>
          </a:prstGeom>
          <a:solidFill>
            <a:srgbClr val="FFCC00"/>
          </a:solidFill>
          <a:ln w="12700" cap="sq">
            <a:solidFill>
              <a:srgbClr val="5F5F5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9604" name="Line 13"/>
          <p:cNvSpPr>
            <a:spLocks noChangeShapeType="1"/>
          </p:cNvSpPr>
          <p:nvPr/>
        </p:nvSpPr>
        <p:spPr bwMode="auto">
          <a:xfrm>
            <a:off x="914400" y="5734050"/>
            <a:ext cx="4635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605" name="Line 14"/>
          <p:cNvSpPr>
            <a:spLocks noChangeShapeType="1"/>
          </p:cNvSpPr>
          <p:nvPr/>
        </p:nvSpPr>
        <p:spPr bwMode="auto">
          <a:xfrm flipV="1">
            <a:off x="1377950" y="5734050"/>
            <a:ext cx="450850" cy="185738"/>
          </a:xfrm>
          <a:prstGeom prst="line">
            <a:avLst/>
          </a:prstGeom>
          <a:noFill/>
          <a:ln w="12700" cap="sq">
            <a:solidFill>
              <a:srgbClr val="5F5F5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9606" name="Line 15"/>
          <p:cNvSpPr>
            <a:spLocks noChangeShapeType="1"/>
          </p:cNvSpPr>
          <p:nvPr/>
        </p:nvSpPr>
        <p:spPr bwMode="auto">
          <a:xfrm>
            <a:off x="1828800" y="3265488"/>
            <a:ext cx="13922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07" name="Line 16"/>
          <p:cNvSpPr>
            <a:spLocks noChangeShapeType="1"/>
          </p:cNvSpPr>
          <p:nvPr/>
        </p:nvSpPr>
        <p:spPr bwMode="auto">
          <a:xfrm>
            <a:off x="1828800" y="4167188"/>
            <a:ext cx="13922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08" name="Line 17"/>
          <p:cNvSpPr>
            <a:spLocks noChangeShapeType="1"/>
          </p:cNvSpPr>
          <p:nvPr/>
        </p:nvSpPr>
        <p:spPr bwMode="auto">
          <a:xfrm>
            <a:off x="1828800" y="5018088"/>
            <a:ext cx="1392238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09" name="Line 18"/>
          <p:cNvSpPr>
            <a:spLocks noChangeShapeType="1"/>
          </p:cNvSpPr>
          <p:nvPr/>
        </p:nvSpPr>
        <p:spPr bwMode="auto">
          <a:xfrm>
            <a:off x="1828800" y="5916613"/>
            <a:ext cx="1392238" cy="317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10" name="Line 19"/>
          <p:cNvSpPr>
            <a:spLocks noChangeShapeType="1"/>
          </p:cNvSpPr>
          <p:nvPr/>
        </p:nvSpPr>
        <p:spPr bwMode="auto">
          <a:xfrm>
            <a:off x="5962650" y="32654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11" name="Line 20"/>
          <p:cNvSpPr>
            <a:spLocks noChangeShapeType="1"/>
          </p:cNvSpPr>
          <p:nvPr/>
        </p:nvSpPr>
        <p:spPr bwMode="auto">
          <a:xfrm>
            <a:off x="5962650" y="41671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12" name="Line 21"/>
          <p:cNvSpPr>
            <a:spLocks noChangeShapeType="1"/>
          </p:cNvSpPr>
          <p:nvPr/>
        </p:nvSpPr>
        <p:spPr bwMode="auto">
          <a:xfrm>
            <a:off x="5962650" y="50180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13" name="Line 22"/>
          <p:cNvSpPr>
            <a:spLocks noChangeShapeType="1"/>
          </p:cNvSpPr>
          <p:nvPr/>
        </p:nvSpPr>
        <p:spPr bwMode="auto">
          <a:xfrm>
            <a:off x="5962650" y="5919788"/>
            <a:ext cx="12858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09614" name="Rectangle 35"/>
          <p:cNvSpPr>
            <a:spLocks noChangeArrowheads="1"/>
          </p:cNvSpPr>
          <p:nvPr/>
        </p:nvSpPr>
        <p:spPr bwMode="auto">
          <a:xfrm>
            <a:off x="3221038" y="2981325"/>
            <a:ext cx="2743200" cy="3273425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r>
              <a:rPr lang="en-US"/>
              <a:t>MIX</a:t>
            </a:r>
          </a:p>
        </p:txBody>
      </p:sp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3221038" y="3265488"/>
            <a:ext cx="2743200" cy="2654300"/>
            <a:chOff x="2029" y="2057"/>
            <a:chExt cx="1728" cy="1672"/>
          </a:xfrm>
        </p:grpSpPr>
        <p:sp>
          <p:nvSpPr>
            <p:cNvPr id="109620" name="Line 37"/>
            <p:cNvSpPr>
              <a:spLocks noChangeShapeType="1"/>
            </p:cNvSpPr>
            <p:nvPr/>
          </p:nvSpPr>
          <p:spPr bwMode="auto">
            <a:xfrm>
              <a:off x="2029" y="3161"/>
              <a:ext cx="172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621" name="Line 38"/>
            <p:cNvSpPr>
              <a:spLocks noChangeShapeType="1"/>
            </p:cNvSpPr>
            <p:nvPr/>
          </p:nvSpPr>
          <p:spPr bwMode="auto">
            <a:xfrm>
              <a:off x="2029" y="2057"/>
              <a:ext cx="1728" cy="56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622" name="Line 39"/>
            <p:cNvSpPr>
              <a:spLocks noChangeShapeType="1"/>
            </p:cNvSpPr>
            <p:nvPr/>
          </p:nvSpPr>
          <p:spPr bwMode="auto">
            <a:xfrm>
              <a:off x="2029" y="2625"/>
              <a:ext cx="1727" cy="110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623" name="Line 40"/>
            <p:cNvSpPr>
              <a:spLocks noChangeShapeType="1"/>
            </p:cNvSpPr>
            <p:nvPr/>
          </p:nvSpPr>
          <p:spPr bwMode="auto">
            <a:xfrm flipV="1">
              <a:off x="2029" y="2057"/>
              <a:ext cx="1727" cy="167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80041" name="Text Box 41"/>
          <p:cNvSpPr txBox="1">
            <a:spLocks noChangeArrowheads="1"/>
          </p:cNvSpPr>
          <p:nvPr/>
        </p:nvSpPr>
        <p:spPr bwMode="auto">
          <a:xfrm>
            <a:off x="857250" y="4133850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27182818</a:t>
            </a:r>
          </a:p>
        </p:txBody>
      </p:sp>
      <p:sp>
        <p:nvSpPr>
          <p:cNvPr id="1280042" name="Text Box 42"/>
          <p:cNvSpPr txBox="1">
            <a:spLocks noChangeArrowheads="1"/>
          </p:cNvSpPr>
          <p:nvPr/>
        </p:nvSpPr>
        <p:spPr bwMode="auto">
          <a:xfrm>
            <a:off x="869950" y="3240088"/>
            <a:ext cx="857250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31415926</a:t>
            </a:r>
          </a:p>
        </p:txBody>
      </p:sp>
      <p:sp>
        <p:nvSpPr>
          <p:cNvPr id="1280043" name="Text Box 43"/>
          <p:cNvSpPr txBox="1">
            <a:spLocks noChangeArrowheads="1"/>
          </p:cNvSpPr>
          <p:nvPr/>
        </p:nvSpPr>
        <p:spPr bwMode="auto">
          <a:xfrm>
            <a:off x="855663" y="4978400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16180339</a:t>
            </a:r>
          </a:p>
        </p:txBody>
      </p:sp>
      <p:sp>
        <p:nvSpPr>
          <p:cNvPr id="1280044" name="Text Box 44"/>
          <p:cNvSpPr txBox="1">
            <a:spLocks noChangeArrowheads="1"/>
          </p:cNvSpPr>
          <p:nvPr/>
        </p:nvSpPr>
        <p:spPr bwMode="auto">
          <a:xfrm>
            <a:off x="846138" y="5886450"/>
            <a:ext cx="85725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006600"/>
                </a:solidFill>
                <a:sym typeface="Wingdings" pitchFamily="2" charset="2"/>
              </a:rPr>
              <a:t>14142135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1" grpId="0"/>
      <p:bldP spid="1280042" grpId="0"/>
      <p:bldP spid="1280043" grpId="0"/>
      <p:bldP spid="1280044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07425" cy="1143000"/>
          </a:xfrm>
        </p:spPr>
        <p:txBody>
          <a:bodyPr/>
          <a:lstStyle/>
          <a:p>
            <a:r>
              <a:rPr lang="en-US" sz="4000" smtClean="0"/>
              <a:t>A Simple Verifiable Re-encryption Mix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74800" y="3308350"/>
            <a:ext cx="914400" cy="3038475"/>
            <a:chOff x="992" y="1612"/>
            <a:chExt cx="576" cy="1914"/>
          </a:xfrm>
        </p:grpSpPr>
        <p:sp>
          <p:nvSpPr>
            <p:cNvPr id="110826" name="Rectangle 4"/>
            <p:cNvSpPr>
              <a:spLocks noChangeArrowheads="1"/>
            </p:cNvSpPr>
            <p:nvPr/>
          </p:nvSpPr>
          <p:spPr bwMode="auto">
            <a:xfrm>
              <a:off x="992" y="1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27" name="Line 5"/>
            <p:cNvSpPr>
              <a:spLocks noChangeShapeType="1"/>
            </p:cNvSpPr>
            <p:nvPr/>
          </p:nvSpPr>
          <p:spPr bwMode="auto">
            <a:xfrm>
              <a:off x="992" y="1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28" name="Line 6"/>
            <p:cNvSpPr>
              <a:spLocks noChangeShapeType="1"/>
            </p:cNvSpPr>
            <p:nvPr/>
          </p:nvSpPr>
          <p:spPr bwMode="auto">
            <a:xfrm flipV="1">
              <a:off x="1284" y="1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29" name="Rectangle 7"/>
            <p:cNvSpPr>
              <a:spLocks noChangeArrowheads="1"/>
            </p:cNvSpPr>
            <p:nvPr/>
          </p:nvSpPr>
          <p:spPr bwMode="auto">
            <a:xfrm>
              <a:off x="992" y="218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30" name="Line 8"/>
            <p:cNvSpPr>
              <a:spLocks noChangeShapeType="1"/>
            </p:cNvSpPr>
            <p:nvPr/>
          </p:nvSpPr>
          <p:spPr bwMode="auto">
            <a:xfrm>
              <a:off x="992" y="218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31" name="Line 9"/>
            <p:cNvSpPr>
              <a:spLocks noChangeShapeType="1"/>
            </p:cNvSpPr>
            <p:nvPr/>
          </p:nvSpPr>
          <p:spPr bwMode="auto">
            <a:xfrm flipV="1">
              <a:off x="1284" y="218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32" name="Rectangle 10"/>
            <p:cNvSpPr>
              <a:spLocks noChangeArrowheads="1"/>
            </p:cNvSpPr>
            <p:nvPr/>
          </p:nvSpPr>
          <p:spPr bwMode="auto">
            <a:xfrm>
              <a:off x="992" y="2716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33" name="Line 11"/>
            <p:cNvSpPr>
              <a:spLocks noChangeShapeType="1"/>
            </p:cNvSpPr>
            <p:nvPr/>
          </p:nvSpPr>
          <p:spPr bwMode="auto">
            <a:xfrm>
              <a:off x="992" y="2724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34" name="Line 12"/>
            <p:cNvSpPr>
              <a:spLocks noChangeShapeType="1"/>
            </p:cNvSpPr>
            <p:nvPr/>
          </p:nvSpPr>
          <p:spPr bwMode="auto">
            <a:xfrm flipV="1">
              <a:off x="1284" y="2724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35" name="Rectangle 13"/>
            <p:cNvSpPr>
              <a:spLocks noChangeArrowheads="1"/>
            </p:cNvSpPr>
            <p:nvPr/>
          </p:nvSpPr>
          <p:spPr bwMode="auto">
            <a:xfrm>
              <a:off x="992" y="328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36" name="Line 14"/>
            <p:cNvSpPr>
              <a:spLocks noChangeShapeType="1"/>
            </p:cNvSpPr>
            <p:nvPr/>
          </p:nvSpPr>
          <p:spPr bwMode="auto">
            <a:xfrm>
              <a:off x="992" y="329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37" name="Line 15"/>
            <p:cNvSpPr>
              <a:spLocks noChangeShapeType="1"/>
            </p:cNvSpPr>
            <p:nvPr/>
          </p:nvSpPr>
          <p:spPr bwMode="auto">
            <a:xfrm flipV="1">
              <a:off x="1284" y="329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264275" y="3305175"/>
            <a:ext cx="914400" cy="3038475"/>
            <a:chOff x="3594" y="1930"/>
            <a:chExt cx="576" cy="1914"/>
          </a:xfrm>
        </p:grpSpPr>
        <p:sp>
          <p:nvSpPr>
            <p:cNvPr id="110814" name="Rectangle 17"/>
            <p:cNvSpPr>
              <a:spLocks noChangeArrowheads="1"/>
            </p:cNvSpPr>
            <p:nvPr/>
          </p:nvSpPr>
          <p:spPr bwMode="auto">
            <a:xfrm>
              <a:off x="3594" y="1930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15" name="Line 18"/>
            <p:cNvSpPr>
              <a:spLocks noChangeShapeType="1"/>
            </p:cNvSpPr>
            <p:nvPr/>
          </p:nvSpPr>
          <p:spPr bwMode="auto">
            <a:xfrm>
              <a:off x="3594" y="193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16" name="Line 19"/>
            <p:cNvSpPr>
              <a:spLocks noChangeShapeType="1"/>
            </p:cNvSpPr>
            <p:nvPr/>
          </p:nvSpPr>
          <p:spPr bwMode="auto">
            <a:xfrm flipV="1">
              <a:off x="3886" y="193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17" name="Rectangle 20"/>
            <p:cNvSpPr>
              <a:spLocks noChangeArrowheads="1"/>
            </p:cNvSpPr>
            <p:nvPr/>
          </p:nvSpPr>
          <p:spPr bwMode="auto">
            <a:xfrm>
              <a:off x="3594" y="2498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18" name="Line 21"/>
            <p:cNvSpPr>
              <a:spLocks noChangeShapeType="1"/>
            </p:cNvSpPr>
            <p:nvPr/>
          </p:nvSpPr>
          <p:spPr bwMode="auto">
            <a:xfrm>
              <a:off x="3594" y="250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19" name="Line 22"/>
            <p:cNvSpPr>
              <a:spLocks noChangeShapeType="1"/>
            </p:cNvSpPr>
            <p:nvPr/>
          </p:nvSpPr>
          <p:spPr bwMode="auto">
            <a:xfrm flipV="1">
              <a:off x="3886" y="250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20" name="Rectangle 23"/>
            <p:cNvSpPr>
              <a:spLocks noChangeArrowheads="1"/>
            </p:cNvSpPr>
            <p:nvPr/>
          </p:nvSpPr>
          <p:spPr bwMode="auto">
            <a:xfrm>
              <a:off x="3594" y="3034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21" name="Line 24"/>
            <p:cNvSpPr>
              <a:spLocks noChangeShapeType="1"/>
            </p:cNvSpPr>
            <p:nvPr/>
          </p:nvSpPr>
          <p:spPr bwMode="auto">
            <a:xfrm>
              <a:off x="3594" y="304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22" name="Line 25"/>
            <p:cNvSpPr>
              <a:spLocks noChangeShapeType="1"/>
            </p:cNvSpPr>
            <p:nvPr/>
          </p:nvSpPr>
          <p:spPr bwMode="auto">
            <a:xfrm flipV="1">
              <a:off x="3886" y="304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23" name="Rectangle 26"/>
            <p:cNvSpPr>
              <a:spLocks noChangeArrowheads="1"/>
            </p:cNvSpPr>
            <p:nvPr/>
          </p:nvSpPr>
          <p:spPr bwMode="auto">
            <a:xfrm>
              <a:off x="3594" y="3602"/>
              <a:ext cx="576" cy="242"/>
            </a:xfrm>
            <a:prstGeom prst="rect">
              <a:avLst/>
            </a:prstGeom>
            <a:solidFill>
              <a:srgbClr val="FF66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24" name="Line 27"/>
            <p:cNvSpPr>
              <a:spLocks noChangeShapeType="1"/>
            </p:cNvSpPr>
            <p:nvPr/>
          </p:nvSpPr>
          <p:spPr bwMode="auto">
            <a:xfrm>
              <a:off x="3594" y="361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25" name="Line 28"/>
            <p:cNvSpPr>
              <a:spLocks noChangeShapeType="1"/>
            </p:cNvSpPr>
            <p:nvPr/>
          </p:nvSpPr>
          <p:spPr bwMode="auto">
            <a:xfrm flipV="1">
              <a:off x="3886" y="361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832100" y="1822450"/>
            <a:ext cx="463550" cy="1516063"/>
            <a:chOff x="4480" y="1940"/>
            <a:chExt cx="576" cy="1914"/>
          </a:xfrm>
        </p:grpSpPr>
        <p:sp>
          <p:nvSpPr>
            <p:cNvPr id="110802" name="Rectangle 30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00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03" name="Line 31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04" name="Line 32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05" name="Rectangle 33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00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06" name="Line 34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07" name="Line 35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08" name="Rectangle 36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00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09" name="Line 37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10" name="Line 38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11" name="Rectangle 39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00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12" name="Line 40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13" name="Line 41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3530600" y="2076450"/>
            <a:ext cx="463550" cy="1516063"/>
            <a:chOff x="1856" y="1124"/>
            <a:chExt cx="292" cy="955"/>
          </a:xfrm>
        </p:grpSpPr>
        <p:sp>
          <p:nvSpPr>
            <p:cNvPr id="110790" name="Rectangle 43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66FF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91" name="Line 44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92" name="Line 45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93" name="Rectangle 46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66FF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94" name="Line 47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95" name="Line 48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96" name="Rectangle 49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66FF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97" name="Line 50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98" name="Line 51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99" name="Rectangle 52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66FFFF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800" name="Line 53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801" name="Line 54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5"/>
          <p:cNvGrpSpPr>
            <a:grpSpLocks/>
          </p:cNvGrpSpPr>
          <p:nvPr/>
        </p:nvGrpSpPr>
        <p:grpSpPr bwMode="auto">
          <a:xfrm>
            <a:off x="4191000" y="2355850"/>
            <a:ext cx="463550" cy="1516063"/>
            <a:chOff x="4480" y="1940"/>
            <a:chExt cx="576" cy="1914"/>
          </a:xfrm>
        </p:grpSpPr>
        <p:sp>
          <p:nvSpPr>
            <p:cNvPr id="110778" name="Rectangle 56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FF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79" name="Line 57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0" name="Line 58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1" name="Rectangle 59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FF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82" name="Line 60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3" name="Line 61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4" name="Rectangle 62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FF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85" name="Line 63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6" name="Line 64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7" name="Rectangle 65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FF99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88" name="Line 66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89" name="Line 67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68"/>
          <p:cNvGrpSpPr>
            <a:grpSpLocks/>
          </p:cNvGrpSpPr>
          <p:nvPr/>
        </p:nvGrpSpPr>
        <p:grpSpPr bwMode="auto">
          <a:xfrm>
            <a:off x="4889500" y="2609850"/>
            <a:ext cx="463550" cy="1516063"/>
            <a:chOff x="1856" y="1124"/>
            <a:chExt cx="292" cy="955"/>
          </a:xfrm>
        </p:grpSpPr>
        <p:sp>
          <p:nvSpPr>
            <p:cNvPr id="110766" name="Rectangle 69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996633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67" name="Line 70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68" name="Line 71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69" name="Rectangle 72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996633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70" name="Line 73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71" name="Line 74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72" name="Rectangle 75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996633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73" name="Line 76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74" name="Line 77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75" name="Rectangle 78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996633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76" name="Line 79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77" name="Line 80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1"/>
          <p:cNvGrpSpPr>
            <a:grpSpLocks/>
          </p:cNvGrpSpPr>
          <p:nvPr/>
        </p:nvGrpSpPr>
        <p:grpSpPr bwMode="auto">
          <a:xfrm>
            <a:off x="3111500" y="4044950"/>
            <a:ext cx="463550" cy="1516063"/>
            <a:chOff x="4480" y="1940"/>
            <a:chExt cx="576" cy="1914"/>
          </a:xfrm>
        </p:grpSpPr>
        <p:sp>
          <p:nvSpPr>
            <p:cNvPr id="110754" name="Rectangle 82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80008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55" name="Line 83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56" name="Line 84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57" name="Rectangle 85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80008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58" name="Line 86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59" name="Line 87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60" name="Rectangle 88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80008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61" name="Line 89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62" name="Line 90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63" name="Rectangle 91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80008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64" name="Line 92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65" name="Line 93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4"/>
          <p:cNvGrpSpPr>
            <a:grpSpLocks/>
          </p:cNvGrpSpPr>
          <p:nvPr/>
        </p:nvGrpSpPr>
        <p:grpSpPr bwMode="auto">
          <a:xfrm>
            <a:off x="3810000" y="4298950"/>
            <a:ext cx="463550" cy="1516063"/>
            <a:chOff x="1856" y="1124"/>
            <a:chExt cx="292" cy="955"/>
          </a:xfrm>
        </p:grpSpPr>
        <p:sp>
          <p:nvSpPr>
            <p:cNvPr id="110742" name="Rectangle 95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99FF66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43" name="Line 96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44" name="Line 97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45" name="Rectangle 98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99FF66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46" name="Line 99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47" name="Line 100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48" name="Rectangle 101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99FF66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49" name="Line 102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50" name="Line 103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51" name="Rectangle 104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99FF66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52" name="Line 105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53" name="Line 106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7"/>
          <p:cNvGrpSpPr>
            <a:grpSpLocks/>
          </p:cNvGrpSpPr>
          <p:nvPr/>
        </p:nvGrpSpPr>
        <p:grpSpPr bwMode="auto">
          <a:xfrm>
            <a:off x="4470400" y="4578350"/>
            <a:ext cx="463550" cy="1516063"/>
            <a:chOff x="4480" y="1940"/>
            <a:chExt cx="576" cy="1914"/>
          </a:xfrm>
        </p:grpSpPr>
        <p:sp>
          <p:nvSpPr>
            <p:cNvPr id="110730" name="Rectangle 108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0099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31" name="Line 109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32" name="Line 110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33" name="Rectangle 111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0099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34" name="Line 112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35" name="Line 113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36" name="Rectangle 114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0099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37" name="Line 115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38" name="Line 116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39" name="Rectangle 117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0099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40" name="Line 118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41" name="Line 119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20"/>
          <p:cNvGrpSpPr>
            <a:grpSpLocks/>
          </p:cNvGrpSpPr>
          <p:nvPr/>
        </p:nvGrpSpPr>
        <p:grpSpPr bwMode="auto">
          <a:xfrm>
            <a:off x="5168900" y="4832350"/>
            <a:ext cx="463550" cy="1516063"/>
            <a:chOff x="1856" y="1124"/>
            <a:chExt cx="292" cy="955"/>
          </a:xfrm>
        </p:grpSpPr>
        <p:sp>
          <p:nvSpPr>
            <p:cNvPr id="110718" name="Rectangle 121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19" name="Line 122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0" name="Line 123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1" name="Rectangle 124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22" name="Line 125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3" name="Line 126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4" name="Rectangle 127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25" name="Line 128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6" name="Line 129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7" name="Rectangle 130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FFCC99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28" name="Line 131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29" name="Line 132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33"/>
          <p:cNvGrpSpPr>
            <a:grpSpLocks/>
          </p:cNvGrpSpPr>
          <p:nvPr/>
        </p:nvGrpSpPr>
        <p:grpSpPr bwMode="auto">
          <a:xfrm>
            <a:off x="2832100" y="1822450"/>
            <a:ext cx="463550" cy="1516063"/>
            <a:chOff x="4480" y="1940"/>
            <a:chExt cx="576" cy="1914"/>
          </a:xfrm>
        </p:grpSpPr>
        <p:sp>
          <p:nvSpPr>
            <p:cNvPr id="110706" name="Rectangle 134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07" name="Line 135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08" name="Line 136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09" name="Rectangle 137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10" name="Line 138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11" name="Line 139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12" name="Rectangle 140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13" name="Line 141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14" name="Line 142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15" name="Rectangle 143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16" name="Line 144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17" name="Line 145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46"/>
          <p:cNvGrpSpPr>
            <a:grpSpLocks/>
          </p:cNvGrpSpPr>
          <p:nvPr/>
        </p:nvGrpSpPr>
        <p:grpSpPr bwMode="auto">
          <a:xfrm>
            <a:off x="3530600" y="2076450"/>
            <a:ext cx="463550" cy="1516063"/>
            <a:chOff x="1856" y="1124"/>
            <a:chExt cx="292" cy="955"/>
          </a:xfrm>
        </p:grpSpPr>
        <p:sp>
          <p:nvSpPr>
            <p:cNvPr id="110694" name="Rectangle 147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95" name="Line 148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96" name="Line 149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97" name="Rectangle 150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98" name="Line 151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99" name="Line 152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00" name="Rectangle 153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01" name="Line 154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02" name="Line 155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03" name="Rectangle 156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704" name="Line 157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705" name="Line 158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59"/>
          <p:cNvGrpSpPr>
            <a:grpSpLocks/>
          </p:cNvGrpSpPr>
          <p:nvPr/>
        </p:nvGrpSpPr>
        <p:grpSpPr bwMode="auto">
          <a:xfrm>
            <a:off x="4191000" y="2355850"/>
            <a:ext cx="463550" cy="1516063"/>
            <a:chOff x="4480" y="1940"/>
            <a:chExt cx="576" cy="1914"/>
          </a:xfrm>
        </p:grpSpPr>
        <p:sp>
          <p:nvSpPr>
            <p:cNvPr id="110682" name="Rectangle 160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83" name="Line 161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84" name="Line 162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85" name="Rectangle 163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86" name="Line 164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87" name="Line 165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88" name="Rectangle 166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89" name="Line 167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90" name="Line 168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91" name="Rectangle 169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92" name="Line 170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93" name="Line 171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72"/>
          <p:cNvGrpSpPr>
            <a:grpSpLocks/>
          </p:cNvGrpSpPr>
          <p:nvPr/>
        </p:nvGrpSpPr>
        <p:grpSpPr bwMode="auto">
          <a:xfrm>
            <a:off x="4889500" y="2609850"/>
            <a:ext cx="463550" cy="1516063"/>
            <a:chOff x="1856" y="1124"/>
            <a:chExt cx="292" cy="955"/>
          </a:xfrm>
        </p:grpSpPr>
        <p:sp>
          <p:nvSpPr>
            <p:cNvPr id="110670" name="Rectangle 173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71" name="Line 174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72" name="Line 175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73" name="Rectangle 176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74" name="Line 177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75" name="Line 178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76" name="Rectangle 179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77" name="Line 180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78" name="Line 181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79" name="Rectangle 182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80" name="Line 183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81" name="Line 184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185"/>
          <p:cNvGrpSpPr>
            <a:grpSpLocks/>
          </p:cNvGrpSpPr>
          <p:nvPr/>
        </p:nvGrpSpPr>
        <p:grpSpPr bwMode="auto">
          <a:xfrm>
            <a:off x="3111500" y="4044950"/>
            <a:ext cx="463550" cy="1516063"/>
            <a:chOff x="4480" y="1940"/>
            <a:chExt cx="576" cy="1914"/>
          </a:xfrm>
        </p:grpSpPr>
        <p:sp>
          <p:nvSpPr>
            <p:cNvPr id="110658" name="Rectangle 186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59" name="Line 187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0" name="Line 188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1" name="Rectangle 189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62" name="Line 190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3" name="Line 191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4" name="Rectangle 192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65" name="Line 193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6" name="Line 194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7" name="Rectangle 195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68" name="Line 196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69" name="Line 197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98"/>
          <p:cNvGrpSpPr>
            <a:grpSpLocks/>
          </p:cNvGrpSpPr>
          <p:nvPr/>
        </p:nvGrpSpPr>
        <p:grpSpPr bwMode="auto">
          <a:xfrm>
            <a:off x="3810000" y="4298950"/>
            <a:ext cx="463550" cy="1516063"/>
            <a:chOff x="1856" y="1124"/>
            <a:chExt cx="292" cy="955"/>
          </a:xfrm>
        </p:grpSpPr>
        <p:sp>
          <p:nvSpPr>
            <p:cNvPr id="110646" name="Rectangle 199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47" name="Line 200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48" name="Line 201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49" name="Rectangle 202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50" name="Line 203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51" name="Line 204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52" name="Rectangle 205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53" name="Line 206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54" name="Line 207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55" name="Rectangle 208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56" name="Line 209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57" name="Line 210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211"/>
          <p:cNvGrpSpPr>
            <a:grpSpLocks/>
          </p:cNvGrpSpPr>
          <p:nvPr/>
        </p:nvGrpSpPr>
        <p:grpSpPr bwMode="auto">
          <a:xfrm>
            <a:off x="4470400" y="4578350"/>
            <a:ext cx="463550" cy="1516063"/>
            <a:chOff x="4480" y="1940"/>
            <a:chExt cx="576" cy="1914"/>
          </a:xfrm>
        </p:grpSpPr>
        <p:sp>
          <p:nvSpPr>
            <p:cNvPr id="110634" name="Rectangle 212"/>
            <p:cNvSpPr>
              <a:spLocks noChangeArrowheads="1"/>
            </p:cNvSpPr>
            <p:nvPr/>
          </p:nvSpPr>
          <p:spPr bwMode="auto">
            <a:xfrm>
              <a:off x="4480" y="1940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35" name="Line 213"/>
            <p:cNvSpPr>
              <a:spLocks noChangeShapeType="1"/>
            </p:cNvSpPr>
            <p:nvPr/>
          </p:nvSpPr>
          <p:spPr bwMode="auto">
            <a:xfrm>
              <a:off x="4480" y="1948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36" name="Line 214"/>
            <p:cNvSpPr>
              <a:spLocks noChangeShapeType="1"/>
            </p:cNvSpPr>
            <p:nvPr/>
          </p:nvSpPr>
          <p:spPr bwMode="auto">
            <a:xfrm flipV="1">
              <a:off x="4772" y="1948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37" name="Rectangle 215"/>
            <p:cNvSpPr>
              <a:spLocks noChangeArrowheads="1"/>
            </p:cNvSpPr>
            <p:nvPr/>
          </p:nvSpPr>
          <p:spPr bwMode="auto">
            <a:xfrm>
              <a:off x="4480" y="2508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38" name="Line 216"/>
            <p:cNvSpPr>
              <a:spLocks noChangeShapeType="1"/>
            </p:cNvSpPr>
            <p:nvPr/>
          </p:nvSpPr>
          <p:spPr bwMode="auto">
            <a:xfrm>
              <a:off x="4480" y="2516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39" name="Line 217"/>
            <p:cNvSpPr>
              <a:spLocks noChangeShapeType="1"/>
            </p:cNvSpPr>
            <p:nvPr/>
          </p:nvSpPr>
          <p:spPr bwMode="auto">
            <a:xfrm flipV="1">
              <a:off x="4772" y="2516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40" name="Rectangle 218"/>
            <p:cNvSpPr>
              <a:spLocks noChangeArrowheads="1"/>
            </p:cNvSpPr>
            <p:nvPr/>
          </p:nvSpPr>
          <p:spPr bwMode="auto">
            <a:xfrm>
              <a:off x="4480" y="3044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41" name="Line 219"/>
            <p:cNvSpPr>
              <a:spLocks noChangeShapeType="1"/>
            </p:cNvSpPr>
            <p:nvPr/>
          </p:nvSpPr>
          <p:spPr bwMode="auto">
            <a:xfrm>
              <a:off x="4480" y="3052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42" name="Line 220"/>
            <p:cNvSpPr>
              <a:spLocks noChangeShapeType="1"/>
            </p:cNvSpPr>
            <p:nvPr/>
          </p:nvSpPr>
          <p:spPr bwMode="auto">
            <a:xfrm flipV="1">
              <a:off x="4772" y="3052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43" name="Rectangle 221"/>
            <p:cNvSpPr>
              <a:spLocks noChangeArrowheads="1"/>
            </p:cNvSpPr>
            <p:nvPr/>
          </p:nvSpPr>
          <p:spPr bwMode="auto">
            <a:xfrm>
              <a:off x="4480" y="3612"/>
              <a:ext cx="576" cy="242"/>
            </a:xfrm>
            <a:prstGeom prst="rect">
              <a:avLst/>
            </a:prstGeom>
            <a:solidFill>
              <a:srgbClr val="FFCC00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44" name="Line 222"/>
            <p:cNvSpPr>
              <a:spLocks noChangeShapeType="1"/>
            </p:cNvSpPr>
            <p:nvPr/>
          </p:nvSpPr>
          <p:spPr bwMode="auto">
            <a:xfrm>
              <a:off x="4480" y="3620"/>
              <a:ext cx="292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45" name="Line 223"/>
            <p:cNvSpPr>
              <a:spLocks noChangeShapeType="1"/>
            </p:cNvSpPr>
            <p:nvPr/>
          </p:nvSpPr>
          <p:spPr bwMode="auto">
            <a:xfrm flipV="1">
              <a:off x="4772" y="3620"/>
              <a:ext cx="284" cy="117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224"/>
          <p:cNvGrpSpPr>
            <a:grpSpLocks/>
          </p:cNvGrpSpPr>
          <p:nvPr/>
        </p:nvGrpSpPr>
        <p:grpSpPr bwMode="auto">
          <a:xfrm>
            <a:off x="5168900" y="4832350"/>
            <a:ext cx="463550" cy="1516063"/>
            <a:chOff x="1856" y="1124"/>
            <a:chExt cx="292" cy="955"/>
          </a:xfrm>
        </p:grpSpPr>
        <p:sp>
          <p:nvSpPr>
            <p:cNvPr id="110622" name="Rectangle 225"/>
            <p:cNvSpPr>
              <a:spLocks noChangeArrowheads="1"/>
            </p:cNvSpPr>
            <p:nvPr/>
          </p:nvSpPr>
          <p:spPr bwMode="auto">
            <a:xfrm>
              <a:off x="1856" y="1124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23" name="Line 226"/>
            <p:cNvSpPr>
              <a:spLocks noChangeShapeType="1"/>
            </p:cNvSpPr>
            <p:nvPr/>
          </p:nvSpPr>
          <p:spPr bwMode="auto">
            <a:xfrm>
              <a:off x="1856" y="1128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4" name="Line 227"/>
            <p:cNvSpPr>
              <a:spLocks noChangeShapeType="1"/>
            </p:cNvSpPr>
            <p:nvPr/>
          </p:nvSpPr>
          <p:spPr bwMode="auto">
            <a:xfrm flipV="1">
              <a:off x="2004" y="1128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5" name="Rectangle 228"/>
            <p:cNvSpPr>
              <a:spLocks noChangeArrowheads="1"/>
            </p:cNvSpPr>
            <p:nvPr/>
          </p:nvSpPr>
          <p:spPr bwMode="auto">
            <a:xfrm>
              <a:off x="1856" y="1407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26" name="Line 229"/>
            <p:cNvSpPr>
              <a:spLocks noChangeShapeType="1"/>
            </p:cNvSpPr>
            <p:nvPr/>
          </p:nvSpPr>
          <p:spPr bwMode="auto">
            <a:xfrm>
              <a:off x="1856" y="1411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7" name="Line 230"/>
            <p:cNvSpPr>
              <a:spLocks noChangeShapeType="1"/>
            </p:cNvSpPr>
            <p:nvPr/>
          </p:nvSpPr>
          <p:spPr bwMode="auto">
            <a:xfrm flipV="1">
              <a:off x="2004" y="1411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28" name="Rectangle 231"/>
            <p:cNvSpPr>
              <a:spLocks noChangeArrowheads="1"/>
            </p:cNvSpPr>
            <p:nvPr/>
          </p:nvSpPr>
          <p:spPr bwMode="auto">
            <a:xfrm>
              <a:off x="1856" y="1675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29" name="Line 232"/>
            <p:cNvSpPr>
              <a:spLocks noChangeShapeType="1"/>
            </p:cNvSpPr>
            <p:nvPr/>
          </p:nvSpPr>
          <p:spPr bwMode="auto">
            <a:xfrm>
              <a:off x="1856" y="1679"/>
              <a:ext cx="148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30" name="Line 233"/>
            <p:cNvSpPr>
              <a:spLocks noChangeShapeType="1"/>
            </p:cNvSpPr>
            <p:nvPr/>
          </p:nvSpPr>
          <p:spPr bwMode="auto">
            <a:xfrm flipV="1">
              <a:off x="2004" y="1679"/>
              <a:ext cx="144" cy="58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31" name="Rectangle 234"/>
            <p:cNvSpPr>
              <a:spLocks noChangeArrowheads="1"/>
            </p:cNvSpPr>
            <p:nvPr/>
          </p:nvSpPr>
          <p:spPr bwMode="auto">
            <a:xfrm>
              <a:off x="1856" y="1958"/>
              <a:ext cx="292" cy="121"/>
            </a:xfrm>
            <a:prstGeom prst="rect">
              <a:avLst/>
            </a:prstGeom>
            <a:solidFill>
              <a:srgbClr val="FF66CC"/>
            </a:solidFill>
            <a:ln w="12700" cap="sq">
              <a:solidFill>
                <a:srgbClr val="5F5F5F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10632" name="Line 235"/>
            <p:cNvSpPr>
              <a:spLocks noChangeShapeType="1"/>
            </p:cNvSpPr>
            <p:nvPr/>
          </p:nvSpPr>
          <p:spPr bwMode="auto">
            <a:xfrm>
              <a:off x="1856" y="1962"/>
              <a:ext cx="148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633" name="Line 236"/>
            <p:cNvSpPr>
              <a:spLocks noChangeShapeType="1"/>
            </p:cNvSpPr>
            <p:nvPr/>
          </p:nvSpPr>
          <p:spPr bwMode="auto">
            <a:xfrm flipV="1">
              <a:off x="2004" y="1962"/>
              <a:ext cx="144" cy="59"/>
            </a:xfrm>
            <a:prstGeom prst="line">
              <a:avLst/>
            </a:prstGeom>
            <a:noFill/>
            <a:ln w="12700" cap="sq">
              <a:solidFill>
                <a:srgbClr val="5F5F5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7469" name="Oval 237"/>
          <p:cNvSpPr>
            <a:spLocks noChangeArrowheads="1"/>
          </p:cNvSpPr>
          <p:nvPr/>
        </p:nvSpPr>
        <p:spPr bwMode="auto">
          <a:xfrm>
            <a:off x="2657475" y="14986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0" name="Oval 238"/>
          <p:cNvSpPr>
            <a:spLocks noChangeArrowheads="1"/>
          </p:cNvSpPr>
          <p:nvPr/>
        </p:nvSpPr>
        <p:spPr bwMode="auto">
          <a:xfrm>
            <a:off x="3355975" y="17526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1" name="Oval 239"/>
          <p:cNvSpPr>
            <a:spLocks noChangeArrowheads="1"/>
          </p:cNvSpPr>
          <p:nvPr/>
        </p:nvSpPr>
        <p:spPr bwMode="auto">
          <a:xfrm>
            <a:off x="4016375" y="20447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2" name="Oval 240"/>
          <p:cNvSpPr>
            <a:spLocks noChangeArrowheads="1"/>
          </p:cNvSpPr>
          <p:nvPr/>
        </p:nvSpPr>
        <p:spPr bwMode="auto">
          <a:xfrm>
            <a:off x="4727575" y="22733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3" name="Oval 241"/>
          <p:cNvSpPr>
            <a:spLocks noChangeArrowheads="1"/>
          </p:cNvSpPr>
          <p:nvPr/>
        </p:nvSpPr>
        <p:spPr bwMode="auto">
          <a:xfrm>
            <a:off x="2949575" y="37338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4" name="Oval 242"/>
          <p:cNvSpPr>
            <a:spLocks noChangeArrowheads="1"/>
          </p:cNvSpPr>
          <p:nvPr/>
        </p:nvSpPr>
        <p:spPr bwMode="auto">
          <a:xfrm>
            <a:off x="3635375" y="39751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5" name="Oval 243"/>
          <p:cNvSpPr>
            <a:spLocks noChangeArrowheads="1"/>
          </p:cNvSpPr>
          <p:nvPr/>
        </p:nvSpPr>
        <p:spPr bwMode="auto">
          <a:xfrm>
            <a:off x="4308475" y="42418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6" name="Oval 244"/>
          <p:cNvSpPr>
            <a:spLocks noChangeArrowheads="1"/>
          </p:cNvSpPr>
          <p:nvPr/>
        </p:nvSpPr>
        <p:spPr bwMode="auto">
          <a:xfrm>
            <a:off x="4994275" y="4533900"/>
            <a:ext cx="796925" cy="2135188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7" name="AutoShape 245"/>
          <p:cNvSpPr>
            <a:spLocks noChangeArrowheads="1"/>
          </p:cNvSpPr>
          <p:nvPr/>
        </p:nvSpPr>
        <p:spPr bwMode="auto">
          <a:xfrm>
            <a:off x="450850" y="2174875"/>
            <a:ext cx="1401763" cy="890588"/>
          </a:xfrm>
          <a:prstGeom prst="leftArrow">
            <a:avLst>
              <a:gd name="adj1" fmla="val 50000"/>
              <a:gd name="adj2" fmla="val 39349"/>
            </a:avLst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47478" name="AutoShape 246"/>
          <p:cNvSpPr>
            <a:spLocks noChangeArrowheads="1"/>
          </p:cNvSpPr>
          <p:nvPr/>
        </p:nvSpPr>
        <p:spPr bwMode="auto">
          <a:xfrm flipH="1">
            <a:off x="6851650" y="2174875"/>
            <a:ext cx="1401763" cy="890588"/>
          </a:xfrm>
          <a:prstGeom prst="leftArrow">
            <a:avLst>
              <a:gd name="adj1" fmla="val 50000"/>
              <a:gd name="adj2" fmla="val 39349"/>
            </a:avLst>
          </a:prstGeom>
          <a:solidFill>
            <a:schemeClr val="tx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2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2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12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2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12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2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24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124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7469" grpId="0" animBg="1"/>
      <p:bldP spid="1247469" grpId="1" animBg="1"/>
      <p:bldP spid="1247470" grpId="0" animBg="1"/>
      <p:bldP spid="1247470" grpId="1" animBg="1"/>
      <p:bldP spid="1247471" grpId="0" animBg="1"/>
      <p:bldP spid="1247471" grpId="1" animBg="1"/>
      <p:bldP spid="1247472" grpId="0" animBg="1"/>
      <p:bldP spid="1247472" grpId="1" animBg="1"/>
      <p:bldP spid="1247473" grpId="0" animBg="1"/>
      <p:bldP spid="1247473" grpId="1" animBg="1"/>
      <p:bldP spid="1247474" grpId="0" animBg="1"/>
      <p:bldP spid="1247474" grpId="1" animBg="1"/>
      <p:bldP spid="1247475" grpId="0" animBg="1"/>
      <p:bldP spid="1247475" grpId="1" animBg="1"/>
      <p:bldP spid="1247476" grpId="0" animBg="1"/>
      <p:bldP spid="1247476" grpId="1" animBg="1"/>
      <p:bldP spid="1247477" grpId="0" animBg="1"/>
      <p:bldP spid="1247477" grpId="1" animBg="1"/>
      <p:bldP spid="1247477" grpId="2" animBg="1"/>
      <p:bldP spid="1247477" grpId="3" animBg="1"/>
      <p:bldP spid="1247477" grpId="4" animBg="1"/>
      <p:bldP spid="1247477" grpId="5" animBg="1"/>
      <p:bldP spid="1247477" grpId="6" animBg="1"/>
      <p:bldP spid="1247477" grpId="7" animBg="1"/>
      <p:bldP spid="1247478" grpId="0" animBg="1"/>
      <p:bldP spid="1247478" grpId="1" animBg="1"/>
      <p:bldP spid="1247478" grpId="2" animBg="1"/>
      <p:bldP spid="1247478" grpId="3" animBg="1"/>
      <p:bldP spid="1247478" grpId="4" animBg="1"/>
      <p:bldP spid="1247478" grpId="5" animBg="1"/>
      <p:bldP spid="1247478" grpId="6" animBg="1"/>
      <p:bldP spid="1247478" grpId="7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 This “Proof” Absolute?</a:t>
            </a:r>
          </a:p>
        </p:txBody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The proof can be “defeated” </a:t>
            </a:r>
            <a:r>
              <a:rPr lang="en-US" sz="3600" i="1" dirty="0" smtClean="0">
                <a:solidFill>
                  <a:srgbClr val="0070C0"/>
                </a:solidFill>
              </a:rPr>
              <a:t>if and only if</a:t>
            </a:r>
            <a:r>
              <a:rPr lang="en-US" sz="3600" dirty="0" smtClean="0">
                <a:solidFill>
                  <a:srgbClr val="0070C0"/>
                </a:solidFill>
              </a:rPr>
              <a:t> every left/right decision can be predicted by the </a:t>
            </a:r>
            <a:r>
              <a:rPr lang="en-US" sz="3600" dirty="0" err="1" smtClean="0">
                <a:solidFill>
                  <a:srgbClr val="0070C0"/>
                </a:solidFill>
              </a:rPr>
              <a:t>prover</a:t>
            </a:r>
            <a:r>
              <a:rPr lang="en-US" sz="3600" dirty="0" smtClean="0">
                <a:solidFill>
                  <a:srgbClr val="0070C0"/>
                </a:solidFill>
              </a:rPr>
              <a:t> in advance.</a:t>
            </a:r>
          </a:p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If there are 100 intermediate ballot sets, the chance of this happening is 1 in 2</a:t>
            </a:r>
            <a:r>
              <a:rPr lang="en-US" sz="3600" baseline="30000" dirty="0" smtClean="0">
                <a:solidFill>
                  <a:srgbClr val="0070C0"/>
                </a:solidFill>
              </a:rPr>
              <a:t>100</a:t>
            </a:r>
            <a:r>
              <a:rPr lang="en-US" sz="3600" dirty="0" smtClean="0">
                <a:solidFill>
                  <a:srgbClr val="0070C0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067" grpId="0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Who Chooses?</a:t>
            </a:r>
          </a:p>
        </p:txBody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If </a:t>
            </a:r>
            <a:r>
              <a:rPr lang="en-US" i="1" dirty="0" smtClean="0">
                <a:solidFill>
                  <a:srgbClr val="0070C0"/>
                </a:solidFill>
              </a:rPr>
              <a:t>you</a:t>
            </a:r>
            <a:r>
              <a:rPr lang="en-US" dirty="0" smtClean="0">
                <a:solidFill>
                  <a:srgbClr val="0070C0"/>
                </a:solidFill>
              </a:rPr>
              <a:t> choose, then </a:t>
            </a:r>
            <a:r>
              <a:rPr lang="en-US" i="1" dirty="0" smtClean="0">
                <a:solidFill>
                  <a:srgbClr val="0070C0"/>
                </a:solidFill>
              </a:rPr>
              <a:t>you</a:t>
            </a:r>
            <a:r>
              <a:rPr lang="en-US" dirty="0" smtClean="0">
                <a:solidFill>
                  <a:srgbClr val="0070C0"/>
                </a:solidFill>
              </a:rPr>
              <a:t> are convinced.</a:t>
            </a:r>
          </a:p>
          <a:p>
            <a:pPr lvl="1">
              <a:buFontTx/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But this won’t convince me.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We can each make some of the choices.</a:t>
            </a:r>
          </a:p>
          <a:p>
            <a:pPr lvl="1">
              <a:buFontTx/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But this can be inefficient.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We can co-operate on the choices.</a:t>
            </a:r>
          </a:p>
          <a:p>
            <a:pPr lvl="1">
              <a:buFontTx/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But this is cumbersome.</a:t>
            </a:r>
          </a:p>
          <a:p>
            <a:pPr>
              <a:buFontTx/>
              <a:buNone/>
            </a:pPr>
            <a:r>
              <a:rPr lang="en-US" dirty="0" smtClean="0">
                <a:solidFill>
                  <a:srgbClr val="0070C0"/>
                </a:solidFill>
              </a:rPr>
              <a:t>We can agree on a random source.</a:t>
            </a:r>
          </a:p>
          <a:p>
            <a:pPr lvl="1">
              <a:buFontTx/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But what source?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645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11855</TotalTime>
  <Words>3727</Words>
  <Application>Microsoft Office PowerPoint</Application>
  <PresentationFormat>On-screen Show (4:3)</PresentationFormat>
  <Paragraphs>1471</Paragraphs>
  <Slides>149</Slides>
  <Notes>0</Notes>
  <HiddenSlides>64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149</vt:i4>
      </vt:variant>
    </vt:vector>
  </HeadingPairs>
  <TitlesOfParts>
    <vt:vector size="150" baseType="lpstr">
      <vt:lpstr>Flow</vt:lpstr>
      <vt:lpstr>Verifiable Election Technologies  How Elections Should Be Run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Traditional Voting Methods</vt:lpstr>
      <vt:lpstr>Traditional Voting Methods</vt:lpstr>
      <vt:lpstr>Traditional Voting Methods</vt:lpstr>
      <vt:lpstr>Traditional Voting Methods</vt:lpstr>
      <vt:lpstr>Traditional Voting Methods</vt:lpstr>
      <vt:lpstr>Traditional Voting Methods</vt:lpstr>
      <vt:lpstr>Traditional Voting Methods</vt:lpstr>
      <vt:lpstr>Traditional Voting Methods</vt:lpstr>
      <vt:lpstr>Vulnerabilities and Trust</vt:lpstr>
      <vt:lpstr>The Voter’s Perspective</vt:lpstr>
      <vt:lpstr>The Voter’s Perspective</vt:lpstr>
      <vt:lpstr>The Voter’s Perspective</vt:lpstr>
      <vt:lpstr>The Voter’s Perspective</vt:lpstr>
      <vt:lpstr>The Voter’s Perspective</vt:lpstr>
      <vt:lpstr>The Voter’s Perspective</vt:lpstr>
      <vt:lpstr>The Voter’s Perspective</vt:lpstr>
      <vt:lpstr>The Voter’s Perspective</vt:lpstr>
      <vt:lpstr>The Voter’s Perspective</vt:lpstr>
      <vt:lpstr>Fully-Verifiable Election Technologies (End-to-End Verifiable)</vt:lpstr>
      <vt:lpstr>Voters can check …</vt:lpstr>
      <vt:lpstr>Where is My Vote?</vt:lpstr>
      <vt:lpstr>Where is My Vote?</vt:lpstr>
      <vt:lpstr>End-to-End Voter-Verifiability</vt:lpstr>
      <vt:lpstr>But wait …</vt:lpstr>
      <vt:lpstr>Privacy</vt:lpstr>
      <vt:lpstr>Where is My Vote?</vt:lpstr>
      <vt:lpstr>Where is My Vote?</vt:lpstr>
      <vt:lpstr>Where is My Vote?</vt:lpstr>
      <vt:lpstr>Where is My Vote?</vt:lpstr>
      <vt:lpstr>Where is My Vote?</vt:lpstr>
      <vt:lpstr>End-to-End Voter-Verifiability</vt:lpstr>
      <vt:lpstr>End-to-End Verifiable Elections</vt:lpstr>
      <vt:lpstr>End-to-End Verifiable Elections</vt:lpstr>
      <vt:lpstr>Is it Really This Easy?</vt:lpstr>
      <vt:lpstr>Some Important Details</vt:lpstr>
      <vt:lpstr>Secure MPC is not Enough</vt:lpstr>
      <vt:lpstr>End-to-End Verifiable Elections</vt:lpstr>
      <vt:lpstr>Fundamental Tallying Decision</vt:lpstr>
      <vt:lpstr>PowerPoint Presentation</vt:lpstr>
      <vt:lpstr>PowerPoint Presentation</vt:lpstr>
      <vt:lpstr>Pros and Cons of Ballots</vt:lpstr>
      <vt:lpstr>Homomorphic Encryption</vt:lpstr>
      <vt:lpstr>Homomorphic Encryption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Multiple Authorities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Mix-Net Paradigm</vt:lpstr>
      <vt:lpstr>The Mix-Net Paradigm</vt:lpstr>
      <vt:lpstr>Multiple Mixes</vt:lpstr>
      <vt:lpstr>Decryption Mix-net</vt:lpstr>
      <vt:lpstr>Re-encryption Mix-net</vt:lpstr>
      <vt:lpstr>Recall Homomorphic Encryption</vt:lpstr>
      <vt:lpstr>Re-encryption (additive)</vt:lpstr>
      <vt:lpstr>Re-encryption (multiplicative)</vt:lpstr>
      <vt:lpstr>A Re-encryption Mix</vt:lpstr>
      <vt:lpstr>A Re-encryption Mix</vt:lpstr>
      <vt:lpstr>Re-encryption Mix-nets</vt:lpstr>
      <vt:lpstr>Verifiability</vt:lpstr>
      <vt:lpstr>Faulty Mixes</vt:lpstr>
      <vt:lpstr>Recent Mix Work</vt:lpstr>
      <vt:lpstr>Re-encryption Mix Operation</vt:lpstr>
      <vt:lpstr>Re-encryption Mix Operation</vt:lpstr>
      <vt:lpstr>Re-encryption Mix Operation</vt:lpstr>
      <vt:lpstr>Re-encryption Mix Operation</vt:lpstr>
      <vt:lpstr>Re-encryption</vt:lpstr>
      <vt:lpstr>Verifying a Re-encryption</vt:lpstr>
      <vt:lpstr>A Simple Verifiable Re-encryption Mix</vt:lpstr>
      <vt:lpstr>Is This “Proof” Absolute?</vt:lpstr>
      <vt:lpstr>Who Chooses?</vt:lpstr>
      <vt:lpstr>Who Chooses?</vt:lpstr>
      <vt:lpstr>Assumptions</vt:lpstr>
      <vt:lpstr>The Encryption</vt:lpstr>
      <vt:lpstr>Randomized Partial Checking</vt:lpstr>
      <vt:lpstr>Choose Any Two</vt:lpstr>
      <vt:lpstr>Most Verifiable Election Protocols</vt:lpstr>
      <vt:lpstr>How do Humans Encrypt?</vt:lpstr>
      <vt:lpstr>The Human Encryptor</vt:lpstr>
      <vt:lpstr>MarkPledge Ballot</vt:lpstr>
      <vt:lpstr>MarkPledge Ballot</vt:lpstr>
      <vt:lpstr>MarkPledge Ballot</vt:lpstr>
      <vt:lpstr>MarkPledge Ballot</vt:lpstr>
      <vt:lpstr>MarkPledge Ballot</vt:lpstr>
      <vt:lpstr>MarkPledge Ballot</vt:lpstr>
      <vt:lpstr>Prêt à Voter Ballot</vt:lpstr>
      <vt:lpstr>Prêt à Voter Ballot</vt:lpstr>
      <vt:lpstr>Prêt à Voter Ballot</vt:lpstr>
      <vt:lpstr>PunchScan Ballot</vt:lpstr>
      <vt:lpstr>PunchScan Ballot</vt:lpstr>
      <vt:lpstr>PunchScan Ballot</vt:lpstr>
      <vt:lpstr>PunchScan Ballot</vt:lpstr>
      <vt:lpstr>PunchScan Ballot</vt:lpstr>
      <vt:lpstr>Scantegrity</vt:lpstr>
      <vt:lpstr>Three-Ballot</vt:lpstr>
      <vt:lpstr>Voter-Initiated Auditing</vt:lpstr>
      <vt:lpstr>Voter-Initiated Auditing</vt:lpstr>
      <vt:lpstr>Voter-Initiated Auditing</vt:lpstr>
      <vt:lpstr>Voter-Initiated Auditing</vt:lpstr>
      <vt:lpstr>Voter-Initiated Auditing</vt:lpstr>
      <vt:lpstr>Verified Optical Scan</vt:lpstr>
      <vt:lpstr>Verified Optical Scan</vt:lpstr>
      <vt:lpstr>Verified Optical Scan</vt:lpstr>
      <vt:lpstr>The Verified OpScan Voting Process</vt:lpstr>
      <vt:lpstr>Voter Options</vt:lpstr>
      <vt:lpstr>The “Cast” Option</vt:lpstr>
      <vt:lpstr>The “Modify” Option</vt:lpstr>
      <vt:lpstr>The “Cancel” Option</vt:lpstr>
      <vt:lpstr>Verification</vt:lpstr>
      <vt:lpstr>Benefits</vt:lpstr>
      <vt:lpstr>Threats</vt:lpstr>
      <vt:lpstr>Reduced Functionality</vt:lpstr>
      <vt:lpstr>Partial Implementation</vt:lpstr>
      <vt:lpstr>Incremental Improvements</vt:lpstr>
      <vt:lpstr>The Greater Whole …</vt:lpstr>
      <vt:lpstr>Ballot Casting Assurance</vt:lpstr>
      <vt:lpstr>Real-World Deployments</vt:lpstr>
      <vt:lpstr>What’s Left?</vt:lpstr>
      <vt:lpstr>What’s Left?</vt:lpstr>
      <vt:lpstr>Is There any Deployment Hope?</vt:lpstr>
      <vt:lpstr>Questions?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Verifiable Elections</dc:title>
  <dc:creator>benaloh</dc:creator>
  <cp:lastModifiedBy>Josh Benaloh</cp:lastModifiedBy>
  <cp:revision>156</cp:revision>
  <dcterms:created xsi:type="dcterms:W3CDTF">2008-07-05T00:08:58Z</dcterms:created>
  <dcterms:modified xsi:type="dcterms:W3CDTF">2011-07-08T12:51:50Z</dcterms:modified>
</cp:coreProperties>
</file>